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2.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0" r:id="rId6"/>
    <p:sldId id="261" r:id="rId7"/>
    <p:sldId id="263" r:id="rId8"/>
    <p:sldId id="264" r:id="rId9"/>
    <p:sldId id="275" r:id="rId10"/>
    <p:sldId id="273" r:id="rId11"/>
    <p:sldId id="276" r:id="rId12"/>
    <p:sldId id="277" r:id="rId13"/>
    <p:sldId id="279" r:id="rId14"/>
    <p:sldId id="280" r:id="rId15"/>
    <p:sldId id="281" r:id="rId16"/>
    <p:sldId id="272" r:id="rId17"/>
    <p:sldId id="278" r:id="rId18"/>
    <p:sldId id="271" r:id="rId19"/>
    <p:sldId id="282" r:id="rId20"/>
    <p:sldId id="270" r:id="rId21"/>
    <p:sldId id="287" r:id="rId22"/>
    <p:sldId id="288" r:id="rId23"/>
    <p:sldId id="289" r:id="rId24"/>
    <p:sldId id="25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3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9EAA14-534E-4410-BBE0-E88C3389B8A7}"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2627534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EAA14-534E-4410-BBE0-E88C3389B8A7}"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410597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EAA14-534E-4410-BBE0-E88C3389B8A7}"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203524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EAA14-534E-4410-BBE0-E88C3389B8A7}"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233782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EAA14-534E-4410-BBE0-E88C3389B8A7}"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934110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9EAA14-534E-4410-BBE0-E88C3389B8A7}"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157683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9EAA14-534E-4410-BBE0-E88C3389B8A7}" type="datetimeFigureOut">
              <a:rPr lang="en-US" smtClean="0"/>
              <a:t>8/17/2015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395761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9EAA14-534E-4410-BBE0-E88C3389B8A7}" type="datetimeFigureOut">
              <a:rPr lang="en-US" smtClean="0"/>
              <a:t>8/17/2015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332312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EAA14-534E-4410-BBE0-E88C3389B8A7}" type="datetimeFigureOut">
              <a:rPr lang="en-US" smtClean="0"/>
              <a:t>8/17/2015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148759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EAA14-534E-4410-BBE0-E88C3389B8A7}"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334114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EAA14-534E-4410-BBE0-E88C3389B8A7}"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994BB-14A7-4E7A-86EF-A1DFF6A2DD8C}" type="slidenum">
              <a:rPr lang="en-US" smtClean="0"/>
              <a:t>‹#›</a:t>
            </a:fld>
            <a:endParaRPr lang="en-US"/>
          </a:p>
        </p:txBody>
      </p:sp>
    </p:spTree>
    <p:extLst>
      <p:ext uri="{BB962C8B-B14F-4D97-AF65-F5344CB8AC3E}">
        <p14:creationId xmlns:p14="http://schemas.microsoft.com/office/powerpoint/2010/main" val="224060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EAA14-534E-4410-BBE0-E88C3389B8A7}" type="datetimeFigureOut">
              <a:rPr lang="en-US" smtClean="0"/>
              <a:t>8/17/2015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994BB-14A7-4E7A-86EF-A1DFF6A2DD8C}" type="slidenum">
              <a:rPr lang="en-US" smtClean="0"/>
              <a:t>‹#›</a:t>
            </a:fld>
            <a:endParaRPr lang="en-US"/>
          </a:p>
        </p:txBody>
      </p:sp>
    </p:spTree>
    <p:extLst>
      <p:ext uri="{BB962C8B-B14F-4D97-AF65-F5344CB8AC3E}">
        <p14:creationId xmlns:p14="http://schemas.microsoft.com/office/powerpoint/2010/main" val="3049772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hyperlink" Target="mailto:solutionscenter@watech.wa.gov" TargetMode="External"/><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2.w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Exception Code Table</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5434" y="533400"/>
            <a:ext cx="5913132" cy="1847092"/>
          </a:xfrm>
          <a:prstGeom prst="rect">
            <a:avLst/>
          </a:prstGeom>
        </p:spPr>
      </p:pic>
    </p:spTree>
    <p:extLst>
      <p:ext uri="{BB962C8B-B14F-4D97-AF65-F5344CB8AC3E}">
        <p14:creationId xmlns:p14="http://schemas.microsoft.com/office/powerpoint/2010/main" val="2258032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ubtitle 8"/>
          <p:cNvSpPr>
            <a:spLocks noGrp="1"/>
          </p:cNvSpPr>
          <p:nvPr>
            <p:ph type="subTitle" idx="1"/>
          </p:nvPr>
        </p:nvSpPr>
        <p:spPr>
          <a:xfrm>
            <a:off x="533400" y="1676400"/>
            <a:ext cx="7848600" cy="3962400"/>
          </a:xfrm>
        </p:spPr>
        <p:txBody>
          <a:bodyPr/>
          <a:lstStyle/>
          <a:p>
            <a:endParaRPr lang="en-US" dirty="0"/>
          </a:p>
        </p:txBody>
      </p:sp>
      <p:pic>
        <p:nvPicPr>
          <p:cNvPr id="1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57200" y="1523999"/>
            <a:ext cx="8229600" cy="453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9094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Field Detail Descriptions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917925" y="2065417"/>
            <a:ext cx="7315199" cy="3323987"/>
          </a:xfrm>
          <a:prstGeom prst="rect">
            <a:avLst/>
          </a:prstGeom>
        </p:spPr>
        <p:txBody>
          <a:bodyPr wrap="square">
            <a:spAutoFit/>
          </a:bodyPr>
          <a:lstStyle/>
          <a:p>
            <a:pPr marL="914400" lvl="1" indent="-457200">
              <a:buFont typeface="Arial" panose="020B0604020202020204" pitchFamily="34" charset="0"/>
              <a:buChar char="•"/>
            </a:pPr>
            <a:r>
              <a:rPr lang="en-US" sz="3000" dirty="0" smtClean="0"/>
              <a:t>Function </a:t>
            </a:r>
            <a:r>
              <a:rPr lang="en-US" sz="3000" dirty="0"/>
              <a:t>= Allows the user to view (v) a specific exception code, see the next (n) exception code, or go back (b) to the previous exception code</a:t>
            </a:r>
          </a:p>
          <a:p>
            <a:pPr marL="914400" lvl="1" indent="-457200">
              <a:buFont typeface="Arial" panose="020B0604020202020204" pitchFamily="34" charset="0"/>
              <a:buChar char="•"/>
            </a:pPr>
            <a:r>
              <a:rPr lang="en-US" sz="3000" dirty="0"/>
              <a:t>Exception Code = This will be a two digit field from 01-99.</a:t>
            </a:r>
          </a:p>
          <a:p>
            <a:pPr marL="914400" lvl="1" indent="-457200">
              <a:buFont typeface="Arial" panose="020B0604020202020204" pitchFamily="34" charset="0"/>
              <a:buChar char="•"/>
            </a:pPr>
            <a:r>
              <a:rPr lang="en-US" sz="3000" dirty="0"/>
              <a:t>Biennium = Current will be the default.</a:t>
            </a:r>
          </a:p>
        </p:txBody>
      </p:sp>
    </p:spTree>
    <p:extLst>
      <p:ext uri="{BB962C8B-B14F-4D97-AF65-F5344CB8AC3E}">
        <p14:creationId xmlns:p14="http://schemas.microsoft.com/office/powerpoint/2010/main" val="1010364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Field Detail Descriptions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533399" y="1981200"/>
            <a:ext cx="8229599" cy="3785652"/>
          </a:xfrm>
          <a:prstGeom prst="rect">
            <a:avLst/>
          </a:prstGeom>
        </p:spPr>
        <p:txBody>
          <a:bodyPr wrap="square">
            <a:spAutoFit/>
          </a:bodyPr>
          <a:lstStyle/>
          <a:p>
            <a:pPr marL="914400" lvl="1" indent="-457200">
              <a:buFont typeface="Arial" panose="020B0604020202020204" pitchFamily="34" charset="0"/>
              <a:buChar char="•"/>
            </a:pPr>
            <a:r>
              <a:rPr lang="en-US" sz="3000" dirty="0" smtClean="0"/>
              <a:t>Title </a:t>
            </a:r>
            <a:r>
              <a:rPr lang="en-US" sz="3000" dirty="0"/>
              <a:t>= Name of the Exception Code</a:t>
            </a:r>
          </a:p>
          <a:p>
            <a:pPr marL="914400" lvl="1" indent="-457200">
              <a:buFont typeface="Arial" panose="020B0604020202020204" pitchFamily="34" charset="0"/>
              <a:buChar char="•"/>
            </a:pPr>
            <a:r>
              <a:rPr lang="en-US" sz="3000" dirty="0"/>
              <a:t>Description = Short explanation of the purpose of the exception code.</a:t>
            </a:r>
          </a:p>
          <a:p>
            <a:pPr marL="914400" lvl="1" indent="-457200">
              <a:buFont typeface="Arial" panose="020B0604020202020204" pitchFamily="34" charset="0"/>
              <a:buChar char="•"/>
            </a:pPr>
            <a:r>
              <a:rPr lang="en-US" sz="3000" dirty="0"/>
              <a:t>TIN Required = There are three potential codes available for this field</a:t>
            </a:r>
          </a:p>
          <a:p>
            <a:pPr marL="1828800" lvl="3" indent="-457200">
              <a:buFont typeface="Courier New" panose="02070309020205020404" pitchFamily="49" charset="0"/>
              <a:buChar char="o"/>
            </a:pPr>
            <a:r>
              <a:rPr lang="en-US" sz="3000" dirty="0"/>
              <a:t>Y = TIN is required</a:t>
            </a:r>
          </a:p>
          <a:p>
            <a:pPr marL="1828800" lvl="3" indent="-457200">
              <a:buFont typeface="Courier New" panose="02070309020205020404" pitchFamily="49" charset="0"/>
              <a:buChar char="o"/>
            </a:pPr>
            <a:r>
              <a:rPr lang="en-US" sz="3000" dirty="0"/>
              <a:t>N = TIN is not required</a:t>
            </a:r>
          </a:p>
          <a:p>
            <a:pPr marL="1828800" lvl="3" indent="-457200">
              <a:buFont typeface="Courier New" panose="02070309020205020404" pitchFamily="49" charset="0"/>
              <a:buChar char="o"/>
            </a:pPr>
            <a:r>
              <a:rPr lang="en-US" sz="3000" dirty="0"/>
              <a:t>O = TIN is optional</a:t>
            </a:r>
          </a:p>
        </p:txBody>
      </p:sp>
    </p:spTree>
    <p:extLst>
      <p:ext uri="{BB962C8B-B14F-4D97-AF65-F5344CB8AC3E}">
        <p14:creationId xmlns:p14="http://schemas.microsoft.com/office/powerpoint/2010/main" val="336291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a:t>Field </a:t>
            </a:r>
            <a:r>
              <a:rPr lang="en-US" dirty="0" smtClean="0"/>
              <a:t>Detail Descriptions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0" y="1981200"/>
            <a:ext cx="8991600" cy="4154984"/>
          </a:xfrm>
          <a:prstGeom prst="rect">
            <a:avLst/>
          </a:prstGeom>
        </p:spPr>
        <p:txBody>
          <a:bodyPr wrap="square">
            <a:spAutoFit/>
          </a:bodyPr>
          <a:lstStyle/>
          <a:p>
            <a:pPr marL="800100" lvl="1" indent="-342900">
              <a:buFont typeface="Arial" panose="020B0604020202020204" pitchFamily="34" charset="0"/>
              <a:buChar char="•"/>
            </a:pPr>
            <a:r>
              <a:rPr lang="en-US" sz="2400" dirty="0" smtClean="0"/>
              <a:t>Rate </a:t>
            </a:r>
            <a:r>
              <a:rPr lang="en-US" sz="2400" dirty="0"/>
              <a:t>Type = This tells the user what type of tax rate is applicable to these payments.  The types currently available are:</a:t>
            </a:r>
          </a:p>
          <a:p>
            <a:pPr marL="1714500" lvl="3" indent="-342900">
              <a:buFont typeface="Courier New" panose="02070309020205020404" pitchFamily="49" charset="0"/>
              <a:buChar char="o"/>
            </a:pPr>
            <a:r>
              <a:rPr lang="en-US" sz="2400" dirty="0"/>
              <a:t>01 – 0% tax</a:t>
            </a:r>
          </a:p>
          <a:p>
            <a:pPr marL="1714500" lvl="3" indent="-342900">
              <a:buFont typeface="Courier New" panose="02070309020205020404" pitchFamily="49" charset="0"/>
              <a:buChar char="o"/>
            </a:pPr>
            <a:r>
              <a:rPr lang="en-US" sz="2400" dirty="0"/>
              <a:t>02 – 28% tax</a:t>
            </a:r>
          </a:p>
          <a:p>
            <a:pPr lvl="2">
              <a:buNone/>
            </a:pPr>
            <a:r>
              <a:rPr lang="en-US" sz="2400" i="1" dirty="0"/>
              <a:t>Note:  The functionality associated with this field currently does not exist.</a:t>
            </a:r>
          </a:p>
          <a:p>
            <a:pPr marL="800100" lvl="1" indent="-342900">
              <a:buFont typeface="Arial" panose="020B0604020202020204" pitchFamily="34" charset="0"/>
              <a:buChar char="•"/>
            </a:pPr>
            <a:r>
              <a:rPr lang="en-US" sz="2400" dirty="0"/>
              <a:t>1099 </a:t>
            </a:r>
            <a:r>
              <a:rPr lang="en-US" sz="2400" dirty="0" err="1"/>
              <a:t>Misc</a:t>
            </a:r>
            <a:r>
              <a:rPr lang="en-US" sz="2400" dirty="0"/>
              <a:t> Reportable = This tells the system when a transaction is or is not 1099-MISC reportable.</a:t>
            </a:r>
          </a:p>
          <a:p>
            <a:pPr marL="1714500" lvl="3" indent="-342900">
              <a:buFont typeface="Courier New" panose="02070309020205020404" pitchFamily="49" charset="0"/>
              <a:buChar char="o"/>
            </a:pPr>
            <a:r>
              <a:rPr lang="en-US" sz="2400" dirty="0"/>
              <a:t>Y (yes) =  Transaction will be assigned appropriate IRS Box</a:t>
            </a:r>
          </a:p>
          <a:p>
            <a:pPr marL="1714500" lvl="3" indent="-342900">
              <a:buFont typeface="Courier New" panose="02070309020205020404" pitchFamily="49" charset="0"/>
              <a:buChar char="o"/>
            </a:pPr>
            <a:r>
              <a:rPr lang="en-US" sz="2400" dirty="0"/>
              <a:t>N (no) = Transaction will be assigned an IRS Box of ‘0’</a:t>
            </a:r>
          </a:p>
        </p:txBody>
      </p:sp>
    </p:spTree>
    <p:extLst>
      <p:ext uri="{BB962C8B-B14F-4D97-AF65-F5344CB8AC3E}">
        <p14:creationId xmlns:p14="http://schemas.microsoft.com/office/powerpoint/2010/main" val="3783175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a:t>Field </a:t>
            </a:r>
            <a:r>
              <a:rPr lang="en-US" dirty="0" smtClean="0"/>
              <a:t>Detail Descriptions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194026" y="1846984"/>
            <a:ext cx="8762998" cy="4493538"/>
          </a:xfrm>
          <a:prstGeom prst="rect">
            <a:avLst/>
          </a:prstGeom>
        </p:spPr>
        <p:txBody>
          <a:bodyPr wrap="square">
            <a:spAutoFit/>
          </a:bodyPr>
          <a:lstStyle/>
          <a:p>
            <a:pPr marL="914400" lvl="1" indent="-457200">
              <a:buFont typeface="Arial" panose="020B0604020202020204" pitchFamily="34" charset="0"/>
              <a:buChar char="•"/>
            </a:pPr>
            <a:r>
              <a:rPr lang="en-US" sz="2600" dirty="0"/>
              <a:t>Exception Code Criteria = Allows the exception code to be refined to only allow specific types of transaction by using one of the following:</a:t>
            </a:r>
          </a:p>
          <a:p>
            <a:pPr marL="1828800" lvl="3" indent="-457200">
              <a:buFont typeface="Courier New" panose="02070309020205020404" pitchFamily="49" charset="0"/>
              <a:buChar char="o"/>
            </a:pPr>
            <a:r>
              <a:rPr lang="en-US" sz="2600" dirty="0"/>
              <a:t>General Ledger</a:t>
            </a:r>
          </a:p>
          <a:p>
            <a:pPr marL="1828800" lvl="3" indent="-457200">
              <a:buFont typeface="Courier New" panose="02070309020205020404" pitchFamily="49" charset="0"/>
              <a:buChar char="o"/>
            </a:pPr>
            <a:r>
              <a:rPr lang="en-US" sz="2600" dirty="0"/>
              <a:t>Sub Object</a:t>
            </a:r>
          </a:p>
          <a:p>
            <a:pPr marL="1828800" lvl="3" indent="-457200">
              <a:buFont typeface="Courier New" panose="02070309020205020404" pitchFamily="49" charset="0"/>
              <a:buChar char="o"/>
            </a:pPr>
            <a:r>
              <a:rPr lang="en-US" sz="2600" dirty="0"/>
              <a:t>Account (FUND)</a:t>
            </a:r>
          </a:p>
          <a:p>
            <a:pPr marL="1828800" lvl="3" indent="-457200">
              <a:buFont typeface="Courier New" panose="02070309020205020404" pitchFamily="49" charset="0"/>
              <a:buChar char="o"/>
            </a:pPr>
            <a:r>
              <a:rPr lang="en-US" sz="2600" dirty="0"/>
              <a:t>Agency</a:t>
            </a:r>
          </a:p>
          <a:p>
            <a:pPr marL="914400" lvl="1" indent="-457200">
              <a:buFont typeface="Arial" panose="020B0604020202020204" pitchFamily="34" charset="0"/>
              <a:buChar char="•"/>
            </a:pPr>
            <a:r>
              <a:rPr lang="en-US" sz="2600" dirty="0"/>
              <a:t>Inactive = OFM Statewide Consultants have the ability to inactivate any of the exception codes by simply changing the ‘N’ (no) to a ‘Y’ (yes).  They then must enter a date of when it will be inactive.</a:t>
            </a:r>
          </a:p>
        </p:txBody>
      </p:sp>
    </p:spTree>
    <p:extLst>
      <p:ext uri="{BB962C8B-B14F-4D97-AF65-F5344CB8AC3E}">
        <p14:creationId xmlns:p14="http://schemas.microsoft.com/office/powerpoint/2010/main" val="3544418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Field Detail Descriptions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558421" y="2096195"/>
            <a:ext cx="8229600" cy="3539430"/>
          </a:xfrm>
          <a:prstGeom prst="rect">
            <a:avLst/>
          </a:prstGeom>
        </p:spPr>
        <p:txBody>
          <a:bodyPr wrap="square">
            <a:spAutoFit/>
          </a:bodyPr>
          <a:lstStyle/>
          <a:p>
            <a:pPr marL="457200" indent="-457200">
              <a:buFont typeface="Arial" panose="020B0604020202020204" pitchFamily="34" charset="0"/>
              <a:buChar char="•"/>
            </a:pPr>
            <a:r>
              <a:rPr lang="en-US" sz="2800" dirty="0"/>
              <a:t>Exception Code Criteria will show a predetermined number of codes, if there is more codes for one of the exception code criteria an ‘F’ key will be displayed that you will use to see all the associated criteria.</a:t>
            </a:r>
          </a:p>
          <a:p>
            <a:pPr marL="457200" indent="-457200">
              <a:buFont typeface="Arial" panose="020B0604020202020204" pitchFamily="34" charset="0"/>
              <a:buChar char="•"/>
            </a:pPr>
            <a:r>
              <a:rPr lang="en-US" sz="2800" dirty="0"/>
              <a:t> Hit the ‘F’ key and you will be taken to a new screen to see the full listing of either General Ledgers, </a:t>
            </a:r>
            <a:r>
              <a:rPr lang="en-US" sz="2800" dirty="0" err="1"/>
              <a:t>Subobjects</a:t>
            </a:r>
            <a:r>
              <a:rPr lang="en-US" sz="2800" dirty="0"/>
              <a:t>, Accounts (Fund), or Agencies.</a:t>
            </a:r>
          </a:p>
        </p:txBody>
      </p:sp>
    </p:spTree>
    <p:extLst>
      <p:ext uri="{BB962C8B-B14F-4D97-AF65-F5344CB8AC3E}">
        <p14:creationId xmlns:p14="http://schemas.microsoft.com/office/powerpoint/2010/main" val="4247048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ubtitle 8"/>
          <p:cNvSpPr>
            <a:spLocks noGrp="1"/>
          </p:cNvSpPr>
          <p:nvPr>
            <p:ph type="subTitle" idx="1"/>
          </p:nvPr>
        </p:nvSpPr>
        <p:spPr>
          <a:xfrm>
            <a:off x="533400" y="1676400"/>
            <a:ext cx="7848600" cy="3962400"/>
          </a:xfrm>
        </p:spPr>
        <p:txBody>
          <a:bodyPr/>
          <a:lstStyle/>
          <a:p>
            <a:endParaRPr lang="en-US" dirty="0"/>
          </a:p>
        </p:txBody>
      </p:sp>
      <p:pic>
        <p:nvPicPr>
          <p:cNvPr id="1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tretch>
            <a:fillRect/>
          </a:stretch>
        </p:blipFill>
        <p:spPr bwMode="auto">
          <a:xfrm>
            <a:off x="457200" y="1668097"/>
            <a:ext cx="8229600" cy="4390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6161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Additional Data functions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184625" y="2146953"/>
            <a:ext cx="6781800" cy="2862322"/>
          </a:xfrm>
          <a:prstGeom prst="rect">
            <a:avLst/>
          </a:prstGeom>
        </p:spPr>
        <p:txBody>
          <a:bodyPr wrap="square">
            <a:spAutoFit/>
          </a:bodyPr>
          <a:lstStyle/>
          <a:p>
            <a:pPr marL="457200" indent="-457200">
              <a:buFont typeface="Arial" panose="020B0604020202020204" pitchFamily="34" charset="0"/>
              <a:buChar char="•"/>
            </a:pPr>
            <a:r>
              <a:rPr lang="en-US" sz="3000" dirty="0"/>
              <a:t>The following are the potential ‘F’ keys that would be available</a:t>
            </a:r>
            <a:r>
              <a:rPr lang="en-US" sz="3000" dirty="0" smtClean="0"/>
              <a:t>:</a:t>
            </a:r>
          </a:p>
          <a:p>
            <a:pPr marL="1371600" lvl="2" indent="-457200">
              <a:buFont typeface="Courier New" panose="02070309020205020404" pitchFamily="49" charset="0"/>
              <a:buChar char="o"/>
            </a:pPr>
            <a:r>
              <a:rPr lang="en-US" sz="3000" dirty="0" smtClean="0"/>
              <a:t>F5 </a:t>
            </a:r>
            <a:r>
              <a:rPr lang="en-US" sz="3000" dirty="0"/>
              <a:t>= General Ledgers</a:t>
            </a:r>
          </a:p>
          <a:p>
            <a:pPr marL="1371600" lvl="2" indent="-457200">
              <a:buFont typeface="Courier New" panose="02070309020205020404" pitchFamily="49" charset="0"/>
              <a:buChar char="o"/>
            </a:pPr>
            <a:r>
              <a:rPr lang="en-US" sz="3000" dirty="0"/>
              <a:t>F6 = </a:t>
            </a:r>
            <a:r>
              <a:rPr lang="en-US" sz="3000" dirty="0" err="1"/>
              <a:t>Subobjects</a:t>
            </a:r>
            <a:endParaRPr lang="en-US" sz="3000" dirty="0"/>
          </a:p>
          <a:p>
            <a:pPr marL="1371600" lvl="2" indent="-457200">
              <a:buFont typeface="Courier New" panose="02070309020205020404" pitchFamily="49" charset="0"/>
              <a:buChar char="o"/>
            </a:pPr>
            <a:r>
              <a:rPr lang="en-US" sz="3000" dirty="0"/>
              <a:t>F7 = Accounts (Fund)</a:t>
            </a:r>
          </a:p>
          <a:p>
            <a:pPr marL="1371600" lvl="2" indent="-457200">
              <a:buFont typeface="Courier New" panose="02070309020205020404" pitchFamily="49" charset="0"/>
              <a:buChar char="o"/>
            </a:pPr>
            <a:r>
              <a:rPr lang="en-US" sz="3000" dirty="0"/>
              <a:t>F8 = Agencies.</a:t>
            </a:r>
          </a:p>
        </p:txBody>
      </p:sp>
    </p:spTree>
    <p:extLst>
      <p:ext uri="{BB962C8B-B14F-4D97-AF65-F5344CB8AC3E}">
        <p14:creationId xmlns:p14="http://schemas.microsoft.com/office/powerpoint/2010/main" val="1204222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ubtitle 8"/>
          <p:cNvSpPr>
            <a:spLocks noGrp="1"/>
          </p:cNvSpPr>
          <p:nvPr>
            <p:ph type="subTitle" idx="1"/>
          </p:nvPr>
        </p:nvSpPr>
        <p:spPr>
          <a:xfrm>
            <a:off x="533400" y="1676400"/>
            <a:ext cx="7848600" cy="3962400"/>
          </a:xfrm>
        </p:spPr>
        <p:txBody>
          <a:bodyPr/>
          <a:lstStyle/>
          <a:p>
            <a:endParaRPr lang="en-US" dirty="0"/>
          </a:p>
        </p:txBody>
      </p:sp>
      <p:pic>
        <p:nvPicPr>
          <p:cNvPr id="1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57200" y="1524000"/>
            <a:ext cx="8229600" cy="4572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3657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Payment Processes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46425" y="1905000"/>
            <a:ext cx="8458200" cy="4216539"/>
          </a:xfrm>
          <a:prstGeom prst="rect">
            <a:avLst/>
          </a:prstGeom>
        </p:spPr>
        <p:txBody>
          <a:bodyPr wrap="square">
            <a:spAutoFit/>
          </a:bodyPr>
          <a:lstStyle/>
          <a:p>
            <a:pPr marL="457200" indent="-457200">
              <a:buFont typeface="Arial" panose="020B0604020202020204" pitchFamily="34" charset="0"/>
              <a:buChar char="•"/>
            </a:pPr>
            <a:r>
              <a:rPr lang="en-US" sz="2600" dirty="0"/>
              <a:t>Payments can be made using the Exception Code through the following:</a:t>
            </a:r>
          </a:p>
          <a:p>
            <a:pPr marL="914400" lvl="1" indent="-457200">
              <a:buFont typeface="Courier New" panose="02070309020205020404" pitchFamily="49" charset="0"/>
              <a:buChar char="o"/>
            </a:pPr>
            <a:r>
              <a:rPr lang="en-US" sz="2400" dirty="0"/>
              <a:t>Online entry</a:t>
            </a:r>
          </a:p>
          <a:p>
            <a:pPr marL="1257300" lvl="2" indent="-342900">
              <a:buFont typeface="Wingdings" panose="05000000000000000000" pitchFamily="2" charset="2"/>
              <a:buChar char="§"/>
            </a:pPr>
            <a:r>
              <a:rPr lang="en-US" sz="2400" dirty="0"/>
              <a:t>IN.1.1, Expanded General Accounting Transaction Input</a:t>
            </a:r>
          </a:p>
          <a:p>
            <a:pPr marL="1257300" lvl="2" indent="-342900">
              <a:buFont typeface="Wingdings" panose="05000000000000000000" pitchFamily="2" charset="2"/>
              <a:buChar char="§"/>
            </a:pPr>
            <a:r>
              <a:rPr lang="en-US" sz="2400" dirty="0" smtClean="0"/>
              <a:t>Expanded </a:t>
            </a:r>
            <a:r>
              <a:rPr lang="en-US" sz="2400" dirty="0"/>
              <a:t>General Accounting Transaction Input for Error &amp; Browse feature on the IN.3</a:t>
            </a:r>
          </a:p>
          <a:p>
            <a:pPr marL="800100" lvl="1" indent="-342900">
              <a:buFont typeface="Courier New" panose="02070309020205020404" pitchFamily="49" charset="0"/>
              <a:buChar char="o"/>
            </a:pPr>
            <a:r>
              <a:rPr lang="en-US" sz="2400" dirty="0"/>
              <a:t>Toolbox entry</a:t>
            </a:r>
          </a:p>
          <a:p>
            <a:pPr marL="1257300" lvl="2" indent="-342900">
              <a:buFont typeface="Wingdings" panose="05000000000000000000" pitchFamily="2" charset="2"/>
              <a:buChar char="§"/>
            </a:pPr>
            <a:r>
              <a:rPr lang="en-US" sz="2400" dirty="0"/>
              <a:t>Located between Contract &amp; Vendor Number on Toolbox Template</a:t>
            </a:r>
          </a:p>
          <a:p>
            <a:pPr marL="800100" lvl="1" indent="-342900">
              <a:buFont typeface="Courier New" panose="02070309020205020404" pitchFamily="49" charset="0"/>
              <a:buChar char="o"/>
            </a:pPr>
            <a:r>
              <a:rPr lang="en-US" sz="2400" dirty="0"/>
              <a:t>Batch system Interface</a:t>
            </a:r>
          </a:p>
          <a:p>
            <a:pPr marL="1257300" lvl="2" indent="-342900">
              <a:buFont typeface="Wingdings" panose="05000000000000000000" pitchFamily="2" charset="2"/>
              <a:buChar char="§"/>
            </a:pPr>
            <a:r>
              <a:rPr lang="en-US" sz="2400" dirty="0"/>
              <a:t>950 Layout-Position 801, 2 bytes, numeric only</a:t>
            </a:r>
          </a:p>
        </p:txBody>
      </p:sp>
    </p:spTree>
    <p:extLst>
      <p:ext uri="{BB962C8B-B14F-4D97-AF65-F5344CB8AC3E}">
        <p14:creationId xmlns:p14="http://schemas.microsoft.com/office/powerpoint/2010/main" val="2487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Why they were created</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85800" y="2133600"/>
            <a:ext cx="7848600" cy="4247317"/>
          </a:xfrm>
          <a:prstGeom prst="rect">
            <a:avLst/>
          </a:prstGeom>
        </p:spPr>
        <p:txBody>
          <a:bodyPr wrap="square">
            <a:spAutoFit/>
          </a:bodyPr>
          <a:lstStyle/>
          <a:p>
            <a:pPr marL="285750" indent="-285750">
              <a:buFont typeface="Arial" panose="020B0604020202020204" pitchFamily="34" charset="0"/>
              <a:buChar char="•"/>
            </a:pPr>
            <a:r>
              <a:rPr lang="en-US" sz="3000" dirty="0"/>
              <a:t>The Exception Code Table was created </a:t>
            </a:r>
            <a:r>
              <a:rPr lang="en-US" sz="3000" dirty="0" smtClean="0"/>
              <a:t>to:</a:t>
            </a:r>
          </a:p>
          <a:p>
            <a:pPr marL="914400" lvl="1" indent="-457200">
              <a:buFont typeface="Courier New" panose="02070309020205020404" pitchFamily="49" charset="0"/>
              <a:buChar char="o"/>
            </a:pPr>
            <a:r>
              <a:rPr lang="en-US" sz="2800" dirty="0" smtClean="0"/>
              <a:t>Allow </a:t>
            </a:r>
            <a:r>
              <a:rPr lang="en-US" sz="2800" dirty="0"/>
              <a:t>payments for one-time non-reportable </a:t>
            </a:r>
            <a:r>
              <a:rPr lang="en-US" sz="2800" dirty="0" smtClean="0"/>
              <a:t>payments</a:t>
            </a:r>
          </a:p>
          <a:p>
            <a:pPr marL="914400" lvl="1" indent="-457200">
              <a:buFont typeface="Courier New" panose="02070309020205020404" pitchFamily="49" charset="0"/>
              <a:buChar char="o"/>
            </a:pPr>
            <a:r>
              <a:rPr lang="en-US" sz="2800" dirty="0" smtClean="0"/>
              <a:t>Replaced </a:t>
            </a:r>
            <a:r>
              <a:rPr lang="en-US" sz="2800" dirty="0"/>
              <a:t>the Pseudo number of V0D0 and V0D1</a:t>
            </a:r>
            <a:r>
              <a:rPr lang="en-US" sz="2800" dirty="0" smtClean="0"/>
              <a:t>.  These numbers can still be seen in Enterprise Reporting.</a:t>
            </a:r>
            <a:endParaRPr lang="en-US" sz="2800" dirty="0"/>
          </a:p>
          <a:p>
            <a:pPr marL="285750" indent="-285750">
              <a:buFont typeface="Arial" panose="020B0604020202020204" pitchFamily="34" charset="0"/>
              <a:buChar char="•"/>
            </a:pPr>
            <a:r>
              <a:rPr lang="en-US" sz="3000" dirty="0"/>
              <a:t>Office of Financial Management, Statewide Accounting will be responsible for maintaining the Exception Code Table.</a:t>
            </a:r>
          </a:p>
        </p:txBody>
      </p:sp>
    </p:spTree>
    <p:extLst>
      <p:ext uri="{BB962C8B-B14F-4D97-AF65-F5344CB8AC3E}">
        <p14:creationId xmlns:p14="http://schemas.microsoft.com/office/powerpoint/2010/main" val="3877247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ubtitle 8"/>
          <p:cNvSpPr>
            <a:spLocks noGrp="1"/>
          </p:cNvSpPr>
          <p:nvPr>
            <p:ph type="subTitle" idx="1"/>
          </p:nvPr>
        </p:nvSpPr>
        <p:spPr>
          <a:xfrm>
            <a:off x="533400" y="2514600"/>
            <a:ext cx="7848600" cy="3124200"/>
          </a:xfrm>
        </p:spPr>
        <p:txBody>
          <a:bodyPr>
            <a:normAutofit/>
          </a:bodyPr>
          <a:lstStyle/>
          <a:p>
            <a:r>
              <a:rPr lang="en-US" sz="6600" dirty="0" smtClean="0"/>
              <a:t>AFRS INPUT SCREENS</a:t>
            </a:r>
          </a:p>
        </p:txBody>
      </p:sp>
    </p:spTree>
    <p:extLst>
      <p:ext uri="{BB962C8B-B14F-4D97-AF65-F5344CB8AC3E}">
        <p14:creationId xmlns:p14="http://schemas.microsoft.com/office/powerpoint/2010/main" val="29225617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Input Screen</a:t>
            </a:r>
          </a:p>
          <a:p>
            <a:pPr algn="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184625" y="2146953"/>
            <a:ext cx="6781800" cy="553998"/>
          </a:xfrm>
          <a:prstGeom prst="rect">
            <a:avLst/>
          </a:prstGeom>
        </p:spPr>
        <p:txBody>
          <a:bodyPr wrap="square">
            <a:spAutoFit/>
          </a:bodyPr>
          <a:lstStyle/>
          <a:p>
            <a:endParaRPr lang="en-US" sz="3000"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33399" y="1905000"/>
            <a:ext cx="8229600" cy="42831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07000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Input Error Correction Screen</a:t>
            </a:r>
          </a:p>
          <a:p>
            <a:pPr algn="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184625" y="2146953"/>
            <a:ext cx="6781800" cy="553998"/>
          </a:xfrm>
          <a:prstGeom prst="rect">
            <a:avLst/>
          </a:prstGeom>
        </p:spPr>
        <p:txBody>
          <a:bodyPr wrap="square">
            <a:spAutoFit/>
          </a:bodyPr>
          <a:lstStyle/>
          <a:p>
            <a:endParaRPr lang="en-US" sz="3000" dirty="0"/>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57200" y="1905000"/>
            <a:ext cx="8229600" cy="41532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1235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Input Screen</a:t>
            </a:r>
          </a:p>
          <a:p>
            <a:pPr algn="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184625" y="2146953"/>
            <a:ext cx="6781800" cy="553998"/>
          </a:xfrm>
          <a:prstGeom prst="rect">
            <a:avLst/>
          </a:prstGeom>
        </p:spPr>
        <p:txBody>
          <a:bodyPr wrap="square">
            <a:spAutoFit/>
          </a:bodyPr>
          <a:lstStyle/>
          <a:p>
            <a:endParaRPr lang="en-US" sz="3000" dirty="0"/>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60725" y="1905000"/>
            <a:ext cx="8229600" cy="4205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04746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841375"/>
          </a:xfrm>
        </p:spPr>
        <p:txBody>
          <a:bodyPr/>
          <a:lstStyle/>
          <a:p>
            <a:pPr algn="l"/>
            <a:r>
              <a:rPr lang="en-US" dirty="0" smtClean="0"/>
              <a:t>Questions/Comments?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9888" y="457200"/>
            <a:ext cx="5864225" cy="174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ubtitle 8"/>
          <p:cNvSpPr>
            <a:spLocks noGrp="1"/>
          </p:cNvSpPr>
          <p:nvPr>
            <p:ph type="subTitle" idx="1"/>
          </p:nvPr>
        </p:nvSpPr>
        <p:spPr>
          <a:xfrm>
            <a:off x="762000" y="4038600"/>
            <a:ext cx="7924800" cy="1600200"/>
          </a:xfrm>
        </p:spPr>
        <p:txBody>
          <a:bodyPr>
            <a:normAutofit fontScale="47500" lnSpcReduction="20000"/>
          </a:bodyPr>
          <a:lstStyle/>
          <a:p>
            <a:pPr algn="l"/>
            <a:r>
              <a:rPr lang="en-US" sz="6600" dirty="0"/>
              <a:t>Solutions Center </a:t>
            </a:r>
          </a:p>
          <a:p>
            <a:pPr algn="l"/>
            <a:r>
              <a:rPr lang="en-US" sz="6600" dirty="0"/>
              <a:t>	</a:t>
            </a:r>
            <a:r>
              <a:rPr lang="en-US" sz="6600" dirty="0" smtClean="0"/>
              <a:t>Phone:  360-407-9100</a:t>
            </a:r>
            <a:endParaRPr lang="en-US" sz="6600" dirty="0"/>
          </a:p>
          <a:p>
            <a:pPr algn="l"/>
            <a:r>
              <a:rPr lang="en-US" sz="6600" dirty="0"/>
              <a:t>	</a:t>
            </a:r>
            <a:r>
              <a:rPr lang="en-US" sz="6600" dirty="0" smtClean="0"/>
              <a:t>Email:   </a:t>
            </a:r>
            <a:r>
              <a:rPr lang="en-US" sz="6600" dirty="0" smtClean="0">
                <a:hlinkClick r:id="rId3"/>
              </a:rPr>
              <a:t>solutionscenter@watech.wa.gov</a:t>
            </a:r>
            <a:endParaRPr lang="en-US" sz="6600" dirty="0"/>
          </a:p>
        </p:txBody>
      </p:sp>
      <p:pic>
        <p:nvPicPr>
          <p:cNvPr id="9" name="Picture 2" descr="C:\Users\deniset\AppData\Local\Microsoft\Windows\Temporary Internet Files\Content.IE5\C3SM5DWC\MC900434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2590800"/>
            <a:ext cx="1414272" cy="1591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21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Available 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723899" y="2110980"/>
            <a:ext cx="7848600" cy="3600986"/>
          </a:xfrm>
          <a:prstGeom prst="rect">
            <a:avLst/>
          </a:prstGeom>
        </p:spPr>
        <p:txBody>
          <a:bodyPr wrap="square">
            <a:spAutoFit/>
          </a:bodyPr>
          <a:lstStyle/>
          <a:p>
            <a:r>
              <a:rPr lang="en-US" sz="3000" dirty="0"/>
              <a:t>The current Exception Codes are:</a:t>
            </a:r>
          </a:p>
          <a:p>
            <a:pPr lvl="1"/>
            <a:r>
              <a:rPr lang="en-US" sz="2600" dirty="0"/>
              <a:t>01 – Revenue/Reissues Refunds</a:t>
            </a:r>
          </a:p>
          <a:p>
            <a:pPr marL="1257300" lvl="2" indent="-342900">
              <a:buFont typeface="Arial" panose="020B0604020202020204" pitchFamily="34" charset="0"/>
              <a:buChar char="•"/>
            </a:pPr>
            <a:r>
              <a:rPr lang="en-US" sz="2400" dirty="0"/>
              <a:t>Payments for Non-Expenditure Related Refunds</a:t>
            </a:r>
          </a:p>
          <a:p>
            <a:pPr lvl="1"/>
            <a:r>
              <a:rPr lang="en-US" sz="2600" dirty="0"/>
              <a:t>02 – Emergency Payroll &amp; Related 3</a:t>
            </a:r>
            <a:r>
              <a:rPr lang="en-US" sz="2600" baseline="30000" dirty="0"/>
              <a:t>rd</a:t>
            </a:r>
            <a:r>
              <a:rPr lang="en-US" sz="2600" dirty="0"/>
              <a:t> Party Payments</a:t>
            </a:r>
          </a:p>
          <a:p>
            <a:pPr marL="1257300" lvl="2" indent="-342900">
              <a:buFont typeface="Arial" panose="020B0604020202020204" pitchFamily="34" charset="0"/>
              <a:buChar char="•"/>
            </a:pPr>
            <a:r>
              <a:rPr lang="en-US" sz="2400" dirty="0"/>
              <a:t>Payments made outside HRMS such as reissue, emergency, military, &amp; 3</a:t>
            </a:r>
            <a:r>
              <a:rPr lang="en-US" sz="2400" baseline="30000" dirty="0"/>
              <a:t>rd</a:t>
            </a:r>
            <a:r>
              <a:rPr lang="en-US" sz="2400" dirty="0"/>
              <a:t> Party Payments.</a:t>
            </a:r>
          </a:p>
          <a:p>
            <a:pPr lvl="1"/>
            <a:r>
              <a:rPr lang="en-US" sz="2600" dirty="0"/>
              <a:t>03 – Non-Employee Reimbursement</a:t>
            </a:r>
          </a:p>
          <a:p>
            <a:pPr marL="1257300" lvl="2" indent="-342900">
              <a:buFont typeface="Arial" panose="020B0604020202020204" pitchFamily="34" charset="0"/>
              <a:buChar char="•"/>
            </a:pPr>
            <a:r>
              <a:rPr lang="en-US" sz="2400" dirty="0"/>
              <a:t>Non-employee travel reimbursement, supplies or training </a:t>
            </a:r>
            <a:r>
              <a:rPr lang="en-US" sz="2400" dirty="0" smtClean="0"/>
              <a:t>reimbursement.</a:t>
            </a:r>
            <a:endParaRPr lang="en-US" sz="2400" dirty="0"/>
          </a:p>
        </p:txBody>
      </p:sp>
    </p:spTree>
    <p:extLst>
      <p:ext uri="{BB962C8B-B14F-4D97-AF65-F5344CB8AC3E}">
        <p14:creationId xmlns:p14="http://schemas.microsoft.com/office/powerpoint/2010/main" val="3305099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Available 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85800" y="2133600"/>
            <a:ext cx="7848600" cy="3600986"/>
          </a:xfrm>
          <a:prstGeom prst="rect">
            <a:avLst/>
          </a:prstGeom>
        </p:spPr>
        <p:txBody>
          <a:bodyPr wrap="square">
            <a:spAutoFit/>
          </a:bodyPr>
          <a:lstStyle/>
          <a:p>
            <a:pPr lvl="1"/>
            <a:r>
              <a:rPr lang="en-US" sz="3000" dirty="0"/>
              <a:t>The current Exception Codes </a:t>
            </a:r>
            <a:r>
              <a:rPr lang="en-US" sz="3000" dirty="0" smtClean="0"/>
              <a:t>are (continued):</a:t>
            </a:r>
            <a:endParaRPr lang="en-US" sz="3000" dirty="0"/>
          </a:p>
          <a:p>
            <a:pPr lvl="1"/>
            <a:r>
              <a:rPr lang="en-US" sz="2600" dirty="0" smtClean="0"/>
              <a:t>04 </a:t>
            </a:r>
            <a:r>
              <a:rPr lang="en-US" sz="2600" dirty="0"/>
              <a:t>– One-Time Direct Grant Payments to Individuals</a:t>
            </a:r>
          </a:p>
          <a:p>
            <a:pPr marL="1257300" lvl="2" indent="-342900">
              <a:buFont typeface="Arial" panose="020B0604020202020204" pitchFamily="34" charset="0"/>
              <a:buChar char="•"/>
            </a:pPr>
            <a:r>
              <a:rPr lang="en-US" sz="2400" dirty="0" smtClean="0"/>
              <a:t>One </a:t>
            </a:r>
            <a:r>
              <a:rPr lang="en-US" sz="2400" dirty="0"/>
              <a:t>Time direct Grant Payments such as Natural Disaster victims</a:t>
            </a:r>
          </a:p>
          <a:p>
            <a:pPr lvl="1"/>
            <a:r>
              <a:rPr lang="en-US" sz="2600" dirty="0"/>
              <a:t>05 – Other Payees with NO Taxpayer ID</a:t>
            </a:r>
          </a:p>
          <a:p>
            <a:pPr marL="1257300" lvl="2" indent="-342900">
              <a:buFont typeface="Arial" panose="020B0604020202020204" pitchFamily="34" charset="0"/>
              <a:buChar char="•"/>
            </a:pPr>
            <a:r>
              <a:rPr lang="en-US" sz="2400" dirty="0"/>
              <a:t>Other Payees, No TIN, Not covered by 01-04</a:t>
            </a:r>
          </a:p>
          <a:p>
            <a:pPr lvl="1"/>
            <a:r>
              <a:rPr lang="en-US" sz="2600" dirty="0"/>
              <a:t>06 – Reissue Federally – Funded Payroll SOL (DSHS)</a:t>
            </a:r>
          </a:p>
          <a:p>
            <a:pPr marL="1257300" lvl="2" indent="-342900">
              <a:buFont typeface="Arial" panose="020B0604020202020204" pitchFamily="34" charset="0"/>
              <a:buChar char="•"/>
            </a:pPr>
            <a:r>
              <a:rPr lang="en-US" sz="2400" dirty="0"/>
              <a:t>Reissue Federally-Funded Payroll SOL warrant cancellations by DSHS.</a:t>
            </a:r>
          </a:p>
        </p:txBody>
      </p:sp>
    </p:spTree>
    <p:extLst>
      <p:ext uri="{BB962C8B-B14F-4D97-AF65-F5344CB8AC3E}">
        <p14:creationId xmlns:p14="http://schemas.microsoft.com/office/powerpoint/2010/main" val="1951544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Code Structure &amp; Table location</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85800" y="2133600"/>
            <a:ext cx="7848600" cy="2400657"/>
          </a:xfrm>
          <a:prstGeom prst="rect">
            <a:avLst/>
          </a:prstGeom>
        </p:spPr>
        <p:txBody>
          <a:bodyPr wrap="square">
            <a:spAutoFit/>
          </a:bodyPr>
          <a:lstStyle/>
          <a:p>
            <a:pPr marL="571500" indent="-571500">
              <a:buFont typeface="Arial" panose="020B0604020202020204" pitchFamily="34" charset="0"/>
              <a:buChar char="•"/>
            </a:pPr>
            <a:r>
              <a:rPr lang="en-US" sz="3000" dirty="0"/>
              <a:t>The Exception Code is a two (2) character field (numeric only)</a:t>
            </a:r>
          </a:p>
          <a:p>
            <a:pPr marL="571500" indent="-571500">
              <a:buFont typeface="Arial" panose="020B0604020202020204" pitchFamily="34" charset="0"/>
              <a:buChar char="•"/>
            </a:pPr>
            <a:r>
              <a:rPr lang="en-US" sz="3000" dirty="0"/>
              <a:t>Agencies can view the codes on a </a:t>
            </a:r>
            <a:r>
              <a:rPr lang="en-US" sz="3000" dirty="0" smtClean="0"/>
              <a:t>screen </a:t>
            </a:r>
            <a:r>
              <a:rPr lang="en-US" sz="3000" dirty="0"/>
              <a:t>within the Tables (</a:t>
            </a:r>
            <a:r>
              <a:rPr lang="en-US" sz="3000" dirty="0" smtClean="0"/>
              <a:t>TM)</a:t>
            </a:r>
          </a:p>
          <a:p>
            <a:pPr marL="914400" lvl="1" indent="-457200">
              <a:buFont typeface="Courier New" panose="02070309020205020404" pitchFamily="49" charset="0"/>
              <a:buChar char="o"/>
            </a:pPr>
            <a:r>
              <a:rPr lang="en-US" sz="3000" dirty="0" smtClean="0"/>
              <a:t>TM.1.4 </a:t>
            </a:r>
            <a:r>
              <a:rPr lang="en-US" sz="3000" dirty="0"/>
              <a:t>– Payment Exception Code Table</a:t>
            </a:r>
          </a:p>
        </p:txBody>
      </p:sp>
    </p:spTree>
    <p:extLst>
      <p:ext uri="{BB962C8B-B14F-4D97-AF65-F5344CB8AC3E}">
        <p14:creationId xmlns:p14="http://schemas.microsoft.com/office/powerpoint/2010/main" val="164515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ubtitle 8"/>
          <p:cNvSpPr>
            <a:spLocks noGrp="1"/>
          </p:cNvSpPr>
          <p:nvPr>
            <p:ph type="subTitle" idx="1"/>
          </p:nvPr>
        </p:nvSpPr>
        <p:spPr>
          <a:xfrm>
            <a:off x="533400" y="1676400"/>
            <a:ext cx="7848600" cy="3962400"/>
          </a:xfrm>
        </p:spPr>
        <p:txBody>
          <a:bodyPr/>
          <a:lstStyle/>
          <a:p>
            <a:endParaRPr lang="en-US" dirty="0"/>
          </a:p>
        </p:txBody>
      </p:sp>
      <p:pic>
        <p:nvPicPr>
          <p:cNvPr id="11"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57200" y="1447801"/>
            <a:ext cx="8229600" cy="4610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8581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Navigating to the Exception Code</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85800" y="2133600"/>
            <a:ext cx="7848600" cy="1938992"/>
          </a:xfrm>
          <a:prstGeom prst="rect">
            <a:avLst/>
          </a:prstGeom>
        </p:spPr>
        <p:txBody>
          <a:bodyPr wrap="square">
            <a:spAutoFit/>
          </a:bodyPr>
          <a:lstStyle/>
          <a:p>
            <a:r>
              <a:rPr lang="en-US" sz="3000" dirty="0"/>
              <a:t>Enter ‘4’ into the “Select Function” field and then hit enter.  This will bring up the Payment Exception Code Table.</a:t>
            </a:r>
          </a:p>
          <a:p>
            <a:pPr marL="1028700" lvl="1" indent="-571500">
              <a:buFont typeface="Arial" panose="020B0604020202020204" pitchFamily="34" charset="0"/>
              <a:buChar char="•"/>
            </a:pPr>
            <a:endParaRPr lang="en-US" sz="3000" dirty="0"/>
          </a:p>
        </p:txBody>
      </p:sp>
    </p:spTree>
    <p:extLst>
      <p:ext uri="{BB962C8B-B14F-4D97-AF65-F5344CB8AC3E}">
        <p14:creationId xmlns:p14="http://schemas.microsoft.com/office/powerpoint/2010/main" val="153935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14600"/>
            <a:ext cx="7619999"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ubtitle 8"/>
          <p:cNvSpPr>
            <a:spLocks noGrp="1"/>
          </p:cNvSpPr>
          <p:nvPr>
            <p:ph type="subTitle" idx="1"/>
          </p:nvPr>
        </p:nvSpPr>
        <p:spPr>
          <a:xfrm>
            <a:off x="533400" y="1676400"/>
            <a:ext cx="7848600" cy="3962400"/>
          </a:xfrm>
        </p:spPr>
        <p:txBody>
          <a:bodyPr/>
          <a:lstStyle/>
          <a:p>
            <a:endParaRPr lang="en-US" dirty="0"/>
          </a:p>
        </p:txBody>
      </p:sp>
      <p:pic>
        <p:nvPicPr>
          <p:cNvPr id="12"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60725" y="1570211"/>
            <a:ext cx="8229600" cy="45257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0441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096" y="894984"/>
            <a:ext cx="8659504" cy="479425"/>
          </a:xfrm>
        </p:spPr>
        <p:txBody>
          <a:bodyPr>
            <a:normAutofit fontScale="90000"/>
          </a:bodyPr>
          <a:lstStyle/>
          <a:p>
            <a:pPr algn="r"/>
            <a:r>
              <a:rPr lang="en-US" dirty="0" smtClean="0"/>
              <a:t>Exception Codes</a:t>
            </a:r>
            <a:endParaRPr lang="en-US" dirty="0"/>
          </a:p>
        </p:txBody>
      </p:sp>
      <p:sp>
        <p:nvSpPr>
          <p:cNvPr id="3" name="Subtitle 2"/>
          <p:cNvSpPr>
            <a:spLocks noGrp="1"/>
          </p:cNvSpPr>
          <p:nvPr>
            <p:ph type="subTitle" idx="1"/>
          </p:nvPr>
        </p:nvSpPr>
        <p:spPr>
          <a:xfrm>
            <a:off x="2569192" y="1447800"/>
            <a:ext cx="6400800" cy="457200"/>
          </a:xfrm>
        </p:spPr>
        <p:txBody>
          <a:bodyPr>
            <a:normAutofit fontScale="85000" lnSpcReduction="20000"/>
          </a:bodyPr>
          <a:lstStyle/>
          <a:p>
            <a:pPr algn="r"/>
            <a:r>
              <a:rPr lang="en-US" dirty="0" smtClean="0"/>
              <a:t>Navigating to the Exception Code</a:t>
            </a:r>
            <a:endParaRPr lang="en-US" dirty="0"/>
          </a:p>
        </p:txBody>
      </p:sp>
      <p:sp>
        <p:nvSpPr>
          <p:cNvPr id="5" name="Rectangle 4"/>
          <p:cNvSpPr/>
          <p:nvPr/>
        </p:nvSpPr>
        <p:spPr>
          <a:xfrm>
            <a:off x="-1047" y="6324600"/>
            <a:ext cx="9153144" cy="538686"/>
          </a:xfrm>
          <a:prstGeom prst="rect">
            <a:avLst/>
          </a:prstGeom>
          <a:solidFill>
            <a:srgbClr val="093A8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19800" y="6409277"/>
            <a:ext cx="2971800" cy="369332"/>
          </a:xfrm>
          <a:prstGeom prst="rect">
            <a:avLst/>
          </a:prstGeom>
          <a:noFill/>
        </p:spPr>
        <p:txBody>
          <a:bodyPr wrap="square" rtlCol="0">
            <a:spAutoFit/>
          </a:bodyPr>
          <a:lstStyle/>
          <a:p>
            <a:pPr algn="r"/>
            <a:r>
              <a:rPr lang="en-US" dirty="0" smtClean="0">
                <a:solidFill>
                  <a:schemeClr val="bg1"/>
                </a:solidFill>
              </a:rPr>
              <a:t>August 2015</a:t>
            </a:r>
            <a:endParaRPr lang="en-US" dirty="0">
              <a:solidFill>
                <a:schemeClr val="bg1"/>
              </a:solidFill>
            </a:endParaRPr>
          </a:p>
        </p:txBody>
      </p:sp>
      <p:sp>
        <p:nvSpPr>
          <p:cNvPr id="7" name="TextBox 6"/>
          <p:cNvSpPr txBox="1"/>
          <p:nvPr/>
        </p:nvSpPr>
        <p:spPr>
          <a:xfrm>
            <a:off x="228600" y="6409277"/>
            <a:ext cx="2971800" cy="369332"/>
          </a:xfrm>
          <a:prstGeom prst="rect">
            <a:avLst/>
          </a:prstGeom>
          <a:noFill/>
        </p:spPr>
        <p:txBody>
          <a:bodyPr wrap="square" rtlCol="0">
            <a:spAutoFit/>
          </a:bodyPr>
          <a:lstStyle/>
          <a:p>
            <a:r>
              <a:rPr lang="en-US" dirty="0">
                <a:solidFill>
                  <a:schemeClr val="bg1"/>
                </a:solidFill>
              </a:rPr>
              <a:t>w</a:t>
            </a:r>
            <a:r>
              <a:rPr lang="en-US" dirty="0" smtClean="0">
                <a:solidFill>
                  <a:schemeClr val="bg1"/>
                </a:solidFill>
              </a:rPr>
              <a:t>atech.wa.gov</a:t>
            </a:r>
            <a:endParaRPr lang="en-US"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43227"/>
            <a:ext cx="2974976" cy="88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619999" cy="350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066800" y="2426703"/>
            <a:ext cx="6781800" cy="1477328"/>
          </a:xfrm>
          <a:prstGeom prst="rect">
            <a:avLst/>
          </a:prstGeom>
        </p:spPr>
        <p:txBody>
          <a:bodyPr wrap="square">
            <a:spAutoFit/>
          </a:bodyPr>
          <a:lstStyle/>
          <a:p>
            <a:r>
              <a:rPr lang="en-US" sz="3000" dirty="0"/>
              <a:t>Enter an ‘N’ into the “Function” field and then hit enter.  This will bring up the first exception code.</a:t>
            </a:r>
          </a:p>
        </p:txBody>
      </p:sp>
    </p:spTree>
    <p:extLst>
      <p:ext uri="{BB962C8B-B14F-4D97-AF65-F5344CB8AC3E}">
        <p14:creationId xmlns:p14="http://schemas.microsoft.com/office/powerpoint/2010/main" val="276541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WaTech_Template_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2A41A54BADD08F46A25A439CA5113C81" ma:contentTypeVersion="2" ma:contentTypeDescription="Create a new document." ma:contentTypeScope="" ma:versionID="a5d80a7e832aeae5e04c3437427e0c9c">
  <xsd:schema xmlns:xsd="http://www.w3.org/2001/XMLSchema" xmlns:xs="http://www.w3.org/2001/XMLSchema" xmlns:p="http://schemas.microsoft.com/office/2006/metadata/properties" xmlns:ns1="http://schemas.microsoft.com/sharepoint/v3" xmlns:ns2="ab5d7b00-834a-4efe-8968-9d97478a3691" targetNamespace="http://schemas.microsoft.com/office/2006/metadata/properties" ma:root="true" ma:fieldsID="ae68be1c9ef8ec1c9e9bde6cfc2ab258" ns1:_="" ns2:_="">
    <xsd:import namespace="http://schemas.microsoft.com/sharepoint/v3"/>
    <xsd:import namespace="ab5d7b00-834a-4efe-8968-9d97478a369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internalName="PublishingStartDate">
      <xsd:simpleType>
        <xsd:restriction base="dms:Unknown"/>
      </xsd:simpleType>
    </xsd:element>
    <xsd:element name="PublishingExpirationDate" ma:index="12"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5d7b00-834a-4efe-8968-9d97478a369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b5d7b00-834a-4efe-8968-9d97478a3691">EWUPACEUPKES-170-10847</_dlc_DocId>
    <_dlc_DocIdUrl xmlns="ab5d7b00-834a-4efe-8968-9d97478a3691">
      <Url>http://stage-des/_layouts/DocIdRedir.aspx?ID=EWUPACEUPKES-170-10847</Url>
      <Description>EWUPACEUPKES-170-10847</Description>
    </_dlc_DocIdUrl>
  </documentManagement>
</p:properties>
</file>

<file path=customXml/itemProps1.xml><?xml version="1.0" encoding="utf-8"?>
<ds:datastoreItem xmlns:ds="http://schemas.openxmlformats.org/officeDocument/2006/customXml" ds:itemID="{C141D4A4-ECDF-4464-9241-DC3AA19A4F32}"/>
</file>

<file path=customXml/itemProps2.xml><?xml version="1.0" encoding="utf-8"?>
<ds:datastoreItem xmlns:ds="http://schemas.openxmlformats.org/officeDocument/2006/customXml" ds:itemID="{BE690077-DC35-4233-B42C-11D0025B4BA7}"/>
</file>

<file path=customXml/itemProps3.xml><?xml version="1.0" encoding="utf-8"?>
<ds:datastoreItem xmlns:ds="http://schemas.openxmlformats.org/officeDocument/2006/customXml" ds:itemID="{3EBCA488-E63C-450E-9CFB-DE31A757FBE8}"/>
</file>

<file path=customXml/itemProps4.xml><?xml version="1.0" encoding="utf-8"?>
<ds:datastoreItem xmlns:ds="http://schemas.openxmlformats.org/officeDocument/2006/customXml" ds:itemID="{927ADFB5-96DB-4160-B397-B87C6DA11861}"/>
</file>

<file path=docProps/app.xml><?xml version="1.0" encoding="utf-8"?>
<Properties xmlns="http://schemas.openxmlformats.org/officeDocument/2006/extended-properties" xmlns:vt="http://schemas.openxmlformats.org/officeDocument/2006/docPropsVTypes">
  <Template>WaTech_Template_0</Template>
  <TotalTime>64</TotalTime>
  <Words>874</Words>
  <Application>Microsoft Office PowerPoint</Application>
  <PresentationFormat>On-screen Show (4:3)</PresentationFormat>
  <Paragraphs>152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WaTech_Template_0</vt:lpstr>
      <vt:lpstr>Exception Code Table</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Exception Codes</vt:lpstr>
      <vt:lpstr>Questions/Comments?</vt:lpstr>
    </vt:vector>
  </TitlesOfParts>
  <Company>State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Exception Code Table</dc:title>
  <dc:creator>Tabler, Denise (DES)</dc:creator>
  <cp:lastModifiedBy>Tabler, Denise (DES)</cp:lastModifiedBy>
  <cp:revision>8</cp:revision>
  <dcterms:created xsi:type="dcterms:W3CDTF">2015-08-17T16:15:55Z</dcterms:created>
  <dcterms:modified xsi:type="dcterms:W3CDTF">2015-08-17T18:47:55Z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0x0101002A41A54BADD08F46A25A439CA5113C81</vt:lpwstr>
  </property>
  <property fmtid="{D5CDD505-2E9C-101B-9397-08002B2CF9AE}" pid="3" name="_dlc_DocIdItemGuid">
    <vt:lpwstr>0cc63a12-68d2-4825-8420-d711e3bae868</vt:lpwstr>
  </property>
</Properties>
</file>