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60" r:id="rId3"/>
    <p:sldId id="259" r:id="rId4"/>
    <p:sldId id="269" r:id="rId5"/>
    <p:sldId id="258" r:id="rId6"/>
    <p:sldId id="257" r:id="rId7"/>
    <p:sldId id="261" r:id="rId8"/>
    <p:sldId id="262" r:id="rId9"/>
    <p:sldId id="263" r:id="rId10"/>
    <p:sldId id="264" r:id="rId11"/>
    <p:sldId id="265" r:id="rId12"/>
    <p:sldId id="266" r:id="rId13"/>
    <p:sldId id="267" r:id="rId14"/>
    <p:sldId id="271"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F7F7F"/>
    <a:srgbClr val="002060"/>
    <a:srgbClr val="35E02C"/>
    <a:srgbClr val="990099"/>
    <a:srgbClr val="D60000"/>
    <a:srgbClr val="781236"/>
    <a:srgbClr val="333333"/>
    <a:srgbClr val="00644A"/>
    <a:srgbClr val="D02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79" autoAdjust="0"/>
  </p:normalViewPr>
  <p:slideViewPr>
    <p:cSldViewPr>
      <p:cViewPr>
        <p:scale>
          <a:sx n="69" d="100"/>
          <a:sy n="69" d="100"/>
        </p:scale>
        <p:origin x="-2844"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76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BD85E-EA31-4E54-8C0E-A7F0A5D30A2B}"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D66E05C4-AF12-4AEB-A9CF-3064359B7721}">
      <dgm:prSet phldrT="[Text]"/>
      <dgm:spPr/>
      <dgm:t>
        <a:bodyPr/>
        <a:lstStyle/>
        <a:p>
          <a:r>
            <a:rPr lang="en-US" dirty="0" smtClean="0"/>
            <a:t>Global</a:t>
          </a:r>
          <a:endParaRPr lang="en-US" dirty="0"/>
        </a:p>
      </dgm:t>
    </dgm:pt>
    <dgm:pt modelId="{43625826-97E5-4F14-977C-50439C3B2500}" type="parTrans" cxnId="{3726C508-7EE8-480E-8D13-07182D3349AE}">
      <dgm:prSet/>
      <dgm:spPr/>
      <dgm:t>
        <a:bodyPr/>
        <a:lstStyle/>
        <a:p>
          <a:endParaRPr lang="en-US"/>
        </a:p>
      </dgm:t>
    </dgm:pt>
    <dgm:pt modelId="{0BFFD701-2359-45AD-8979-587AE6504683}" type="sibTrans" cxnId="{3726C508-7EE8-480E-8D13-07182D3349AE}">
      <dgm:prSet/>
      <dgm:spPr/>
      <dgm:t>
        <a:bodyPr/>
        <a:lstStyle/>
        <a:p>
          <a:endParaRPr lang="en-US"/>
        </a:p>
      </dgm:t>
    </dgm:pt>
    <dgm:pt modelId="{B4E9160C-D235-479F-A0FA-F8A78D2DEA67}">
      <dgm:prSet phldrT="[Text]"/>
      <dgm:spPr/>
      <dgm:t>
        <a:bodyPr/>
        <a:lstStyle/>
        <a:p>
          <a:r>
            <a:rPr lang="en-US" dirty="0" smtClean="0"/>
            <a:t>Industry</a:t>
          </a:r>
          <a:endParaRPr lang="en-US" dirty="0"/>
        </a:p>
      </dgm:t>
    </dgm:pt>
    <dgm:pt modelId="{BE8947AC-BDE3-4088-AC9E-9611A509A29C}" type="parTrans" cxnId="{6F083EB2-07F2-4C91-85F4-78737EAFF07B}">
      <dgm:prSet/>
      <dgm:spPr/>
      <dgm:t>
        <a:bodyPr/>
        <a:lstStyle/>
        <a:p>
          <a:endParaRPr lang="en-US"/>
        </a:p>
      </dgm:t>
    </dgm:pt>
    <dgm:pt modelId="{6E10CE37-7E32-4157-9A26-FA2D29E932EB}" type="sibTrans" cxnId="{6F083EB2-07F2-4C91-85F4-78737EAFF07B}">
      <dgm:prSet/>
      <dgm:spPr/>
      <dgm:t>
        <a:bodyPr/>
        <a:lstStyle/>
        <a:p>
          <a:endParaRPr lang="en-US"/>
        </a:p>
      </dgm:t>
    </dgm:pt>
    <dgm:pt modelId="{9694C1CA-578D-455D-AF70-FF583992392C}">
      <dgm:prSet phldrT="[Text]"/>
      <dgm:spPr/>
      <dgm:t>
        <a:bodyPr/>
        <a:lstStyle/>
        <a:p>
          <a:r>
            <a:rPr lang="en-US" dirty="0" smtClean="0"/>
            <a:t>Human Resources in Washington State Government</a:t>
          </a:r>
          <a:endParaRPr lang="en-US" dirty="0"/>
        </a:p>
      </dgm:t>
    </dgm:pt>
    <dgm:pt modelId="{0CC0372D-79B7-4859-8CC4-4F80E1E6B483}" type="parTrans" cxnId="{A49A87E7-A312-4BF6-8F9E-EE213CADDBC9}">
      <dgm:prSet/>
      <dgm:spPr/>
      <dgm:t>
        <a:bodyPr/>
        <a:lstStyle/>
        <a:p>
          <a:endParaRPr lang="en-US"/>
        </a:p>
      </dgm:t>
    </dgm:pt>
    <dgm:pt modelId="{E78D62EE-6503-4363-B8DA-6E89DACCF7D6}" type="sibTrans" cxnId="{A49A87E7-A312-4BF6-8F9E-EE213CADDBC9}">
      <dgm:prSet/>
      <dgm:spPr/>
      <dgm:t>
        <a:bodyPr/>
        <a:lstStyle/>
        <a:p>
          <a:endParaRPr lang="en-US"/>
        </a:p>
      </dgm:t>
    </dgm:pt>
    <dgm:pt modelId="{8827E930-A6CF-443E-BC0D-99299F6CF10E}" type="pres">
      <dgm:prSet presAssocID="{84BBD85E-EA31-4E54-8C0E-A7F0A5D30A2B}" presName="Name0" presStyleCnt="0">
        <dgm:presLayoutVars>
          <dgm:chMax val="7"/>
          <dgm:resizeHandles val="exact"/>
        </dgm:presLayoutVars>
      </dgm:prSet>
      <dgm:spPr/>
      <dgm:t>
        <a:bodyPr/>
        <a:lstStyle/>
        <a:p>
          <a:endParaRPr lang="en-US"/>
        </a:p>
      </dgm:t>
    </dgm:pt>
    <dgm:pt modelId="{D305597E-39E2-4C1E-876A-9F71530419A2}" type="pres">
      <dgm:prSet presAssocID="{84BBD85E-EA31-4E54-8C0E-A7F0A5D30A2B}" presName="comp1" presStyleCnt="0"/>
      <dgm:spPr/>
    </dgm:pt>
    <dgm:pt modelId="{0A41FE5A-C340-4C35-86B0-C6B8A6C2A3F4}" type="pres">
      <dgm:prSet presAssocID="{84BBD85E-EA31-4E54-8C0E-A7F0A5D30A2B}" presName="circle1" presStyleLbl="node1" presStyleIdx="0" presStyleCnt="3" custLinFactNeighborX="-222" custLinFactNeighborY="-545"/>
      <dgm:spPr/>
      <dgm:t>
        <a:bodyPr/>
        <a:lstStyle/>
        <a:p>
          <a:endParaRPr lang="en-US"/>
        </a:p>
      </dgm:t>
    </dgm:pt>
    <dgm:pt modelId="{77757ED1-448D-4127-A741-E7796C5D883B}" type="pres">
      <dgm:prSet presAssocID="{84BBD85E-EA31-4E54-8C0E-A7F0A5D30A2B}" presName="c1text" presStyleLbl="node1" presStyleIdx="0" presStyleCnt="3">
        <dgm:presLayoutVars>
          <dgm:bulletEnabled val="1"/>
        </dgm:presLayoutVars>
      </dgm:prSet>
      <dgm:spPr/>
      <dgm:t>
        <a:bodyPr/>
        <a:lstStyle/>
        <a:p>
          <a:endParaRPr lang="en-US"/>
        </a:p>
      </dgm:t>
    </dgm:pt>
    <dgm:pt modelId="{A70E1442-36A8-463D-885C-2A7D2749EBA1}" type="pres">
      <dgm:prSet presAssocID="{84BBD85E-EA31-4E54-8C0E-A7F0A5D30A2B}" presName="comp2" presStyleCnt="0"/>
      <dgm:spPr/>
    </dgm:pt>
    <dgm:pt modelId="{E93200D0-C064-4194-BF11-6D9662C4EFE9}" type="pres">
      <dgm:prSet presAssocID="{84BBD85E-EA31-4E54-8C0E-A7F0A5D30A2B}" presName="circle2" presStyleLbl="node1" presStyleIdx="1" presStyleCnt="3" custLinFactNeighborX="-239" custLinFactNeighborY="-1730"/>
      <dgm:spPr/>
      <dgm:t>
        <a:bodyPr/>
        <a:lstStyle/>
        <a:p>
          <a:endParaRPr lang="en-US"/>
        </a:p>
      </dgm:t>
    </dgm:pt>
    <dgm:pt modelId="{48A6AD97-FA62-4CB5-BAEE-523B338F4DC4}" type="pres">
      <dgm:prSet presAssocID="{84BBD85E-EA31-4E54-8C0E-A7F0A5D30A2B}" presName="c2text" presStyleLbl="node1" presStyleIdx="1" presStyleCnt="3">
        <dgm:presLayoutVars>
          <dgm:bulletEnabled val="1"/>
        </dgm:presLayoutVars>
      </dgm:prSet>
      <dgm:spPr/>
      <dgm:t>
        <a:bodyPr/>
        <a:lstStyle/>
        <a:p>
          <a:endParaRPr lang="en-US"/>
        </a:p>
      </dgm:t>
    </dgm:pt>
    <dgm:pt modelId="{2162CAEA-B45A-4152-AB37-E99C3E86309E}" type="pres">
      <dgm:prSet presAssocID="{84BBD85E-EA31-4E54-8C0E-A7F0A5D30A2B}" presName="comp3" presStyleCnt="0"/>
      <dgm:spPr/>
    </dgm:pt>
    <dgm:pt modelId="{A7AA427E-6DCB-4674-8D99-43CAF478D1B5}" type="pres">
      <dgm:prSet presAssocID="{84BBD85E-EA31-4E54-8C0E-A7F0A5D30A2B}" presName="circle3" presStyleLbl="node1" presStyleIdx="2" presStyleCnt="3"/>
      <dgm:spPr/>
      <dgm:t>
        <a:bodyPr/>
        <a:lstStyle/>
        <a:p>
          <a:endParaRPr lang="en-US"/>
        </a:p>
      </dgm:t>
    </dgm:pt>
    <dgm:pt modelId="{216F3508-5500-4A11-BA64-0BDED9D29AD1}" type="pres">
      <dgm:prSet presAssocID="{84BBD85E-EA31-4E54-8C0E-A7F0A5D30A2B}" presName="c3text" presStyleLbl="node1" presStyleIdx="2" presStyleCnt="3">
        <dgm:presLayoutVars>
          <dgm:bulletEnabled val="1"/>
        </dgm:presLayoutVars>
      </dgm:prSet>
      <dgm:spPr/>
      <dgm:t>
        <a:bodyPr/>
        <a:lstStyle/>
        <a:p>
          <a:endParaRPr lang="en-US"/>
        </a:p>
      </dgm:t>
    </dgm:pt>
  </dgm:ptLst>
  <dgm:cxnLst>
    <dgm:cxn modelId="{EEE0AD96-B249-40D0-B28D-ED6A297FF578}" type="presOf" srcId="{9694C1CA-578D-455D-AF70-FF583992392C}" destId="{216F3508-5500-4A11-BA64-0BDED9D29AD1}" srcOrd="1" destOrd="0" presId="urn:microsoft.com/office/officeart/2005/8/layout/venn2"/>
    <dgm:cxn modelId="{4A78388B-83CE-41FB-86FE-866F13A6D3E8}" type="presOf" srcId="{84BBD85E-EA31-4E54-8C0E-A7F0A5D30A2B}" destId="{8827E930-A6CF-443E-BC0D-99299F6CF10E}" srcOrd="0" destOrd="0" presId="urn:microsoft.com/office/officeart/2005/8/layout/venn2"/>
    <dgm:cxn modelId="{62B4A1B7-0C1E-42A9-BEFC-2C6DA74CD053}" type="presOf" srcId="{D66E05C4-AF12-4AEB-A9CF-3064359B7721}" destId="{0A41FE5A-C340-4C35-86B0-C6B8A6C2A3F4}" srcOrd="0" destOrd="0" presId="urn:microsoft.com/office/officeart/2005/8/layout/venn2"/>
    <dgm:cxn modelId="{3726C508-7EE8-480E-8D13-07182D3349AE}" srcId="{84BBD85E-EA31-4E54-8C0E-A7F0A5D30A2B}" destId="{D66E05C4-AF12-4AEB-A9CF-3064359B7721}" srcOrd="0" destOrd="0" parTransId="{43625826-97E5-4F14-977C-50439C3B2500}" sibTransId="{0BFFD701-2359-45AD-8979-587AE6504683}"/>
    <dgm:cxn modelId="{6F083EB2-07F2-4C91-85F4-78737EAFF07B}" srcId="{84BBD85E-EA31-4E54-8C0E-A7F0A5D30A2B}" destId="{B4E9160C-D235-479F-A0FA-F8A78D2DEA67}" srcOrd="1" destOrd="0" parTransId="{BE8947AC-BDE3-4088-AC9E-9611A509A29C}" sibTransId="{6E10CE37-7E32-4157-9A26-FA2D29E932EB}"/>
    <dgm:cxn modelId="{6D4BF5B4-8571-4A8D-AF15-F6A2CC1A10F6}" type="presOf" srcId="{9694C1CA-578D-455D-AF70-FF583992392C}" destId="{A7AA427E-6DCB-4674-8D99-43CAF478D1B5}" srcOrd="0" destOrd="0" presId="urn:microsoft.com/office/officeart/2005/8/layout/venn2"/>
    <dgm:cxn modelId="{06A01850-B3C7-45B9-8E98-A7EE7DEAD68F}" type="presOf" srcId="{B4E9160C-D235-479F-A0FA-F8A78D2DEA67}" destId="{E93200D0-C064-4194-BF11-6D9662C4EFE9}" srcOrd="0" destOrd="0" presId="urn:microsoft.com/office/officeart/2005/8/layout/venn2"/>
    <dgm:cxn modelId="{09A64B64-C209-4390-BD59-41C16A6F023E}" type="presOf" srcId="{D66E05C4-AF12-4AEB-A9CF-3064359B7721}" destId="{77757ED1-448D-4127-A741-E7796C5D883B}" srcOrd="1" destOrd="0" presId="urn:microsoft.com/office/officeart/2005/8/layout/venn2"/>
    <dgm:cxn modelId="{50DE87E3-BAD4-4A16-801E-BF2203D858CD}" type="presOf" srcId="{B4E9160C-D235-479F-A0FA-F8A78D2DEA67}" destId="{48A6AD97-FA62-4CB5-BAEE-523B338F4DC4}" srcOrd="1" destOrd="0" presId="urn:microsoft.com/office/officeart/2005/8/layout/venn2"/>
    <dgm:cxn modelId="{A49A87E7-A312-4BF6-8F9E-EE213CADDBC9}" srcId="{84BBD85E-EA31-4E54-8C0E-A7F0A5D30A2B}" destId="{9694C1CA-578D-455D-AF70-FF583992392C}" srcOrd="2" destOrd="0" parTransId="{0CC0372D-79B7-4859-8CC4-4F80E1E6B483}" sibTransId="{E78D62EE-6503-4363-B8DA-6E89DACCF7D6}"/>
    <dgm:cxn modelId="{0F132B20-DAC3-4EA2-AAEA-68484E584947}" type="presParOf" srcId="{8827E930-A6CF-443E-BC0D-99299F6CF10E}" destId="{D305597E-39E2-4C1E-876A-9F71530419A2}" srcOrd="0" destOrd="0" presId="urn:microsoft.com/office/officeart/2005/8/layout/venn2"/>
    <dgm:cxn modelId="{0A51FA78-FA4B-49C9-B137-FF90BC796AA4}" type="presParOf" srcId="{D305597E-39E2-4C1E-876A-9F71530419A2}" destId="{0A41FE5A-C340-4C35-86B0-C6B8A6C2A3F4}" srcOrd="0" destOrd="0" presId="urn:microsoft.com/office/officeart/2005/8/layout/venn2"/>
    <dgm:cxn modelId="{F9322CB2-AAA2-4357-BAB9-9A713FCC143B}" type="presParOf" srcId="{D305597E-39E2-4C1E-876A-9F71530419A2}" destId="{77757ED1-448D-4127-A741-E7796C5D883B}" srcOrd="1" destOrd="0" presId="urn:microsoft.com/office/officeart/2005/8/layout/venn2"/>
    <dgm:cxn modelId="{250FCC04-1401-4CFC-9F5B-1EAFB2364278}" type="presParOf" srcId="{8827E930-A6CF-443E-BC0D-99299F6CF10E}" destId="{A70E1442-36A8-463D-885C-2A7D2749EBA1}" srcOrd="1" destOrd="0" presId="urn:microsoft.com/office/officeart/2005/8/layout/venn2"/>
    <dgm:cxn modelId="{A7AE7B21-0457-4146-9213-60E051D0250D}" type="presParOf" srcId="{A70E1442-36A8-463D-885C-2A7D2749EBA1}" destId="{E93200D0-C064-4194-BF11-6D9662C4EFE9}" srcOrd="0" destOrd="0" presId="urn:microsoft.com/office/officeart/2005/8/layout/venn2"/>
    <dgm:cxn modelId="{41FED421-1CD3-47E1-9C49-F7B5738379BD}" type="presParOf" srcId="{A70E1442-36A8-463D-885C-2A7D2749EBA1}" destId="{48A6AD97-FA62-4CB5-BAEE-523B338F4DC4}" srcOrd="1" destOrd="0" presId="urn:microsoft.com/office/officeart/2005/8/layout/venn2"/>
    <dgm:cxn modelId="{8014600A-C749-492B-A36C-55FDB8BDF5D6}" type="presParOf" srcId="{8827E930-A6CF-443E-BC0D-99299F6CF10E}" destId="{2162CAEA-B45A-4152-AB37-E99C3E86309E}" srcOrd="2" destOrd="0" presId="urn:microsoft.com/office/officeart/2005/8/layout/venn2"/>
    <dgm:cxn modelId="{B4DB4148-4423-410A-8102-C40B0EDCB1EE}" type="presParOf" srcId="{2162CAEA-B45A-4152-AB37-E99C3E86309E}" destId="{A7AA427E-6DCB-4674-8D99-43CAF478D1B5}" srcOrd="0" destOrd="0" presId="urn:microsoft.com/office/officeart/2005/8/layout/venn2"/>
    <dgm:cxn modelId="{D4C50BCB-EC5C-4DF4-AED8-11782A6C7A4B}" type="presParOf" srcId="{2162CAEA-B45A-4152-AB37-E99C3E86309E}" destId="{216F3508-5500-4A11-BA64-0BDED9D29AD1}"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1FE5A-C340-4C35-86B0-C6B8A6C2A3F4}">
      <dsp:nvSpPr>
        <dsp:cNvPr id="0" name=""/>
        <dsp:cNvSpPr/>
      </dsp:nvSpPr>
      <dsp:spPr>
        <a:xfrm>
          <a:off x="1282881" y="0"/>
          <a:ext cx="5638800" cy="5638800"/>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Global</a:t>
          </a:r>
          <a:endParaRPr lang="en-US" sz="1700" kern="1200" dirty="0"/>
        </a:p>
      </dsp:txBody>
      <dsp:txXfrm>
        <a:off x="3116901" y="281939"/>
        <a:ext cx="1970760" cy="845820"/>
      </dsp:txXfrm>
    </dsp:sp>
    <dsp:sp modelId="{E93200D0-C064-4194-BF11-6D9662C4EFE9}">
      <dsp:nvSpPr>
        <dsp:cNvPr id="0" name=""/>
        <dsp:cNvSpPr/>
      </dsp:nvSpPr>
      <dsp:spPr>
        <a:xfrm>
          <a:off x="1990142" y="1336536"/>
          <a:ext cx="4229100" cy="4229100"/>
        </a:xfrm>
        <a:prstGeom prst="ellipse">
          <a:avLst/>
        </a:prstGeom>
        <a:solidFill>
          <a:schemeClr val="accent3">
            <a:hueOff val="5625132"/>
            <a:satOff val="-8440"/>
            <a:lumOff val="-13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Industry</a:t>
          </a:r>
          <a:endParaRPr lang="en-US" sz="1700" kern="1200" dirty="0"/>
        </a:p>
      </dsp:txBody>
      <dsp:txXfrm>
        <a:off x="3119312" y="1600855"/>
        <a:ext cx="1970760" cy="792956"/>
      </dsp:txXfrm>
    </dsp:sp>
    <dsp:sp modelId="{A7AA427E-6DCB-4674-8D99-43CAF478D1B5}">
      <dsp:nvSpPr>
        <dsp:cNvPr id="0" name=""/>
        <dsp:cNvSpPr/>
      </dsp:nvSpPr>
      <dsp:spPr>
        <a:xfrm>
          <a:off x="2705100" y="2819400"/>
          <a:ext cx="2819400" cy="2819400"/>
        </a:xfrm>
        <a:prstGeom prst="ellipse">
          <a:avLst/>
        </a:prstGeom>
        <a:solidFill>
          <a:schemeClr val="accent3">
            <a:hueOff val="11250264"/>
            <a:satOff val="-16880"/>
            <a:lumOff val="-274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Human Resources in Washington State Government</a:t>
          </a:r>
          <a:endParaRPr lang="en-US" sz="1700" kern="1200" dirty="0"/>
        </a:p>
      </dsp:txBody>
      <dsp:txXfrm>
        <a:off x="3117991" y="3524250"/>
        <a:ext cx="1993616" cy="14097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6E72589-5971-42A6-8278-B731454C5C73}" type="datetimeFigureOut">
              <a:rPr lang="en-US" smtClean="0"/>
              <a:t>8/23/2013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894B3F-B67A-4528-A396-9383736D1459}" type="slidenum">
              <a:rPr lang="en-US" smtClean="0"/>
              <a:t>‹#›</a:t>
            </a:fld>
            <a:endParaRPr lang="en-US"/>
          </a:p>
        </p:txBody>
      </p:sp>
    </p:spTree>
    <p:extLst>
      <p:ext uri="{BB962C8B-B14F-4D97-AF65-F5344CB8AC3E}">
        <p14:creationId xmlns:p14="http://schemas.microsoft.com/office/powerpoint/2010/main" val="158160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94B3F-B67A-4528-A396-9383736D1459}" type="slidenum">
              <a:rPr lang="en-US" smtClean="0"/>
              <a:t>1</a:t>
            </a:fld>
            <a:endParaRPr lang="en-US"/>
          </a:p>
        </p:txBody>
      </p:sp>
    </p:spTree>
    <p:extLst>
      <p:ext uri="{BB962C8B-B14F-4D97-AF65-F5344CB8AC3E}">
        <p14:creationId xmlns:p14="http://schemas.microsoft.com/office/powerpoint/2010/main" val="121266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Modest</a:t>
            </a:r>
            <a:r>
              <a:rPr lang="en-US" baseline="0" dirty="0" smtClean="0"/>
              <a:t> salary increase for most US workers according to BLS</a:t>
            </a:r>
          </a:p>
          <a:p>
            <a:pPr marL="628650" lvl="1" indent="-171450">
              <a:buFont typeface="Arial" pitchFamily="34" charset="0"/>
              <a:buChar char="•"/>
            </a:pPr>
            <a:r>
              <a:rPr lang="en-US" baseline="0" dirty="0" smtClean="0"/>
              <a:t>Pew Stateline says more than half of states will increase state worker salaries slightly, but in most cases this is just restoring pay cuts that were taken away during recession.</a:t>
            </a:r>
          </a:p>
          <a:p>
            <a:pPr marL="171450" indent="-171450">
              <a:buFont typeface="Arial" pitchFamily="34" charset="0"/>
              <a:buChar char="•"/>
            </a:pPr>
            <a:r>
              <a:rPr lang="en-US" baseline="0" dirty="0" smtClean="0"/>
              <a:t>According to SHRM, the cost curve for health care is bending downward (due to recession, changes in health care delivery, structural changes), but employee premiums are still increasing</a:t>
            </a:r>
          </a:p>
          <a:p>
            <a:pPr marL="628650" lvl="1" indent="-171450">
              <a:buFont typeface="Arial" pitchFamily="34" charset="0"/>
              <a:buChar char="•"/>
            </a:pPr>
            <a:r>
              <a:rPr lang="en-US" baseline="0" dirty="0" smtClean="0"/>
              <a:t>Employers looking at various strategies, including wellness programs and incentives, consumer-driven designs, plan designs</a:t>
            </a:r>
          </a:p>
          <a:p>
            <a:pPr marL="171450" lvl="0" indent="-171450">
              <a:buFont typeface="Arial" pitchFamily="34" charset="0"/>
              <a:buChar char="•"/>
            </a:pPr>
            <a:r>
              <a:rPr lang="en-US" baseline="0" dirty="0" smtClean="0"/>
              <a:t>According to recent polls, most workers not prepared for retirement. Employers focusing on increasing worker readiness.</a:t>
            </a:r>
          </a:p>
        </p:txBody>
      </p:sp>
      <p:sp>
        <p:nvSpPr>
          <p:cNvPr id="4" name="Slide Number Placeholder 3"/>
          <p:cNvSpPr>
            <a:spLocks noGrp="1"/>
          </p:cNvSpPr>
          <p:nvPr>
            <p:ph type="sldNum" sz="quarter" idx="10"/>
          </p:nvPr>
        </p:nvSpPr>
        <p:spPr/>
        <p:txBody>
          <a:bodyPr/>
          <a:lstStyle/>
          <a:p>
            <a:fld id="{09894B3F-B67A-4528-A396-9383736D1459}" type="slidenum">
              <a:rPr lang="en-US" smtClean="0"/>
              <a:t>10</a:t>
            </a:fld>
            <a:endParaRPr lang="en-US"/>
          </a:p>
        </p:txBody>
      </p:sp>
    </p:spTree>
    <p:extLst>
      <p:ext uri="{BB962C8B-B14F-4D97-AF65-F5344CB8AC3E}">
        <p14:creationId xmlns:p14="http://schemas.microsoft.com/office/powerpoint/2010/main" val="4967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smtClean="0"/>
              <a:t>Proponents</a:t>
            </a:r>
            <a:r>
              <a:rPr lang="en-US" b="0" baseline="0" dirty="0" smtClean="0"/>
              <a:t> of anti-union legislation plan to continue pushing agenda </a:t>
            </a:r>
          </a:p>
          <a:p>
            <a:pPr marL="171450" indent="-171450">
              <a:buFont typeface="Arial" pitchFamily="34" charset="0"/>
              <a:buChar char="•"/>
            </a:pPr>
            <a:r>
              <a:rPr lang="en-US" b="0" baseline="0" dirty="0" smtClean="0"/>
              <a:t>FLSA lawsuits – more than tripled over last decade according to the HR Specialist primarily due to misclassifying workers as exempt, failing to pay workers working “off the clock”, not paying for unapproved overtime. Concern that this trend will continue.</a:t>
            </a:r>
          </a:p>
          <a:p>
            <a:pPr marL="171450" indent="-171450">
              <a:buFont typeface="Arial" pitchFamily="34" charset="0"/>
              <a:buChar char="•"/>
            </a:pPr>
            <a:r>
              <a:rPr lang="en-US" b="0" baseline="0" dirty="0" smtClean="0"/>
              <a:t>Social media gray area – still very murky as to what employees can post, what content employers own and can restrict, discipline for – still being worked out</a:t>
            </a:r>
          </a:p>
          <a:p>
            <a:pPr marL="171450" indent="-171450">
              <a:buFont typeface="Arial" pitchFamily="34" charset="0"/>
              <a:buChar char="•"/>
            </a:pPr>
            <a:r>
              <a:rPr lang="en-US" b="0" dirty="0" smtClean="0"/>
              <a:t>Emergence</a:t>
            </a:r>
            <a:r>
              <a:rPr lang="en-US" b="0" baseline="0" dirty="0" smtClean="0"/>
              <a:t> of non-union employee advocacy groups; don’t have same rights, mechanisms, or funding streams that unions have, but have seen some success with service workers, home care workers, etc. Partnering with unions in some cases.</a:t>
            </a:r>
          </a:p>
          <a:p>
            <a:pPr marL="171450" indent="-171450">
              <a:buFont typeface="Arial" pitchFamily="34" charset="0"/>
              <a:buChar char="•"/>
            </a:pPr>
            <a:r>
              <a:rPr lang="en-US" b="0" baseline="0" dirty="0" smtClean="0"/>
              <a:t>NLRB decisions – not clear what will happen to decisions made by Obama Administration recess appointees</a:t>
            </a:r>
          </a:p>
          <a:p>
            <a:pPr marL="171450" indent="-171450">
              <a:buFont typeface="Arial" pitchFamily="34" charset="0"/>
              <a:buChar char="•"/>
            </a:pPr>
            <a:r>
              <a:rPr lang="en-US" b="0" baseline="0" dirty="0" smtClean="0"/>
              <a:t>Wild card - d</a:t>
            </a:r>
            <a:r>
              <a:rPr lang="en-US" dirty="0" smtClean="0"/>
              <a:t>ecreased</a:t>
            </a:r>
            <a:r>
              <a:rPr lang="en-US" baseline="0" dirty="0" smtClean="0"/>
              <a:t> public sector unions in WA; seems unlikely at least in near future, but what if?</a:t>
            </a:r>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11</a:t>
            </a:fld>
            <a:endParaRPr lang="en-US"/>
          </a:p>
        </p:txBody>
      </p:sp>
    </p:spTree>
    <p:extLst>
      <p:ext uri="{BB962C8B-B14F-4D97-AF65-F5344CB8AC3E}">
        <p14:creationId xmlns:p14="http://schemas.microsoft.com/office/powerpoint/2010/main" val="395269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Wellness</a:t>
            </a:r>
            <a:r>
              <a:rPr lang="en-US" baseline="0" dirty="0" smtClean="0"/>
              <a:t> programs – more employers using incentives to encourage healthy behavior; need for standard, defensible metrics for measuring ROI</a:t>
            </a:r>
          </a:p>
          <a:p>
            <a:pPr marL="171450" indent="-171450">
              <a:buFont typeface="Arial" pitchFamily="34" charset="0"/>
              <a:buChar char="•"/>
            </a:pPr>
            <a:r>
              <a:rPr lang="en-US" baseline="0" dirty="0" smtClean="0"/>
              <a:t>Data security &amp; protection – proliferation of multiple devices, virtual workspaces, big data, social networks, and concerns about how this data is safeguarded</a:t>
            </a:r>
          </a:p>
          <a:p>
            <a:pPr marL="171450" indent="-171450">
              <a:buFont typeface="Arial" pitchFamily="34" charset="0"/>
              <a:buChar char="•"/>
            </a:pPr>
            <a:r>
              <a:rPr lang="en-US" dirty="0" smtClean="0"/>
              <a:t>Desire to </a:t>
            </a:r>
            <a:r>
              <a:rPr lang="en-US" baseline="0" dirty="0" smtClean="0"/>
              <a:t>harness predictive power of data to manage risks</a:t>
            </a:r>
          </a:p>
          <a:p>
            <a:pPr marL="171450" indent="-171450">
              <a:buFont typeface="Arial" pitchFamily="34" charset="0"/>
              <a:buChar char="•"/>
            </a:pPr>
            <a:r>
              <a:rPr lang="en-US" baseline="0" dirty="0" smtClean="0"/>
              <a:t>Quantified self movement – has potential tie-ins to wellness efforts, change personal behavior through use of data</a:t>
            </a:r>
          </a:p>
          <a:p>
            <a:pPr marL="171450" indent="-171450">
              <a:buFont typeface="Arial" pitchFamily="34" charset="0"/>
              <a:buChar char="•"/>
            </a:pPr>
            <a:r>
              <a:rPr lang="en-US" baseline="0" dirty="0" smtClean="0"/>
              <a:t>HR &amp; HR data – natural disaster risk increasing due to climate change; how to prepare – links to enterprise content management, use of social networks and virtual workspaces, </a:t>
            </a:r>
            <a:r>
              <a:rPr lang="en-US" baseline="0" dirty="0" err="1" smtClean="0"/>
              <a:t>etc</a:t>
            </a:r>
            <a:endParaRPr lang="en-US" baseline="0" dirty="0" smtClean="0"/>
          </a:p>
        </p:txBody>
      </p:sp>
      <p:sp>
        <p:nvSpPr>
          <p:cNvPr id="4" name="Slide Number Placeholder 3"/>
          <p:cNvSpPr>
            <a:spLocks noGrp="1"/>
          </p:cNvSpPr>
          <p:nvPr>
            <p:ph type="sldNum" sz="quarter" idx="10"/>
          </p:nvPr>
        </p:nvSpPr>
        <p:spPr/>
        <p:txBody>
          <a:bodyPr/>
          <a:lstStyle/>
          <a:p>
            <a:fld id="{09894B3F-B67A-4528-A396-9383736D1459}" type="slidenum">
              <a:rPr lang="en-US" smtClean="0"/>
              <a:t>12</a:t>
            </a:fld>
            <a:endParaRPr lang="en-US"/>
          </a:p>
        </p:txBody>
      </p:sp>
    </p:spTree>
    <p:extLst>
      <p:ext uri="{BB962C8B-B14F-4D97-AF65-F5344CB8AC3E}">
        <p14:creationId xmlns:p14="http://schemas.microsoft.com/office/powerpoint/2010/main" val="229352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13</a:t>
            </a:fld>
            <a:endParaRPr lang="en-US"/>
          </a:p>
        </p:txBody>
      </p:sp>
    </p:spTree>
    <p:extLst>
      <p:ext uri="{BB962C8B-B14F-4D97-AF65-F5344CB8AC3E}">
        <p14:creationId xmlns:p14="http://schemas.microsoft.com/office/powerpoint/2010/main" val="1286779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14</a:t>
            </a:fld>
            <a:endParaRPr lang="en-US"/>
          </a:p>
        </p:txBody>
      </p:sp>
    </p:spTree>
    <p:extLst>
      <p:ext uri="{BB962C8B-B14F-4D97-AF65-F5344CB8AC3E}">
        <p14:creationId xmlns:p14="http://schemas.microsoft.com/office/powerpoint/2010/main" val="156057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Point is not to predict the future, but to</a:t>
            </a:r>
            <a:r>
              <a:rPr lang="en-US" baseline="0" dirty="0" smtClean="0"/>
              <a:t> think about possibilities and how we would respond</a:t>
            </a:r>
          </a:p>
          <a:p>
            <a:pPr marL="171450" indent="-171450">
              <a:buFont typeface="Arial" pitchFamily="34" charset="0"/>
              <a:buChar char="•"/>
            </a:pPr>
            <a:r>
              <a:rPr lang="en-US" baseline="0" dirty="0" smtClean="0"/>
              <a:t>Broad look, not in depth</a:t>
            </a:r>
          </a:p>
          <a:p>
            <a:pPr marL="171450" indent="-171450">
              <a:buFont typeface="Arial" pitchFamily="34" charset="0"/>
              <a:buChar char="•"/>
            </a:pPr>
            <a:r>
              <a:rPr lang="en-US" baseline="0" dirty="0" smtClean="0"/>
              <a:t>Not advocating for issues or trends – not normative, but informative</a:t>
            </a:r>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2</a:t>
            </a:fld>
            <a:endParaRPr lang="en-US"/>
          </a:p>
        </p:txBody>
      </p:sp>
    </p:spTree>
    <p:extLst>
      <p:ext uri="{BB962C8B-B14F-4D97-AF65-F5344CB8AC3E}">
        <p14:creationId xmlns:p14="http://schemas.microsoft.com/office/powerpoint/2010/main" val="348642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3</a:t>
            </a:fld>
            <a:endParaRPr lang="en-US"/>
          </a:p>
        </p:txBody>
      </p:sp>
    </p:spTree>
    <p:extLst>
      <p:ext uri="{BB962C8B-B14F-4D97-AF65-F5344CB8AC3E}">
        <p14:creationId xmlns:p14="http://schemas.microsoft.com/office/powerpoint/2010/main" val="78149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 Public sector &amp; human</a:t>
            </a:r>
            <a:r>
              <a:rPr lang="en-US" baseline="0" dirty="0" smtClean="0"/>
              <a:t> resources</a:t>
            </a:r>
          </a:p>
        </p:txBody>
      </p:sp>
      <p:sp>
        <p:nvSpPr>
          <p:cNvPr id="4" name="Slide Number Placeholder 3"/>
          <p:cNvSpPr>
            <a:spLocks noGrp="1"/>
          </p:cNvSpPr>
          <p:nvPr>
            <p:ph type="sldNum" sz="quarter" idx="10"/>
          </p:nvPr>
        </p:nvSpPr>
        <p:spPr/>
        <p:txBody>
          <a:bodyPr/>
          <a:lstStyle/>
          <a:p>
            <a:fld id="{09894B3F-B67A-4528-A396-9383736D1459}" type="slidenum">
              <a:rPr lang="en-US" smtClean="0"/>
              <a:t>4</a:t>
            </a:fld>
            <a:endParaRPr lang="en-US"/>
          </a:p>
        </p:txBody>
      </p:sp>
    </p:spTree>
    <p:extLst>
      <p:ext uri="{BB962C8B-B14F-4D97-AF65-F5344CB8AC3E}">
        <p14:creationId xmlns:p14="http://schemas.microsoft.com/office/powerpoint/2010/main" val="405786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5</a:t>
            </a:fld>
            <a:endParaRPr lang="en-US"/>
          </a:p>
        </p:txBody>
      </p:sp>
    </p:spTree>
    <p:extLst>
      <p:ext uri="{BB962C8B-B14F-4D97-AF65-F5344CB8AC3E}">
        <p14:creationId xmlns:p14="http://schemas.microsoft.com/office/powerpoint/2010/main" val="57186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page</a:t>
            </a:r>
            <a:r>
              <a:rPr lang="en-US" baseline="0" dirty="0" smtClean="0"/>
              <a:t> overview looking at key emerging issues, trends, potential wildcards, grouped according to SHRM categories</a:t>
            </a:r>
          </a:p>
          <a:p>
            <a:endParaRPr lang="en-US" baseline="0" dirty="0" smtClean="0"/>
          </a:p>
          <a:p>
            <a:r>
              <a:rPr lang="en-US" baseline="0" dirty="0" smtClean="0"/>
              <a:t>More details on following slides</a:t>
            </a:r>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6</a:t>
            </a:fld>
            <a:endParaRPr lang="en-US"/>
          </a:p>
        </p:txBody>
      </p:sp>
    </p:spTree>
    <p:extLst>
      <p:ext uri="{BB962C8B-B14F-4D97-AF65-F5344CB8AC3E}">
        <p14:creationId xmlns:p14="http://schemas.microsoft.com/office/powerpoint/2010/main" val="372374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Continuation of efforts to increase accountability and innovation with limited resources</a:t>
            </a:r>
            <a:r>
              <a:rPr lang="en-US" baseline="0" dirty="0" smtClean="0"/>
              <a:t> </a:t>
            </a:r>
            <a:r>
              <a:rPr lang="en-US" dirty="0" smtClean="0"/>
              <a:t>through open- and crowd-sourcing – wikis,</a:t>
            </a:r>
            <a:r>
              <a:rPr lang="en-US" baseline="0" dirty="0" smtClean="0"/>
              <a:t> social networks, e-government /government 2.0 efforts </a:t>
            </a:r>
          </a:p>
          <a:p>
            <a:pPr marL="171450" indent="-171450">
              <a:buFont typeface="Arial" pitchFamily="34" charset="0"/>
              <a:buChar char="•"/>
            </a:pPr>
            <a:r>
              <a:rPr lang="en-US" baseline="0" dirty="0" smtClean="0"/>
              <a:t>Self-service and on-demand – people expect what they want when they want it how they want it – multi-platform, customer-focused, empower individuals</a:t>
            </a:r>
          </a:p>
          <a:p>
            <a:pPr marL="171450" indent="-171450">
              <a:buFont typeface="Arial" pitchFamily="34" charset="0"/>
              <a:buChar char="•"/>
            </a:pPr>
            <a:r>
              <a:rPr lang="en-US" baseline="0" dirty="0" smtClean="0"/>
              <a:t>Lean process improvement – Gov. Inslee continued emphasis on lean to improve efficiency and increase employee engagement</a:t>
            </a:r>
          </a:p>
          <a:p>
            <a:pPr marL="171450" indent="-171450">
              <a:buFont typeface="Arial" pitchFamily="34" charset="0"/>
              <a:buChar char="•"/>
            </a:pPr>
            <a:r>
              <a:rPr lang="en-US" baseline="0" dirty="0" smtClean="0"/>
              <a:t>Enterprise content management – workflow, imaging, document storage, </a:t>
            </a:r>
            <a:r>
              <a:rPr lang="en-US" baseline="0" dirty="0" err="1" smtClean="0"/>
              <a:t>etc</a:t>
            </a:r>
            <a:r>
              <a:rPr lang="en-US" baseline="0" dirty="0" smtClean="0"/>
              <a:t> – to reduce amount of “paper pushing” and increase efficiency</a:t>
            </a:r>
          </a:p>
          <a:p>
            <a:pPr marL="171450" indent="-171450">
              <a:buFont typeface="Arial" pitchFamily="34" charset="0"/>
              <a:buChar char="•"/>
            </a:pPr>
            <a:r>
              <a:rPr lang="en-US" b="0" baseline="0" dirty="0" smtClean="0"/>
              <a:t>Collaboration &amp; network governance – increasing interconnected, shared responsibility, integrating efforts when possible</a:t>
            </a:r>
            <a:endParaRPr lang="en-US" b="0" dirty="0"/>
          </a:p>
        </p:txBody>
      </p:sp>
      <p:sp>
        <p:nvSpPr>
          <p:cNvPr id="4" name="Slide Number Placeholder 3"/>
          <p:cNvSpPr>
            <a:spLocks noGrp="1"/>
          </p:cNvSpPr>
          <p:nvPr>
            <p:ph type="sldNum" sz="quarter" idx="10"/>
          </p:nvPr>
        </p:nvSpPr>
        <p:spPr/>
        <p:txBody>
          <a:bodyPr/>
          <a:lstStyle/>
          <a:p>
            <a:fld id="{09894B3F-B67A-4528-A396-9383736D1459}" type="slidenum">
              <a:rPr lang="en-US" smtClean="0"/>
              <a:t>7</a:t>
            </a:fld>
            <a:endParaRPr lang="en-US"/>
          </a:p>
        </p:txBody>
      </p:sp>
    </p:spTree>
    <p:extLst>
      <p:ext uri="{BB962C8B-B14F-4D97-AF65-F5344CB8AC3E}">
        <p14:creationId xmlns:p14="http://schemas.microsoft.com/office/powerpoint/2010/main" val="427245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Demographic</a:t>
            </a:r>
            <a:r>
              <a:rPr lang="en-US" baseline="0" dirty="0" smtClean="0"/>
              <a:t> and hiring projections from BLS data &amp; projections</a:t>
            </a:r>
          </a:p>
          <a:p>
            <a:pPr marL="171450" indent="-171450">
              <a:buFont typeface="Arial" pitchFamily="34" charset="0"/>
              <a:buChar char="•"/>
            </a:pPr>
            <a:r>
              <a:rPr lang="en-US" baseline="0" dirty="0" smtClean="0"/>
              <a:t>Social media buzz continues – increasing calls for being able to demonstrate ROI</a:t>
            </a:r>
          </a:p>
          <a:p>
            <a:pPr marL="171450" indent="-171450">
              <a:buFont typeface="Arial" pitchFamily="34" charset="0"/>
              <a:buChar char="•"/>
            </a:pPr>
            <a:r>
              <a:rPr lang="en-US" baseline="0" dirty="0" smtClean="0"/>
              <a:t>While STEM shortage is debated, need for employees with STEM skills is widely accepted (STEM skills such as critical thinking, problem solving, data analysis, are applicable to many professions)</a:t>
            </a:r>
          </a:p>
          <a:p>
            <a:pPr marL="171450" indent="-171450">
              <a:buFont typeface="Arial" pitchFamily="34" charset="0"/>
              <a:buChar char="•"/>
            </a:pPr>
            <a:r>
              <a:rPr lang="en-US" baseline="0" dirty="0" smtClean="0"/>
              <a:t>Despite Yahoo’s recent rollback of telework, trend continues in direction of virtual workforce </a:t>
            </a:r>
          </a:p>
          <a:p>
            <a:pPr marL="171450" indent="-171450">
              <a:buFont typeface="Arial" pitchFamily="34" charset="0"/>
              <a:buChar char="•"/>
            </a:pPr>
            <a:r>
              <a:rPr lang="en-US" baseline="0" dirty="0" smtClean="0"/>
              <a:t>DOL &amp; National Governor’s Association – focus on hiring people with disabilities</a:t>
            </a:r>
          </a:p>
          <a:p>
            <a:pPr marL="171450" indent="-171450">
              <a:buFont typeface="Arial" pitchFamily="34" charset="0"/>
              <a:buChar char="•"/>
            </a:pPr>
            <a:r>
              <a:rPr lang="en-US" baseline="0" dirty="0" smtClean="0"/>
              <a:t>Unlikely that “robots will take our jobs” but, as technological capabilities for AI and automation increase, there will be a strong incentive to use these technologies to replace at least some of the work done by knowledge workers</a:t>
            </a:r>
            <a:endParaRPr lang="en-US" dirty="0"/>
          </a:p>
        </p:txBody>
      </p:sp>
      <p:sp>
        <p:nvSpPr>
          <p:cNvPr id="4" name="Slide Number Placeholder 3"/>
          <p:cNvSpPr>
            <a:spLocks noGrp="1"/>
          </p:cNvSpPr>
          <p:nvPr>
            <p:ph type="sldNum" sz="quarter" idx="10"/>
          </p:nvPr>
        </p:nvSpPr>
        <p:spPr/>
        <p:txBody>
          <a:bodyPr/>
          <a:lstStyle/>
          <a:p>
            <a:fld id="{09894B3F-B67A-4528-A396-9383736D1459}" type="slidenum">
              <a:rPr lang="en-US" smtClean="0"/>
              <a:t>8</a:t>
            </a:fld>
            <a:endParaRPr lang="en-US"/>
          </a:p>
        </p:txBody>
      </p:sp>
    </p:spTree>
    <p:extLst>
      <p:ext uri="{BB962C8B-B14F-4D97-AF65-F5344CB8AC3E}">
        <p14:creationId xmlns:p14="http://schemas.microsoft.com/office/powerpoint/2010/main" val="198640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smtClean="0"/>
              <a:t>Online &amp; social learning – social</a:t>
            </a:r>
            <a:r>
              <a:rPr lang="en-US" b="0" baseline="0" dirty="0" smtClean="0"/>
              <a:t> networks, </a:t>
            </a:r>
            <a:r>
              <a:rPr lang="en-US" b="0" dirty="0" smtClean="0"/>
              <a:t>webinars, online</a:t>
            </a:r>
            <a:r>
              <a:rPr lang="en-US" b="0" baseline="0" dirty="0" smtClean="0"/>
              <a:t> courses, games as tools for learning</a:t>
            </a:r>
          </a:p>
          <a:p>
            <a:pPr marL="628650" lvl="1" indent="-171450">
              <a:buFont typeface="Arial" pitchFamily="34" charset="0"/>
              <a:buChar char="•"/>
            </a:pPr>
            <a:r>
              <a:rPr lang="en-US" b="0" baseline="0" dirty="0" smtClean="0"/>
              <a:t>Some questions/interest in measuring the success of these learning tools as compared to more traditional, in-person learning methods</a:t>
            </a:r>
          </a:p>
          <a:p>
            <a:pPr marL="171450" indent="-171450">
              <a:buFont typeface="Arial" pitchFamily="34" charset="0"/>
              <a:buChar char="•"/>
            </a:pPr>
            <a:r>
              <a:rPr lang="en-US" b="0" baseline="0" dirty="0" smtClean="0"/>
              <a:t>Lifelong learning – expectation for continuous learning in workforce to stay agile and innovate</a:t>
            </a:r>
            <a:endParaRPr lang="en-US" b="0" dirty="0" smtClean="0"/>
          </a:p>
          <a:p>
            <a:pPr marL="171450" indent="-171450">
              <a:buFont typeface="Arial" pitchFamily="34" charset="0"/>
              <a:buChar char="•"/>
            </a:pPr>
            <a:r>
              <a:rPr lang="en-US" b="0" dirty="0" smtClean="0"/>
              <a:t>Mounting evidence that employee</a:t>
            </a:r>
            <a:r>
              <a:rPr lang="en-US" b="0" baseline="0" dirty="0" smtClean="0"/>
              <a:t> engagement is crucial to organizational performance and productivity </a:t>
            </a:r>
          </a:p>
          <a:p>
            <a:pPr marL="171450" indent="-171450">
              <a:buFont typeface="Arial" pitchFamily="34" charset="0"/>
              <a:buChar char="•"/>
            </a:pPr>
            <a:r>
              <a:rPr lang="en-US" b="0" baseline="0" dirty="0" smtClean="0"/>
              <a:t>Research by CLC indicating that we also need to measure network performance, not just individual, in increasingly collaborative, </a:t>
            </a:r>
            <a:r>
              <a:rPr lang="en-US" b="0" baseline="0" dirty="0" err="1" smtClean="0"/>
              <a:t>matrixed</a:t>
            </a:r>
            <a:r>
              <a:rPr lang="en-US" b="0" baseline="0" dirty="0" smtClean="0"/>
              <a:t> workplaces</a:t>
            </a:r>
            <a:endParaRPr lang="en-US" b="0" dirty="0"/>
          </a:p>
        </p:txBody>
      </p:sp>
      <p:sp>
        <p:nvSpPr>
          <p:cNvPr id="4" name="Slide Number Placeholder 3"/>
          <p:cNvSpPr>
            <a:spLocks noGrp="1"/>
          </p:cNvSpPr>
          <p:nvPr>
            <p:ph type="sldNum" sz="quarter" idx="10"/>
          </p:nvPr>
        </p:nvSpPr>
        <p:spPr/>
        <p:txBody>
          <a:bodyPr/>
          <a:lstStyle/>
          <a:p>
            <a:fld id="{09894B3F-B67A-4528-A396-9383736D1459}" type="slidenum">
              <a:rPr lang="en-US" smtClean="0"/>
              <a:t>9</a:t>
            </a:fld>
            <a:endParaRPr lang="en-US"/>
          </a:p>
        </p:txBody>
      </p:sp>
    </p:spTree>
    <p:extLst>
      <p:ext uri="{BB962C8B-B14F-4D97-AF65-F5344CB8AC3E}">
        <p14:creationId xmlns:p14="http://schemas.microsoft.com/office/powerpoint/2010/main" val="237627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109B33-B530-44D4-A1B6-44C34BEACA67}" type="datetime1">
              <a:rPr lang="en-US" smtClean="0"/>
              <a:t>8/23/2013</a:t>
            </a:fld>
            <a:endParaRPr lang="en-US"/>
          </a:p>
        </p:txBody>
      </p:sp>
      <p:sp>
        <p:nvSpPr>
          <p:cNvPr id="8" name="Slide Number Placeholder 7"/>
          <p:cNvSpPr>
            <a:spLocks noGrp="1"/>
          </p:cNvSpPr>
          <p:nvPr>
            <p:ph type="sldNum" sz="quarter" idx="11"/>
          </p:nvPr>
        </p:nvSpPr>
        <p:spPr/>
        <p:txBody>
          <a:bodyPr/>
          <a:lstStyle/>
          <a:p>
            <a:fld id="{ED8B66D4-6533-4B82-A015-6E9F9C201F5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083AD-99D4-4CEB-A0A5-7E1D845F88B0}" type="datetime1">
              <a:rPr lang="en-US" smtClean="0"/>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80966-BF37-48EA-98B5-3B1626583D8E}" type="datetime1">
              <a:rPr lang="en-US" smtClean="0"/>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614AE2D-3201-4092-A1B7-4CC68D3FDB8C}" type="datetime1">
              <a:rPr lang="en-US" smtClean="0"/>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A0EE3-8F73-45C2-9DBC-9E99E0FE26C1}" type="datetime1">
              <a:rPr lang="en-US" smtClean="0"/>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6D4-6533-4B82-A015-6E9F9C201F5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F04675A-8710-4FE0-8225-A0B3971CD4BE}" type="datetime1">
              <a:rPr lang="en-US" smtClean="0"/>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B66D4-6533-4B82-A015-6E9F9C201F5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D2827E0-D9D3-461E-BFDB-A1C39DB06F84}" type="datetime1">
              <a:rPr lang="en-US" smtClean="0"/>
              <a:t>8/23/2013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B66D4-6533-4B82-A015-6E9F9C201F5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99B70A-F271-423E-B1D1-9530032FB9A4}" type="datetime1">
              <a:rPr lang="en-US" smtClean="0"/>
              <a:t>8/23/2013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A2AB3-C859-41A4-8312-33A79285E1B6}" type="datetime1">
              <a:rPr lang="en-US" smtClean="0"/>
              <a:t>8/23/2013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6F29-778E-4F95-ABE6-A4BB7A763E74}" type="datetime1">
              <a:rPr lang="en-US" smtClean="0"/>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B8FCD-C947-46F2-8E23-18D60C810DB9}" type="datetime1">
              <a:rPr lang="en-US" smtClean="0"/>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B66D4-6533-4B82-A015-6E9F9C201F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EC6D344-6461-44AD-8290-C5785D821498}" type="datetime1">
              <a:rPr lang="en-US" smtClean="0"/>
              <a:t>8/23/2013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D8B66D4-6533-4B82-A015-6E9F9C201F5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www.shrm.org/Education/educationalproducts/learning/Pages/module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datasciencecentral.com/forum/topics/the-3vs-that-define-big-data"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astd.org/Publications/Magazines/TD/TD-Archive/2013/02/Intelligence-Learning-Technology-Trends-in-201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Scan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State Human Resources Division</a:t>
            </a:r>
          </a:p>
          <a:p>
            <a:r>
              <a:rPr lang="en-US" dirty="0" smtClean="0"/>
              <a:t>Office of Financial Management</a:t>
            </a:r>
          </a:p>
          <a:p>
            <a:r>
              <a:rPr lang="en-US" dirty="0" smtClean="0"/>
              <a:t>June 2013</a:t>
            </a:r>
            <a:endParaRPr lang="en-US" dirty="0"/>
          </a:p>
        </p:txBody>
      </p:sp>
    </p:spTree>
    <p:extLst>
      <p:ext uri="{BB962C8B-B14F-4D97-AF65-F5344CB8AC3E}">
        <p14:creationId xmlns:p14="http://schemas.microsoft.com/office/powerpoint/2010/main" val="284155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66700"/>
            <a:ext cx="3429001" cy="1104900"/>
          </a:xfrm>
        </p:spPr>
        <p:txBody>
          <a:bodyPr/>
          <a:lstStyle/>
          <a:p>
            <a:r>
              <a:rPr lang="en-US" sz="3600" dirty="0" smtClean="0"/>
              <a:t>Compensation &amp; Benefits</a:t>
            </a:r>
            <a:endParaRPr lang="en-US" sz="3600" dirty="0"/>
          </a:p>
        </p:txBody>
      </p:sp>
      <p:sp>
        <p:nvSpPr>
          <p:cNvPr id="3" name="Content Placeholder 2"/>
          <p:cNvSpPr>
            <a:spLocks noGrp="1"/>
          </p:cNvSpPr>
          <p:nvPr>
            <p:ph idx="1"/>
          </p:nvPr>
        </p:nvSpPr>
        <p:spPr>
          <a:xfrm>
            <a:off x="719137" y="457200"/>
            <a:ext cx="4614863" cy="5668963"/>
          </a:xfrm>
        </p:spPr>
        <p:txBody>
          <a:bodyPr>
            <a:normAutofit fontScale="92500" lnSpcReduction="10000"/>
          </a:bodyPr>
          <a:lstStyle/>
          <a:p>
            <a:r>
              <a:rPr lang="en-US" sz="3000" b="1" dirty="0" smtClean="0"/>
              <a:t>Key Trends</a:t>
            </a:r>
          </a:p>
          <a:p>
            <a:pPr lvl="1"/>
            <a:r>
              <a:rPr lang="en-US" sz="2200" dirty="0" smtClean="0"/>
              <a:t>Modest increase in compensation </a:t>
            </a:r>
            <a:r>
              <a:rPr lang="en-US" sz="2200" dirty="0"/>
              <a:t>for </a:t>
            </a:r>
            <a:r>
              <a:rPr lang="en-US" sz="2200" dirty="0" smtClean="0"/>
              <a:t>most U.S. workers </a:t>
            </a:r>
          </a:p>
          <a:p>
            <a:pPr lvl="1"/>
            <a:r>
              <a:rPr lang="en-US" sz="2200" dirty="0" smtClean="0"/>
              <a:t>Health plan premiums continue to increase, but more slowly</a:t>
            </a:r>
          </a:p>
          <a:p>
            <a:pPr lvl="1"/>
            <a:r>
              <a:rPr lang="en-US" sz="2200" dirty="0"/>
              <a:t>Continued concerns about the sustainability of public </a:t>
            </a:r>
            <a:r>
              <a:rPr lang="en-US" sz="2200" dirty="0" smtClean="0"/>
              <a:t>pensions</a:t>
            </a:r>
          </a:p>
          <a:p>
            <a:pPr marL="457200" lvl="1" indent="0">
              <a:buNone/>
            </a:pPr>
            <a:endParaRPr lang="en-US" dirty="0"/>
          </a:p>
          <a:p>
            <a:r>
              <a:rPr lang="en-US" sz="3000" b="1" dirty="0" smtClean="0"/>
              <a:t>Emerging Issues</a:t>
            </a:r>
          </a:p>
          <a:p>
            <a:pPr lvl="1"/>
            <a:r>
              <a:rPr lang="en-US" sz="2200" dirty="0"/>
              <a:t>Concern about employee readiness to retire; most workers have insufficient </a:t>
            </a:r>
            <a:r>
              <a:rPr lang="en-US" sz="2200" dirty="0" smtClean="0"/>
              <a:t>savings</a:t>
            </a:r>
            <a:endParaRPr lang="en-US" sz="2200" dirty="0"/>
          </a:p>
        </p:txBody>
      </p:sp>
      <p:sp>
        <p:nvSpPr>
          <p:cNvPr id="5" name="Text Placeholder 4"/>
          <p:cNvSpPr txBox="1">
            <a:spLocks noGrp="1"/>
          </p:cNvSpPr>
          <p:nvPr>
            <p:ph type="body" sz="half" idx="2"/>
          </p:nvPr>
        </p:nvSpPr>
        <p:spPr>
          <a:xfrm>
            <a:off x="5865388" y="4572000"/>
            <a:ext cx="2838450" cy="1131079"/>
          </a:xfrm>
          <a:prstGeom prst="rect">
            <a:avLst/>
          </a:prstGeom>
          <a:noFill/>
        </p:spPr>
        <p:txBody>
          <a:bodyPr wrap="square" rtlCol="0">
            <a:spAutoFit/>
          </a:bodyPr>
          <a:lstStyle/>
          <a:p>
            <a:r>
              <a:rPr lang="en-US" sz="1800" i="1" dirty="0" smtClean="0">
                <a:solidFill>
                  <a:srgbClr val="1F497D"/>
                </a:solidFill>
                <a:latin typeface="Comic Sans MS" pitchFamily="66" charset="0"/>
              </a:rPr>
              <a:t>Key drivers:  Slow economic recovery, individual empowerment</a:t>
            </a:r>
            <a:endParaRPr lang="en-US" sz="1800" i="1" dirty="0">
              <a:solidFill>
                <a:srgbClr val="1F497D"/>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513" y="18288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D8B66D4-6533-4B82-A015-6E9F9C201F54}" type="slidenum">
              <a:rPr lang="en-US" smtClean="0"/>
              <a:t>10</a:t>
            </a:fld>
            <a:endParaRPr lang="en-US"/>
          </a:p>
        </p:txBody>
      </p:sp>
    </p:spTree>
    <p:extLst>
      <p:ext uri="{BB962C8B-B14F-4D97-AF65-F5344CB8AC3E}">
        <p14:creationId xmlns:p14="http://schemas.microsoft.com/office/powerpoint/2010/main" val="2896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Employee &amp; Labor Relations</a:t>
            </a:r>
            <a:endParaRPr lang="en-US" sz="3600" dirty="0"/>
          </a:p>
        </p:txBody>
      </p:sp>
      <p:sp>
        <p:nvSpPr>
          <p:cNvPr id="3" name="Content Placeholder 2"/>
          <p:cNvSpPr>
            <a:spLocks noGrp="1"/>
          </p:cNvSpPr>
          <p:nvPr>
            <p:ph sz="half" idx="2"/>
          </p:nvPr>
        </p:nvSpPr>
        <p:spPr>
          <a:xfrm>
            <a:off x="4572000" y="1066800"/>
            <a:ext cx="4114801" cy="5257800"/>
          </a:xfrm>
        </p:spPr>
        <p:txBody>
          <a:bodyPr>
            <a:normAutofit/>
          </a:bodyPr>
          <a:lstStyle/>
          <a:p>
            <a:r>
              <a:rPr lang="en-US" b="1" dirty="0" smtClean="0"/>
              <a:t>Key Trends</a:t>
            </a:r>
          </a:p>
          <a:p>
            <a:pPr lvl="1"/>
            <a:r>
              <a:rPr lang="en-US" dirty="0" smtClean="0"/>
              <a:t>Anti-union legislation</a:t>
            </a:r>
          </a:p>
          <a:p>
            <a:pPr lvl="1"/>
            <a:r>
              <a:rPr lang="en-US" dirty="0" smtClean="0"/>
              <a:t>Increase in FLSA lawsuits</a:t>
            </a:r>
          </a:p>
          <a:p>
            <a:pPr lvl="1"/>
            <a:r>
              <a:rPr lang="en-US" dirty="0" smtClean="0"/>
              <a:t>Social media policies versus employees rights</a:t>
            </a:r>
          </a:p>
          <a:p>
            <a:pPr marL="457200" lvl="1" indent="0">
              <a:buNone/>
            </a:pPr>
            <a:endParaRPr lang="en-US" dirty="0" smtClean="0"/>
          </a:p>
          <a:p>
            <a:r>
              <a:rPr lang="en-US" b="1" dirty="0" smtClean="0"/>
              <a:t>Emerging Issues</a:t>
            </a:r>
          </a:p>
          <a:p>
            <a:pPr lvl="1"/>
            <a:r>
              <a:rPr lang="en-US" dirty="0" smtClean="0"/>
              <a:t>Non-union employee groups</a:t>
            </a:r>
          </a:p>
          <a:p>
            <a:pPr lvl="1"/>
            <a:r>
              <a:rPr lang="en-US" dirty="0" smtClean="0"/>
              <a:t>Uncertainty over recent NLRB decisions due to recess appointment decision</a:t>
            </a:r>
          </a:p>
          <a:p>
            <a:pPr marL="457200" lvl="1" indent="0">
              <a:buNone/>
            </a:pPr>
            <a:endParaRPr lang="en-US" dirty="0" smtClean="0"/>
          </a:p>
          <a:p>
            <a:r>
              <a:rPr lang="en-US" b="1" dirty="0" smtClean="0"/>
              <a:t>Wild Card</a:t>
            </a:r>
          </a:p>
          <a:p>
            <a:pPr lvl="1"/>
            <a:r>
              <a:rPr lang="en-US" dirty="0" smtClean="0"/>
              <a:t>Decreased union presence in Washington state </a:t>
            </a:r>
          </a:p>
        </p:txBody>
      </p:sp>
      <p:sp>
        <p:nvSpPr>
          <p:cNvPr id="7" name="TextBox 6"/>
          <p:cNvSpPr txBox="1"/>
          <p:nvPr/>
        </p:nvSpPr>
        <p:spPr>
          <a:xfrm>
            <a:off x="893618" y="5257800"/>
            <a:ext cx="3429000" cy="923330"/>
          </a:xfrm>
          <a:prstGeom prst="rect">
            <a:avLst/>
          </a:prstGeom>
          <a:noFill/>
        </p:spPr>
        <p:txBody>
          <a:bodyPr wrap="square" rtlCol="0">
            <a:spAutoFit/>
          </a:bodyPr>
          <a:lstStyle/>
          <a:p>
            <a:r>
              <a:rPr lang="en-US" i="1" dirty="0" smtClean="0">
                <a:solidFill>
                  <a:srgbClr val="1F497D"/>
                </a:solidFill>
                <a:latin typeface="Comic Sans MS" pitchFamily="66" charset="0"/>
              </a:rPr>
              <a:t>Key drivers: Flexible workforce;  individual empowerment; social networks</a:t>
            </a:r>
            <a:endParaRPr lang="en-US" i="1" dirty="0">
              <a:solidFill>
                <a:srgbClr val="1F497D"/>
              </a:solidFill>
              <a:latin typeface="Comic Sans MS" pitchFamily="66" charset="0"/>
            </a:endParaRPr>
          </a:p>
        </p:txBody>
      </p:sp>
      <p:sp>
        <p:nvSpPr>
          <p:cNvPr id="4" name="Slide Number Placeholder 3"/>
          <p:cNvSpPr>
            <a:spLocks noGrp="1"/>
          </p:cNvSpPr>
          <p:nvPr>
            <p:ph type="sldNum" sz="quarter" idx="12"/>
          </p:nvPr>
        </p:nvSpPr>
        <p:spPr/>
        <p:txBody>
          <a:bodyPr/>
          <a:lstStyle/>
          <a:p>
            <a:fld id="{ED8B66D4-6533-4B82-A015-6E9F9C201F54}" type="slidenum">
              <a:rPr lang="en-US" smtClean="0"/>
              <a:t>11</a:t>
            </a:fld>
            <a:endParaRPr lang="en-US"/>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3618" y="1143000"/>
            <a:ext cx="3276600" cy="3980916"/>
          </a:xfrm>
        </p:spPr>
      </p:pic>
    </p:spTree>
    <p:extLst>
      <p:ext uri="{BB962C8B-B14F-4D97-AF65-F5344CB8AC3E}">
        <p14:creationId xmlns:p14="http://schemas.microsoft.com/office/powerpoint/2010/main" val="2896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1" y="381000"/>
            <a:ext cx="3429000" cy="1104900"/>
          </a:xfrm>
        </p:spPr>
        <p:txBody>
          <a:bodyPr/>
          <a:lstStyle/>
          <a:p>
            <a:r>
              <a:rPr lang="en-US" sz="3600" dirty="0" smtClean="0"/>
              <a:t>Risk Management</a:t>
            </a:r>
            <a:endParaRPr lang="en-US" sz="3600" dirty="0"/>
          </a:p>
        </p:txBody>
      </p:sp>
      <p:sp>
        <p:nvSpPr>
          <p:cNvPr id="3" name="Content Placeholder 2"/>
          <p:cNvSpPr>
            <a:spLocks noGrp="1"/>
          </p:cNvSpPr>
          <p:nvPr>
            <p:ph idx="1"/>
          </p:nvPr>
        </p:nvSpPr>
        <p:spPr>
          <a:xfrm>
            <a:off x="533400" y="3657600"/>
            <a:ext cx="8077201" cy="2514600"/>
          </a:xfrm>
        </p:spPr>
        <p:txBody>
          <a:bodyPr>
            <a:normAutofit fontScale="55000" lnSpcReduction="20000"/>
          </a:bodyPr>
          <a:lstStyle/>
          <a:p>
            <a:pPr marL="285750" indent="-285750">
              <a:spcBef>
                <a:spcPts val="0"/>
              </a:spcBef>
              <a:defRPr/>
            </a:pPr>
            <a:r>
              <a:rPr lang="en-US" b="1" dirty="0" smtClean="0"/>
              <a:t>Key Trends</a:t>
            </a:r>
          </a:p>
          <a:p>
            <a:pPr marL="685800" lvl="1"/>
            <a:r>
              <a:rPr lang="en-US" dirty="0"/>
              <a:t>Workplace wellness </a:t>
            </a:r>
            <a:r>
              <a:rPr lang="en-US" dirty="0" smtClean="0"/>
              <a:t>programs - incentives &amp; ROI</a:t>
            </a:r>
          </a:p>
          <a:p>
            <a:pPr marL="685800" lvl="1"/>
            <a:r>
              <a:rPr lang="en-US" dirty="0" smtClean="0"/>
              <a:t>Concerns about data </a:t>
            </a:r>
            <a:r>
              <a:rPr lang="en-US" dirty="0"/>
              <a:t>security &amp; privacy </a:t>
            </a:r>
            <a:r>
              <a:rPr lang="en-US" dirty="0" smtClean="0"/>
              <a:t>protections</a:t>
            </a:r>
          </a:p>
          <a:p>
            <a:pPr marL="685800" lvl="1"/>
            <a:r>
              <a:rPr lang="en-US" dirty="0" smtClean="0"/>
              <a:t>Accountability and public confidence through increased transparency</a:t>
            </a:r>
          </a:p>
          <a:p>
            <a:pPr marL="400050" lvl="1" indent="0">
              <a:buNone/>
            </a:pPr>
            <a:endParaRPr lang="en-US" dirty="0" smtClean="0"/>
          </a:p>
          <a:p>
            <a:pPr marL="400050" lvl="1" indent="0">
              <a:spcBef>
                <a:spcPts val="0"/>
              </a:spcBef>
              <a:buNone/>
              <a:defRPr/>
            </a:pPr>
            <a:endParaRPr lang="en-US" dirty="0"/>
          </a:p>
          <a:p>
            <a:pPr marL="285750" indent="-285750">
              <a:spcBef>
                <a:spcPts val="0"/>
              </a:spcBef>
              <a:defRPr/>
            </a:pPr>
            <a:r>
              <a:rPr lang="en-US" b="1" dirty="0" smtClean="0"/>
              <a:t>Emerging Issues</a:t>
            </a:r>
          </a:p>
          <a:p>
            <a:pPr marL="685800" lvl="1">
              <a:spcBef>
                <a:spcPts val="0"/>
              </a:spcBef>
              <a:defRPr/>
            </a:pPr>
            <a:r>
              <a:rPr lang="en-US" dirty="0"/>
              <a:t>Use of big data to predict and </a:t>
            </a:r>
            <a:r>
              <a:rPr lang="en-US" dirty="0" smtClean="0"/>
              <a:t>prevent</a:t>
            </a:r>
          </a:p>
          <a:p>
            <a:pPr marL="685800" lvl="1">
              <a:spcBef>
                <a:spcPts val="0"/>
              </a:spcBef>
              <a:defRPr/>
            </a:pPr>
            <a:r>
              <a:rPr lang="en-US" dirty="0" smtClean="0"/>
              <a:t>“Quantified self” data in wellness programs</a:t>
            </a:r>
            <a:endParaRPr lang="en-US" dirty="0"/>
          </a:p>
          <a:p>
            <a:pPr marL="685800" lvl="1">
              <a:spcBef>
                <a:spcPts val="0"/>
              </a:spcBef>
              <a:defRPr/>
            </a:pPr>
            <a:r>
              <a:rPr lang="en-US" dirty="0" smtClean="0"/>
              <a:t>Protecting </a:t>
            </a:r>
            <a:r>
              <a:rPr lang="en-US" dirty="0"/>
              <a:t>HR and HR data from natural disaster risks</a:t>
            </a:r>
          </a:p>
          <a:p>
            <a:pPr marL="685800" lvl="1">
              <a:spcBef>
                <a:spcPts val="0"/>
              </a:spcBef>
              <a:defRPr/>
            </a:pPr>
            <a:r>
              <a:rPr lang="en-US" dirty="0"/>
              <a:t>Resilient, adaptable  </a:t>
            </a:r>
            <a:r>
              <a:rPr lang="en-US" dirty="0" smtClean="0"/>
              <a:t>organizations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56" y="385279"/>
            <a:ext cx="4718539" cy="2667000"/>
          </a:xfrm>
          <a:prstGeom prst="rect">
            <a:avLst/>
          </a:prstGeom>
        </p:spPr>
      </p:pic>
      <p:sp>
        <p:nvSpPr>
          <p:cNvPr id="6" name="TextBox 5"/>
          <p:cNvSpPr txBox="1"/>
          <p:nvPr/>
        </p:nvSpPr>
        <p:spPr>
          <a:xfrm>
            <a:off x="5486400" y="1851950"/>
            <a:ext cx="3352800" cy="1200329"/>
          </a:xfrm>
          <a:prstGeom prst="rect">
            <a:avLst/>
          </a:prstGeom>
          <a:noFill/>
        </p:spPr>
        <p:txBody>
          <a:bodyPr wrap="square" rtlCol="0">
            <a:spAutoFit/>
          </a:bodyPr>
          <a:lstStyle/>
          <a:p>
            <a:pPr algn="ctr"/>
            <a:r>
              <a:rPr lang="en-US" i="1" dirty="0" smtClean="0">
                <a:solidFill>
                  <a:srgbClr val="1F497D"/>
                </a:solidFill>
                <a:latin typeface="Comic Sans MS" pitchFamily="66" charset="0"/>
              </a:rPr>
              <a:t>Key drivers:  Individual empowerment;  social networks; big data; and climate change</a:t>
            </a:r>
            <a:endParaRPr lang="en-US" i="1" dirty="0">
              <a:solidFill>
                <a:srgbClr val="1F497D"/>
              </a:solidFill>
              <a:latin typeface="Comic Sans MS" pitchFamily="66" charset="0"/>
            </a:endParaRPr>
          </a:p>
        </p:txBody>
      </p:sp>
      <p:sp>
        <p:nvSpPr>
          <p:cNvPr id="4" name="TextBox 3"/>
          <p:cNvSpPr txBox="1"/>
          <p:nvPr/>
        </p:nvSpPr>
        <p:spPr>
          <a:xfrm>
            <a:off x="559156" y="3091466"/>
            <a:ext cx="4718539" cy="276999"/>
          </a:xfrm>
          <a:prstGeom prst="rect">
            <a:avLst/>
          </a:prstGeom>
          <a:noFill/>
        </p:spPr>
        <p:txBody>
          <a:bodyPr wrap="square" rtlCol="0">
            <a:spAutoFit/>
          </a:bodyPr>
          <a:lstStyle/>
          <a:p>
            <a:r>
              <a:rPr lang="en-US" sz="1200" dirty="0"/>
              <a:t>NOAA/National Hurricane Center</a:t>
            </a:r>
            <a:endParaRPr lang="en-US" sz="1200" dirty="0" smtClean="0"/>
          </a:p>
        </p:txBody>
      </p:sp>
      <p:sp>
        <p:nvSpPr>
          <p:cNvPr id="7" name="Slide Number Placeholder 6"/>
          <p:cNvSpPr>
            <a:spLocks noGrp="1"/>
          </p:cNvSpPr>
          <p:nvPr>
            <p:ph type="sldNum" sz="quarter" idx="12"/>
          </p:nvPr>
        </p:nvSpPr>
        <p:spPr/>
        <p:txBody>
          <a:bodyPr/>
          <a:lstStyle/>
          <a:p>
            <a:fld id="{ED8B66D4-6533-4B82-A015-6E9F9C201F54}" type="slidenum">
              <a:rPr lang="en-US" smtClean="0"/>
              <a:t>12</a:t>
            </a:fld>
            <a:endParaRPr lang="en-US"/>
          </a:p>
        </p:txBody>
      </p:sp>
    </p:spTree>
    <p:extLst>
      <p:ext uri="{BB962C8B-B14F-4D97-AF65-F5344CB8AC3E}">
        <p14:creationId xmlns:p14="http://schemas.microsoft.com/office/powerpoint/2010/main" val="2896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723900"/>
          </a:xfrm>
        </p:spPr>
        <p:txBody>
          <a:bodyPr/>
          <a:lstStyle/>
          <a:p>
            <a:r>
              <a:rPr lang="en-US" sz="3600" dirty="0" smtClean="0"/>
              <a:t>Next Steps</a:t>
            </a:r>
            <a:endParaRPr lang="en-US" sz="3600" dirty="0"/>
          </a:p>
        </p:txBody>
      </p:sp>
      <p:sp>
        <p:nvSpPr>
          <p:cNvPr id="3" name="Content Placeholder 2"/>
          <p:cNvSpPr>
            <a:spLocks noGrp="1"/>
          </p:cNvSpPr>
          <p:nvPr>
            <p:ph idx="1"/>
          </p:nvPr>
        </p:nvSpPr>
        <p:spPr>
          <a:xfrm>
            <a:off x="685800" y="960437"/>
            <a:ext cx="4995863" cy="5135563"/>
          </a:xfrm>
        </p:spPr>
        <p:txBody>
          <a:bodyPr>
            <a:normAutofit fontScale="62500" lnSpcReduction="20000"/>
          </a:bodyPr>
          <a:lstStyle/>
          <a:p>
            <a:r>
              <a:rPr lang="en-US" dirty="0" smtClean="0"/>
              <a:t>How would we respond to these challenges? </a:t>
            </a:r>
          </a:p>
          <a:p>
            <a:pPr marL="0" indent="0">
              <a:buNone/>
            </a:pPr>
            <a:endParaRPr lang="en-US" dirty="0" smtClean="0"/>
          </a:p>
          <a:p>
            <a:r>
              <a:rPr lang="en-US" dirty="0" smtClean="0"/>
              <a:t>What actions can we take today to better prepare ourselves for the future?</a:t>
            </a:r>
          </a:p>
          <a:p>
            <a:pPr marL="0" indent="0">
              <a:buNone/>
            </a:pPr>
            <a:endParaRPr lang="en-US" dirty="0" smtClean="0"/>
          </a:p>
          <a:p>
            <a:r>
              <a:rPr lang="en-US" dirty="0" smtClean="0"/>
              <a:t>What possibilities haven’t we considered? How likely are these possibilities and what would we do?</a:t>
            </a:r>
          </a:p>
          <a:p>
            <a:pPr marL="0" indent="0">
              <a:buNone/>
            </a:pPr>
            <a:endParaRPr lang="en-US" dirty="0" smtClean="0"/>
          </a:p>
          <a:p>
            <a:r>
              <a:rPr lang="en-US" dirty="0" smtClean="0"/>
              <a:t>Internal scan – What resources do we already have? What other resources will we need?</a:t>
            </a:r>
          </a:p>
          <a:p>
            <a:pPr marL="0" indent="0">
              <a:buNone/>
            </a:pPr>
            <a:endParaRPr lang="en-US" dirty="0" smtClean="0"/>
          </a:p>
          <a:p>
            <a:r>
              <a:rPr lang="en-US" dirty="0" smtClean="0"/>
              <a:t>Strategic plan – How do our goals, objectives, and actions </a:t>
            </a:r>
            <a:r>
              <a:rPr lang="en-US" b="1" i="1" dirty="0" smtClean="0"/>
              <a:t>today</a:t>
            </a:r>
            <a:r>
              <a:rPr lang="en-US" dirty="0" smtClean="0"/>
              <a:t> prepare us for possible tomorrows?</a:t>
            </a:r>
          </a:p>
        </p:txBody>
      </p:sp>
      <p:pic>
        <p:nvPicPr>
          <p:cNvPr id="2051" name="Picture 3" descr="C:\Users\XXXX\AppData\Local\Microsoft\Windows\Temporary Internet Files\Content.IE5\M9JTGMQB\MC9004348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D8B66D4-6533-4B82-A015-6E9F9C201F54}" type="slidenum">
              <a:rPr lang="en-US" smtClean="0"/>
              <a:t>13</a:t>
            </a:fld>
            <a:endParaRPr lang="en-US"/>
          </a:p>
        </p:txBody>
      </p:sp>
    </p:spTree>
    <p:extLst>
      <p:ext uri="{BB962C8B-B14F-4D97-AF65-F5344CB8AC3E}">
        <p14:creationId xmlns:p14="http://schemas.microsoft.com/office/powerpoint/2010/main" val="364670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Sources</a:t>
            </a:r>
            <a:endParaRPr lang="en-US" sz="3600" dirty="0"/>
          </a:p>
        </p:txBody>
      </p:sp>
      <p:sp>
        <p:nvSpPr>
          <p:cNvPr id="3" name="Content Placeholder 2"/>
          <p:cNvSpPr>
            <a:spLocks noGrp="1"/>
          </p:cNvSpPr>
          <p:nvPr>
            <p:ph idx="1"/>
          </p:nvPr>
        </p:nvSpPr>
        <p:spPr>
          <a:xfrm>
            <a:off x="457200" y="990600"/>
            <a:ext cx="8229600" cy="5135563"/>
          </a:xfrm>
        </p:spPr>
        <p:txBody>
          <a:bodyPr numCol="2">
            <a:normAutofit fontScale="62500" lnSpcReduction="20000"/>
          </a:bodyPr>
          <a:lstStyle/>
          <a:p>
            <a:r>
              <a:rPr lang="en-US" dirty="0" smtClean="0"/>
              <a:t>American Bar Association</a:t>
            </a:r>
          </a:p>
          <a:p>
            <a:r>
              <a:rPr lang="en-US" dirty="0" smtClean="0"/>
              <a:t>American </a:t>
            </a:r>
            <a:r>
              <a:rPr lang="en-US" dirty="0"/>
              <a:t>Society for Training and Development</a:t>
            </a:r>
          </a:p>
          <a:p>
            <a:r>
              <a:rPr lang="en-US" dirty="0"/>
              <a:t>Brookings Institute</a:t>
            </a:r>
          </a:p>
          <a:p>
            <a:r>
              <a:rPr lang="en-US" dirty="0"/>
              <a:t>Corporate Leadership </a:t>
            </a:r>
            <a:r>
              <a:rPr lang="en-US" dirty="0" smtClean="0"/>
              <a:t>Council</a:t>
            </a:r>
          </a:p>
          <a:p>
            <a:r>
              <a:rPr lang="en-US" dirty="0" smtClean="0"/>
              <a:t>Deloitte</a:t>
            </a:r>
            <a:endParaRPr lang="en-US" dirty="0"/>
          </a:p>
          <a:p>
            <a:r>
              <a:rPr lang="en-US" dirty="0"/>
              <a:t>Families and Work </a:t>
            </a:r>
            <a:r>
              <a:rPr lang="en-US" dirty="0" smtClean="0"/>
              <a:t>Institute</a:t>
            </a:r>
          </a:p>
          <a:p>
            <a:r>
              <a:rPr lang="en-US" dirty="0" smtClean="0"/>
              <a:t>Federal Times</a:t>
            </a:r>
            <a:endParaRPr lang="en-US" dirty="0"/>
          </a:p>
          <a:p>
            <a:r>
              <a:rPr lang="en-US" dirty="0"/>
              <a:t>Governing </a:t>
            </a:r>
            <a:r>
              <a:rPr lang="en-US" dirty="0" smtClean="0"/>
              <a:t>Magazine</a:t>
            </a:r>
          </a:p>
          <a:p>
            <a:r>
              <a:rPr lang="en-US" dirty="0" smtClean="0"/>
              <a:t>Government Technology</a:t>
            </a:r>
          </a:p>
          <a:p>
            <a:r>
              <a:rPr lang="en-US" dirty="0" err="1" smtClean="0"/>
              <a:t>Govloop</a:t>
            </a:r>
            <a:endParaRPr lang="en-US" dirty="0"/>
          </a:p>
          <a:p>
            <a:r>
              <a:rPr lang="en-US" dirty="0"/>
              <a:t>HR </a:t>
            </a:r>
            <a:r>
              <a:rPr lang="en-US" dirty="0" smtClean="0"/>
              <a:t>Specialist</a:t>
            </a:r>
          </a:p>
          <a:p>
            <a:r>
              <a:rPr lang="en-US" dirty="0" smtClean="0"/>
              <a:t>Human Resource Executive Online</a:t>
            </a:r>
            <a:endParaRPr lang="en-US" dirty="0"/>
          </a:p>
          <a:p>
            <a:r>
              <a:rPr lang="en-US" dirty="0"/>
              <a:t>IBM Center for the Business of Government</a:t>
            </a:r>
          </a:p>
          <a:p>
            <a:r>
              <a:rPr lang="en-US" dirty="0"/>
              <a:t>National Association of State Personnel Executives</a:t>
            </a:r>
          </a:p>
          <a:p>
            <a:r>
              <a:rPr lang="en-US" dirty="0"/>
              <a:t>National Center for Education Statistics</a:t>
            </a:r>
          </a:p>
          <a:p>
            <a:r>
              <a:rPr lang="en-US" dirty="0"/>
              <a:t>National Conference of State </a:t>
            </a:r>
            <a:r>
              <a:rPr lang="en-US" dirty="0" smtClean="0"/>
              <a:t>Legislatures</a:t>
            </a:r>
          </a:p>
          <a:p>
            <a:r>
              <a:rPr lang="en-US" dirty="0" smtClean="0"/>
              <a:t>National Governors Association</a:t>
            </a:r>
            <a:endParaRPr lang="en-US" dirty="0"/>
          </a:p>
          <a:p>
            <a:r>
              <a:rPr lang="en-US" dirty="0"/>
              <a:t>National Labor Relations Board</a:t>
            </a:r>
          </a:p>
          <a:p>
            <a:r>
              <a:rPr lang="en-US" dirty="0"/>
              <a:t>Pew Research </a:t>
            </a:r>
            <a:r>
              <a:rPr lang="en-US" dirty="0" smtClean="0"/>
              <a:t>Center</a:t>
            </a:r>
          </a:p>
          <a:p>
            <a:r>
              <a:rPr lang="en-US" dirty="0" smtClean="0"/>
              <a:t>Pew Stateline</a:t>
            </a:r>
          </a:p>
          <a:p>
            <a:r>
              <a:rPr lang="en-US" dirty="0" smtClean="0"/>
              <a:t>Public Administration (PA) Times</a:t>
            </a:r>
          </a:p>
          <a:p>
            <a:r>
              <a:rPr lang="en-US" dirty="0" smtClean="0"/>
              <a:t>Public CIO</a:t>
            </a:r>
            <a:endParaRPr lang="en-US" dirty="0"/>
          </a:p>
          <a:p>
            <a:r>
              <a:rPr lang="en-US" dirty="0"/>
              <a:t>Slate</a:t>
            </a:r>
          </a:p>
          <a:p>
            <a:r>
              <a:rPr lang="en-US" dirty="0"/>
              <a:t>Society for Human Resource Management</a:t>
            </a:r>
          </a:p>
          <a:p>
            <a:r>
              <a:rPr lang="en-US" dirty="0"/>
              <a:t>The Center for Public Education</a:t>
            </a:r>
          </a:p>
          <a:p>
            <a:r>
              <a:rPr lang="en-US" dirty="0"/>
              <a:t>The Futurist</a:t>
            </a:r>
          </a:p>
          <a:p>
            <a:r>
              <a:rPr lang="en-US" dirty="0"/>
              <a:t>The New York </a:t>
            </a:r>
            <a:r>
              <a:rPr lang="en-US" dirty="0" smtClean="0"/>
              <a:t>Times</a:t>
            </a:r>
          </a:p>
          <a:p>
            <a:r>
              <a:rPr lang="en-US" dirty="0" smtClean="0"/>
              <a:t>The Week</a:t>
            </a:r>
          </a:p>
          <a:p>
            <a:r>
              <a:rPr lang="en-US" dirty="0" smtClean="0"/>
              <a:t>Time Magazine</a:t>
            </a:r>
          </a:p>
          <a:p>
            <a:r>
              <a:rPr lang="en-US" dirty="0" smtClean="0"/>
              <a:t>TLNT</a:t>
            </a:r>
            <a:r>
              <a:rPr lang="en-US" dirty="0"/>
              <a:t>: The Business of HR</a:t>
            </a:r>
          </a:p>
          <a:p>
            <a:r>
              <a:rPr lang="en-US" dirty="0"/>
              <a:t>USA Today</a:t>
            </a:r>
          </a:p>
          <a:p>
            <a:r>
              <a:rPr lang="en-US" dirty="0"/>
              <a:t>U.S. Bureau of Labor </a:t>
            </a:r>
            <a:r>
              <a:rPr lang="en-US" dirty="0" smtClean="0"/>
              <a:t>Statistics</a:t>
            </a:r>
          </a:p>
          <a:p>
            <a:r>
              <a:rPr lang="en-US" dirty="0" smtClean="0"/>
              <a:t>U.S. Department of Labor</a:t>
            </a:r>
            <a:endParaRPr lang="en-US" dirty="0"/>
          </a:p>
          <a:p>
            <a:r>
              <a:rPr lang="en-US" dirty="0"/>
              <a:t>U.S. National Intelligence Council</a:t>
            </a:r>
          </a:p>
          <a:p>
            <a:r>
              <a:rPr lang="en-US" dirty="0"/>
              <a:t>Washington Post</a:t>
            </a:r>
          </a:p>
          <a:p>
            <a:r>
              <a:rPr lang="en-US" dirty="0"/>
              <a:t>Washington State Economic and Revenue Forecast Council</a:t>
            </a:r>
          </a:p>
          <a:p>
            <a:r>
              <a:rPr lang="en-US" dirty="0"/>
              <a:t>Washington State Office of the Chief Information Officer</a:t>
            </a:r>
          </a:p>
          <a:p>
            <a:r>
              <a:rPr lang="en-US" dirty="0"/>
              <a:t>World at Work</a:t>
            </a:r>
          </a:p>
          <a:p>
            <a:pPr marL="0" indent="0">
              <a:buNone/>
            </a:pPr>
            <a:endParaRPr lang="en-US" dirty="0"/>
          </a:p>
        </p:txBody>
      </p:sp>
      <p:sp>
        <p:nvSpPr>
          <p:cNvPr id="4" name="Slide Number Placeholder 3"/>
          <p:cNvSpPr>
            <a:spLocks noGrp="1"/>
          </p:cNvSpPr>
          <p:nvPr>
            <p:ph type="sldNum" sz="quarter" idx="12"/>
          </p:nvPr>
        </p:nvSpPr>
        <p:spPr/>
        <p:txBody>
          <a:bodyPr/>
          <a:lstStyle/>
          <a:p>
            <a:fld id="{ED8B66D4-6533-4B82-A015-6E9F9C201F54}" type="slidenum">
              <a:rPr lang="en-US" smtClean="0"/>
              <a:t>14</a:t>
            </a:fld>
            <a:endParaRPr lang="en-US"/>
          </a:p>
        </p:txBody>
      </p:sp>
    </p:spTree>
    <p:extLst>
      <p:ext uri="{BB962C8B-B14F-4D97-AF65-F5344CB8AC3E}">
        <p14:creationId xmlns:p14="http://schemas.microsoft.com/office/powerpoint/2010/main" val="249741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What is environmental scanning?</a:t>
            </a:r>
            <a:endParaRPr lang="en-US" sz="3600" dirty="0"/>
          </a:p>
        </p:txBody>
      </p:sp>
      <p:sp>
        <p:nvSpPr>
          <p:cNvPr id="3" name="Content Placeholder 2"/>
          <p:cNvSpPr>
            <a:spLocks noGrp="1"/>
          </p:cNvSpPr>
          <p:nvPr>
            <p:ph sz="half" idx="2"/>
          </p:nvPr>
        </p:nvSpPr>
        <p:spPr>
          <a:xfrm>
            <a:off x="5638800" y="990600"/>
            <a:ext cx="3048000" cy="5336232"/>
          </a:xfrm>
        </p:spPr>
        <p:txBody>
          <a:bodyPr>
            <a:normAutofit lnSpcReduction="10000"/>
          </a:bodyPr>
          <a:lstStyle/>
          <a:p>
            <a:pPr marL="0" indent="0">
              <a:buNone/>
            </a:pPr>
            <a:r>
              <a:rPr lang="en-US" dirty="0" smtClean="0"/>
              <a:t>“</a:t>
            </a:r>
            <a:r>
              <a:rPr lang="en-US" dirty="0"/>
              <a:t>Environmental scanning is the art of systematically exploring and interpreting the external environment to better understand the nature of trends and drivers of change and their likely future impact on your organization.” </a:t>
            </a:r>
            <a:r>
              <a:rPr lang="en-US" dirty="0" smtClean="0"/>
              <a:t> </a:t>
            </a:r>
          </a:p>
          <a:p>
            <a:pPr marL="0" indent="0">
              <a:buNone/>
            </a:pPr>
            <a:r>
              <a:rPr lang="en-US" dirty="0"/>
              <a:t> </a:t>
            </a:r>
            <a:r>
              <a:rPr lang="en-US" dirty="0" smtClean="0"/>
              <a:t>- </a:t>
            </a:r>
            <a:r>
              <a:rPr lang="en-US" sz="1800" dirty="0" smtClean="0"/>
              <a:t>Conway, 2009</a:t>
            </a:r>
            <a:endParaRPr lang="en-US" sz="1800" dirty="0"/>
          </a:p>
          <a:p>
            <a:endParaRPr lang="en-US" dirty="0"/>
          </a:p>
        </p:txBody>
      </p:sp>
      <p:sp>
        <p:nvSpPr>
          <p:cNvPr id="4" name="TextBox 3"/>
          <p:cNvSpPr txBox="1"/>
          <p:nvPr/>
        </p:nvSpPr>
        <p:spPr>
          <a:xfrm>
            <a:off x="685800" y="5981570"/>
            <a:ext cx="4876799" cy="646331"/>
          </a:xfrm>
          <a:prstGeom prst="rect">
            <a:avLst/>
          </a:prstGeom>
          <a:noFill/>
          <a:ln>
            <a:noFill/>
          </a:ln>
        </p:spPr>
        <p:txBody>
          <a:bodyPr wrap="square" rtlCol="0">
            <a:spAutoFit/>
          </a:bodyPr>
          <a:lstStyle/>
          <a:p>
            <a:r>
              <a:rPr lang="en-US" sz="1200" dirty="0" smtClean="0"/>
              <a:t>Graphic provided by  Marie Conway, Thinking Futures. 2013. </a:t>
            </a:r>
            <a:endParaRPr lang="en-US" sz="1200" dirty="0"/>
          </a:p>
          <a:p>
            <a:r>
              <a:rPr lang="en-US" sz="1200" dirty="0" smtClean="0"/>
              <a:t>Quotation from Marie Conway. (2009). Environmental Scanning – what it is and how to do it”, slides 20-21. Accessed at Slideshare.com</a:t>
            </a:r>
            <a:endParaRPr lang="en-US" sz="1200" dirty="0"/>
          </a:p>
        </p:txBody>
      </p:sp>
      <p:sp>
        <p:nvSpPr>
          <p:cNvPr id="6" name="Slide Number Placeholder 5"/>
          <p:cNvSpPr>
            <a:spLocks noGrp="1"/>
          </p:cNvSpPr>
          <p:nvPr>
            <p:ph type="sldNum" sz="quarter" idx="12"/>
          </p:nvPr>
        </p:nvSpPr>
        <p:spPr/>
        <p:txBody>
          <a:bodyPr/>
          <a:lstStyle/>
          <a:p>
            <a:fld id="{ED8B66D4-6533-4B82-A015-6E9F9C201F54}" type="slidenum">
              <a:rPr lang="en-US" smtClean="0"/>
              <a:t>2</a:t>
            </a:fld>
            <a:endParaRPr lang="en-US"/>
          </a:p>
        </p:txBody>
      </p:sp>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58093" y="1066800"/>
            <a:ext cx="4599708" cy="4771393"/>
          </a:xfrm>
        </p:spPr>
      </p:pic>
    </p:spTree>
    <p:extLst>
      <p:ext uri="{BB962C8B-B14F-4D97-AF65-F5344CB8AC3E}">
        <p14:creationId xmlns:p14="http://schemas.microsoft.com/office/powerpoint/2010/main" val="405916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Emerging, Trending, or Wild Card?</a:t>
            </a:r>
            <a:endParaRPr lang="en-US" sz="3600" dirty="0"/>
          </a:p>
        </p:txBody>
      </p:sp>
      <p:sp>
        <p:nvSpPr>
          <p:cNvPr id="3" name="Content Placeholder 2"/>
          <p:cNvSpPr>
            <a:spLocks noGrp="1"/>
          </p:cNvSpPr>
          <p:nvPr>
            <p:ph sz="half" idx="2"/>
          </p:nvPr>
        </p:nvSpPr>
        <p:spPr>
          <a:xfrm>
            <a:off x="6248400" y="914400"/>
            <a:ext cx="2438400" cy="5431620"/>
          </a:xfrm>
        </p:spPr>
        <p:txBody>
          <a:bodyPr>
            <a:normAutofit fontScale="70000" lnSpcReduction="20000"/>
          </a:bodyPr>
          <a:lstStyle/>
          <a:p>
            <a:pPr marL="0" indent="0">
              <a:buNone/>
            </a:pPr>
            <a:r>
              <a:rPr lang="en-US" sz="1800" i="1" dirty="0" smtClean="0"/>
              <a:t>What to look for, according to Conway (2009):</a:t>
            </a:r>
          </a:p>
          <a:p>
            <a:pPr marL="0" indent="0">
              <a:buNone/>
            </a:pPr>
            <a:endParaRPr lang="en-US" sz="1800" dirty="0"/>
          </a:p>
          <a:p>
            <a:r>
              <a:rPr lang="en-US" sz="1800" dirty="0" smtClean="0"/>
              <a:t>Use emerging issues to challenge long-term assumptions and for “what if” questions. </a:t>
            </a:r>
          </a:p>
          <a:p>
            <a:pPr marL="0" indent="0">
              <a:buNone/>
            </a:pPr>
            <a:endParaRPr lang="en-US" sz="1800" dirty="0" smtClean="0"/>
          </a:p>
          <a:p>
            <a:r>
              <a:rPr lang="en-US" sz="1800" dirty="0" smtClean="0"/>
              <a:t>What are the drivers of trends? Is there a connection between trends?</a:t>
            </a:r>
          </a:p>
          <a:p>
            <a:pPr marL="0" indent="0">
              <a:buNone/>
            </a:pPr>
            <a:endParaRPr lang="en-US" sz="1800" dirty="0" smtClean="0"/>
          </a:p>
          <a:p>
            <a:r>
              <a:rPr lang="en-US" sz="1800" dirty="0" smtClean="0"/>
              <a:t>What are potential wild cards? </a:t>
            </a:r>
            <a:r>
              <a:rPr lang="en-US" sz="1800" dirty="0"/>
              <a:t>[</a:t>
            </a:r>
            <a:r>
              <a:rPr lang="en-US" sz="1800" dirty="0" smtClean="0"/>
              <a:t>Wild </a:t>
            </a:r>
            <a:r>
              <a:rPr lang="en-US" sz="1800" dirty="0"/>
              <a:t>cards are less likely to occur, but would be highly disruptive if they did occur</a:t>
            </a:r>
            <a:r>
              <a:rPr lang="en-US" sz="1800" dirty="0" smtClean="0"/>
              <a:t>.]</a:t>
            </a:r>
          </a:p>
          <a:p>
            <a:endParaRPr lang="en-US" sz="1800" dirty="0"/>
          </a:p>
          <a:p>
            <a:pPr marL="0" indent="0">
              <a:buNone/>
            </a:pPr>
            <a:r>
              <a:rPr lang="en-US" sz="1800" i="1" dirty="0" smtClean="0"/>
              <a:t>However…</a:t>
            </a:r>
          </a:p>
          <a:p>
            <a:pPr marL="0" indent="0">
              <a:buNone/>
            </a:pPr>
            <a:endParaRPr lang="en-US" sz="1800" dirty="0" smtClean="0"/>
          </a:p>
          <a:p>
            <a:r>
              <a:rPr lang="en-US" sz="1800" dirty="0" smtClean="0"/>
              <a:t>Not all emerging issues become trends; not all trends go mainstream</a:t>
            </a:r>
          </a:p>
          <a:p>
            <a:pPr marL="0" indent="0">
              <a:buNone/>
            </a:pPr>
            <a:endParaRPr lang="en-US" sz="1800" dirty="0"/>
          </a:p>
          <a:p>
            <a:r>
              <a:rPr lang="en-US" sz="1800" dirty="0" smtClean="0"/>
              <a:t>Pace varies – some issues &amp; trends move quickly, others slowly</a:t>
            </a:r>
          </a:p>
        </p:txBody>
      </p:sp>
      <p:sp>
        <p:nvSpPr>
          <p:cNvPr id="6" name="TextBox 5"/>
          <p:cNvSpPr txBox="1"/>
          <p:nvPr/>
        </p:nvSpPr>
        <p:spPr>
          <a:xfrm>
            <a:off x="430369" y="5839599"/>
            <a:ext cx="5513231" cy="646331"/>
          </a:xfrm>
          <a:prstGeom prst="rect">
            <a:avLst/>
          </a:prstGeom>
          <a:noFill/>
        </p:spPr>
        <p:txBody>
          <a:bodyPr wrap="square" rtlCol="0">
            <a:spAutoFit/>
          </a:bodyPr>
          <a:lstStyle/>
          <a:p>
            <a:r>
              <a:rPr lang="en-US" sz="1200" dirty="0" smtClean="0"/>
              <a:t>Graphic provided by Marie Conway, Thinking Futures. 2013. </a:t>
            </a:r>
          </a:p>
          <a:p>
            <a:r>
              <a:rPr lang="en-US" sz="1200" dirty="0" smtClean="0"/>
              <a:t>Paraphrase from </a:t>
            </a:r>
            <a:r>
              <a:rPr lang="en-US" sz="1200" dirty="0"/>
              <a:t>Marie Conway. (2009). Environmental Scanning – what it is and how to do </a:t>
            </a:r>
            <a:r>
              <a:rPr lang="en-US" sz="1200" dirty="0" smtClean="0"/>
              <a:t>it”. Accessed at Slideshare.com</a:t>
            </a:r>
            <a:endParaRPr lang="en-US" sz="1200" dirty="0"/>
          </a:p>
        </p:txBody>
      </p:sp>
      <p:sp>
        <p:nvSpPr>
          <p:cNvPr id="4" name="Slide Number Placeholder 3"/>
          <p:cNvSpPr>
            <a:spLocks noGrp="1"/>
          </p:cNvSpPr>
          <p:nvPr>
            <p:ph type="sldNum" sz="quarter" idx="12"/>
          </p:nvPr>
        </p:nvSpPr>
        <p:spPr/>
        <p:txBody>
          <a:bodyPr/>
          <a:lstStyle/>
          <a:p>
            <a:fld id="{ED8B66D4-6533-4B82-A015-6E9F9C201F54}" type="slidenum">
              <a:rPr lang="en-US" smtClean="0"/>
              <a:t>3</a:t>
            </a:fld>
            <a:endParaRPr lang="en-US"/>
          </a:p>
        </p:txBody>
      </p:sp>
      <p:pic>
        <p:nvPicPr>
          <p:cNvPr id="9" name="Content Placeholder 8"/>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430369" y="1143000"/>
            <a:ext cx="5665631" cy="4572000"/>
          </a:xfrm>
        </p:spPr>
      </p:pic>
    </p:spTree>
    <p:custDataLst>
      <p:tags r:id="rId1"/>
    </p:custDataLst>
    <p:extLst>
      <p:ext uri="{BB962C8B-B14F-4D97-AF65-F5344CB8AC3E}">
        <p14:creationId xmlns:p14="http://schemas.microsoft.com/office/powerpoint/2010/main" val="100972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Environmental Landscape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1463435"/>
              </p:ext>
            </p:extLst>
          </p:nvPr>
        </p:nvGraphicFramePr>
        <p:xfrm>
          <a:off x="457200" y="838200"/>
          <a:ext cx="82296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rot="20904722">
            <a:off x="1707743" y="3944181"/>
            <a:ext cx="828002" cy="430887"/>
          </a:xfrm>
          <a:prstGeom prst="rect">
            <a:avLst/>
          </a:prstGeom>
          <a:noFill/>
          <a:ln>
            <a:noFill/>
          </a:ln>
        </p:spPr>
        <p:txBody>
          <a:bodyPr wrap="square" rtlCol="0">
            <a:spAutoFit/>
          </a:bodyPr>
          <a:lstStyle/>
          <a:p>
            <a:pPr algn="ctr"/>
            <a:r>
              <a:rPr lang="en-US" sz="1100" b="1" i="1" dirty="0" smtClean="0">
                <a:solidFill>
                  <a:srgbClr val="007A37"/>
                </a:solidFill>
                <a:latin typeface="Verdana" pitchFamily="34" charset="0"/>
                <a:ea typeface="Verdana" pitchFamily="34" charset="0"/>
                <a:cs typeface="Verdana" pitchFamily="34" charset="0"/>
              </a:rPr>
              <a:t>Climate Change</a:t>
            </a:r>
            <a:endParaRPr lang="en-US" sz="1100" b="1" i="1" dirty="0">
              <a:solidFill>
                <a:srgbClr val="007A37"/>
              </a:solidFill>
              <a:latin typeface="Verdana" pitchFamily="34" charset="0"/>
              <a:ea typeface="Verdana" pitchFamily="34" charset="0"/>
              <a:cs typeface="Verdana" pitchFamily="34" charset="0"/>
            </a:endParaRPr>
          </a:p>
        </p:txBody>
      </p:sp>
      <p:sp>
        <p:nvSpPr>
          <p:cNvPr id="6" name="TextBox 5"/>
          <p:cNvSpPr txBox="1"/>
          <p:nvPr/>
        </p:nvSpPr>
        <p:spPr>
          <a:xfrm rot="20981010">
            <a:off x="2573609" y="4907590"/>
            <a:ext cx="925036" cy="738664"/>
          </a:xfrm>
          <a:prstGeom prst="rect">
            <a:avLst/>
          </a:prstGeom>
          <a:noFill/>
          <a:ln>
            <a:noFill/>
          </a:ln>
        </p:spPr>
        <p:txBody>
          <a:bodyPr wrap="square" rtlCol="0">
            <a:spAutoFit/>
          </a:bodyPr>
          <a:lstStyle/>
          <a:p>
            <a:pPr algn="ctr"/>
            <a:r>
              <a:rPr lang="en-US" sz="1050" b="1" i="1" dirty="0" smtClean="0">
                <a:solidFill>
                  <a:srgbClr val="007A37"/>
                </a:solidFill>
                <a:latin typeface="Verdana" pitchFamily="34" charset="0"/>
                <a:ea typeface="Verdana" pitchFamily="34" charset="0"/>
                <a:cs typeface="Verdana" pitchFamily="34" charset="0"/>
              </a:rPr>
              <a:t>Disaster readiness &amp;  recovery</a:t>
            </a:r>
            <a:endParaRPr lang="en-US" sz="1050" b="1" i="1" dirty="0">
              <a:solidFill>
                <a:srgbClr val="007A37"/>
              </a:solidFill>
              <a:latin typeface="Verdana" pitchFamily="34" charset="0"/>
              <a:ea typeface="Verdana" pitchFamily="34" charset="0"/>
              <a:cs typeface="Verdana" pitchFamily="34" charset="0"/>
            </a:endParaRPr>
          </a:p>
        </p:txBody>
      </p:sp>
      <p:sp>
        <p:nvSpPr>
          <p:cNvPr id="7" name="TextBox 6"/>
          <p:cNvSpPr txBox="1"/>
          <p:nvPr/>
        </p:nvSpPr>
        <p:spPr>
          <a:xfrm rot="1108733">
            <a:off x="2740976" y="1524581"/>
            <a:ext cx="1219200" cy="461665"/>
          </a:xfrm>
          <a:prstGeom prst="rect">
            <a:avLst/>
          </a:prstGeom>
          <a:noFill/>
          <a:ln>
            <a:noFill/>
          </a:ln>
        </p:spPr>
        <p:txBody>
          <a:bodyPr wrap="square" rtlCol="0">
            <a:spAutoFit/>
          </a:bodyPr>
          <a:lstStyle/>
          <a:p>
            <a:pPr algn="ctr"/>
            <a:r>
              <a:rPr lang="en-US" sz="1200" b="1" dirty="0" smtClean="0">
                <a:solidFill>
                  <a:schemeClr val="tx2">
                    <a:lumMod val="75000"/>
                  </a:schemeClr>
                </a:solidFill>
                <a:latin typeface="Courier New" pitchFamily="49" charset="0"/>
                <a:ea typeface="Verdana" pitchFamily="34" charset="0"/>
                <a:cs typeface="Courier New" pitchFamily="49" charset="0"/>
              </a:rPr>
              <a:t>Individual Empowerment</a:t>
            </a:r>
            <a:endParaRPr lang="en-US" sz="1200" b="1" dirty="0">
              <a:solidFill>
                <a:schemeClr val="tx2">
                  <a:lumMod val="75000"/>
                </a:schemeClr>
              </a:solidFill>
              <a:latin typeface="Courier New" pitchFamily="49" charset="0"/>
              <a:ea typeface="Verdana" pitchFamily="34" charset="0"/>
              <a:cs typeface="Courier New" pitchFamily="49" charset="0"/>
            </a:endParaRPr>
          </a:p>
        </p:txBody>
      </p:sp>
      <p:sp>
        <p:nvSpPr>
          <p:cNvPr id="8" name="TextBox 7"/>
          <p:cNvSpPr txBox="1"/>
          <p:nvPr/>
        </p:nvSpPr>
        <p:spPr>
          <a:xfrm rot="21126241">
            <a:off x="2614869" y="3112835"/>
            <a:ext cx="1300226" cy="430887"/>
          </a:xfrm>
          <a:prstGeom prst="rect">
            <a:avLst/>
          </a:prstGeom>
          <a:noFill/>
          <a:ln>
            <a:noFill/>
          </a:ln>
        </p:spPr>
        <p:txBody>
          <a:bodyPr wrap="square" rtlCol="0">
            <a:spAutoFit/>
          </a:bodyPr>
          <a:lstStyle/>
          <a:p>
            <a:pPr algn="ctr"/>
            <a:r>
              <a:rPr lang="en-US" sz="1100" b="1" dirty="0" smtClean="0">
                <a:solidFill>
                  <a:schemeClr val="tx2">
                    <a:lumMod val="75000"/>
                  </a:schemeClr>
                </a:solidFill>
                <a:latin typeface="Courier New" pitchFamily="49" charset="0"/>
                <a:ea typeface="Verdana" pitchFamily="34" charset="0"/>
                <a:cs typeface="Courier New" pitchFamily="49" charset="0"/>
              </a:rPr>
              <a:t>Self-service &amp; on-demand</a:t>
            </a:r>
            <a:endParaRPr lang="en-US" sz="1100" b="1" dirty="0">
              <a:solidFill>
                <a:schemeClr val="tx2">
                  <a:lumMod val="75000"/>
                </a:schemeClr>
              </a:solidFill>
              <a:latin typeface="Courier New" pitchFamily="49" charset="0"/>
              <a:ea typeface="Verdana" pitchFamily="34" charset="0"/>
              <a:cs typeface="Courier New" pitchFamily="49" charset="0"/>
            </a:endParaRPr>
          </a:p>
        </p:txBody>
      </p:sp>
      <p:sp>
        <p:nvSpPr>
          <p:cNvPr id="9" name="TextBox 8"/>
          <p:cNvSpPr txBox="1"/>
          <p:nvPr/>
        </p:nvSpPr>
        <p:spPr>
          <a:xfrm rot="21168457">
            <a:off x="1663016" y="2973286"/>
            <a:ext cx="933719" cy="738664"/>
          </a:xfrm>
          <a:prstGeom prst="rect">
            <a:avLst/>
          </a:prstGeom>
          <a:noFill/>
          <a:ln>
            <a:noFill/>
          </a:ln>
        </p:spPr>
        <p:txBody>
          <a:bodyPr wrap="square" rtlCol="0">
            <a:spAutoFit/>
          </a:bodyPr>
          <a:lstStyle/>
          <a:p>
            <a:pPr algn="ctr"/>
            <a:r>
              <a:rPr lang="en-US" sz="1400" b="1" dirty="0" smtClean="0">
                <a:solidFill>
                  <a:srgbClr val="990099"/>
                </a:solidFill>
                <a:latin typeface="Candara" pitchFamily="34" charset="0"/>
                <a:ea typeface="Verdana" pitchFamily="34" charset="0"/>
                <a:cs typeface="Courier New" pitchFamily="49" charset="0"/>
              </a:rPr>
              <a:t>Slow economic growth</a:t>
            </a:r>
            <a:endParaRPr lang="en-US" sz="1400" b="1" dirty="0">
              <a:solidFill>
                <a:srgbClr val="990099"/>
              </a:solidFill>
              <a:latin typeface="Candara" pitchFamily="34" charset="0"/>
              <a:ea typeface="Verdana" pitchFamily="34" charset="0"/>
              <a:cs typeface="Courier New" pitchFamily="49" charset="0"/>
            </a:endParaRPr>
          </a:p>
        </p:txBody>
      </p:sp>
      <p:sp>
        <p:nvSpPr>
          <p:cNvPr id="10" name="TextBox 9"/>
          <p:cNvSpPr txBox="1"/>
          <p:nvPr/>
        </p:nvSpPr>
        <p:spPr>
          <a:xfrm rot="480745">
            <a:off x="6474434" y="3899186"/>
            <a:ext cx="977885" cy="461665"/>
          </a:xfrm>
          <a:prstGeom prst="rect">
            <a:avLst/>
          </a:prstGeom>
          <a:noFill/>
          <a:ln>
            <a:noFill/>
          </a:ln>
        </p:spPr>
        <p:txBody>
          <a:bodyPr wrap="square" rtlCol="0">
            <a:spAutoFit/>
          </a:bodyPr>
          <a:lstStyle/>
          <a:p>
            <a:pPr algn="ctr"/>
            <a:r>
              <a:rPr lang="en-US" sz="1200" b="1" dirty="0" smtClean="0">
                <a:solidFill>
                  <a:srgbClr val="CC0066"/>
                </a:solidFill>
                <a:latin typeface="Comic Sans MS" pitchFamily="66" charset="0"/>
                <a:ea typeface="Verdana" pitchFamily="34" charset="0"/>
                <a:cs typeface="Courier New" pitchFamily="49" charset="0"/>
              </a:rPr>
              <a:t>Social networks</a:t>
            </a:r>
            <a:endParaRPr lang="en-US" sz="1200" b="1" dirty="0">
              <a:solidFill>
                <a:srgbClr val="CC0066"/>
              </a:solidFill>
              <a:latin typeface="Comic Sans MS" pitchFamily="66" charset="0"/>
              <a:ea typeface="Verdana" pitchFamily="34" charset="0"/>
              <a:cs typeface="Courier New" pitchFamily="49" charset="0"/>
            </a:endParaRPr>
          </a:p>
        </p:txBody>
      </p:sp>
      <p:sp>
        <p:nvSpPr>
          <p:cNvPr id="12" name="TextBox 11"/>
          <p:cNvSpPr txBox="1"/>
          <p:nvPr/>
        </p:nvSpPr>
        <p:spPr>
          <a:xfrm rot="20774293">
            <a:off x="4908917" y="1486422"/>
            <a:ext cx="1338919" cy="415498"/>
          </a:xfrm>
          <a:prstGeom prst="rect">
            <a:avLst/>
          </a:prstGeom>
          <a:noFill/>
          <a:ln>
            <a:noFill/>
          </a:ln>
        </p:spPr>
        <p:txBody>
          <a:bodyPr wrap="square" rtlCol="0">
            <a:spAutoFit/>
          </a:bodyPr>
          <a:lstStyle/>
          <a:p>
            <a:pPr algn="ctr"/>
            <a:r>
              <a:rPr lang="en-US" sz="1050" b="1" dirty="0" smtClean="0">
                <a:solidFill>
                  <a:srgbClr val="D02800"/>
                </a:solidFill>
                <a:latin typeface="Copperplate Gothic Light" pitchFamily="34" charset="0"/>
                <a:ea typeface="Verdana" pitchFamily="34" charset="0"/>
                <a:cs typeface="Courier New" pitchFamily="49" charset="0"/>
              </a:rPr>
              <a:t>Multi-polar political world</a:t>
            </a:r>
            <a:endParaRPr lang="en-US" sz="1050" b="1" dirty="0">
              <a:solidFill>
                <a:srgbClr val="D02800"/>
              </a:solidFill>
              <a:latin typeface="Copperplate Gothic Light" pitchFamily="34" charset="0"/>
              <a:ea typeface="Verdana" pitchFamily="34" charset="0"/>
              <a:cs typeface="Courier New" pitchFamily="49" charset="0"/>
            </a:endParaRPr>
          </a:p>
        </p:txBody>
      </p:sp>
      <p:sp>
        <p:nvSpPr>
          <p:cNvPr id="13" name="TextBox 12"/>
          <p:cNvSpPr txBox="1"/>
          <p:nvPr/>
        </p:nvSpPr>
        <p:spPr>
          <a:xfrm rot="21040807">
            <a:off x="3384560" y="2276391"/>
            <a:ext cx="1286066" cy="400110"/>
          </a:xfrm>
          <a:prstGeom prst="rect">
            <a:avLst/>
          </a:prstGeom>
          <a:noFill/>
          <a:ln>
            <a:noFill/>
          </a:ln>
        </p:spPr>
        <p:txBody>
          <a:bodyPr wrap="square" rtlCol="0">
            <a:spAutoFit/>
          </a:bodyPr>
          <a:lstStyle/>
          <a:p>
            <a:pPr algn="ctr"/>
            <a:r>
              <a:rPr lang="en-US" sz="1000" b="1" dirty="0" smtClean="0">
                <a:solidFill>
                  <a:srgbClr val="D02800"/>
                </a:solidFill>
                <a:latin typeface="Copperplate Gothic Light" pitchFamily="34" charset="0"/>
                <a:ea typeface="Verdana" pitchFamily="34" charset="0"/>
                <a:cs typeface="Courier New" pitchFamily="49" charset="0"/>
              </a:rPr>
              <a:t>Collaborative Governance</a:t>
            </a:r>
            <a:endParaRPr lang="en-US" sz="1000" b="1" dirty="0">
              <a:solidFill>
                <a:srgbClr val="D02800"/>
              </a:solidFill>
              <a:latin typeface="Copperplate Gothic Light" pitchFamily="34" charset="0"/>
              <a:ea typeface="Verdana" pitchFamily="34" charset="0"/>
              <a:cs typeface="Courier New" pitchFamily="49" charset="0"/>
            </a:endParaRPr>
          </a:p>
        </p:txBody>
      </p:sp>
      <p:sp>
        <p:nvSpPr>
          <p:cNvPr id="14" name="TextBox 13"/>
          <p:cNvSpPr txBox="1"/>
          <p:nvPr/>
        </p:nvSpPr>
        <p:spPr>
          <a:xfrm rot="426018">
            <a:off x="6267282" y="2961569"/>
            <a:ext cx="1128222" cy="523220"/>
          </a:xfrm>
          <a:prstGeom prst="rect">
            <a:avLst/>
          </a:prstGeom>
          <a:noFill/>
          <a:ln>
            <a:noFill/>
          </a:ln>
        </p:spPr>
        <p:txBody>
          <a:bodyPr wrap="square" rtlCol="0">
            <a:spAutoFit/>
          </a:bodyPr>
          <a:lstStyle/>
          <a:p>
            <a:pPr algn="ctr"/>
            <a:r>
              <a:rPr lang="en-US" sz="1400" b="1" dirty="0" smtClean="0">
                <a:solidFill>
                  <a:srgbClr val="00644A"/>
                </a:solidFill>
                <a:latin typeface="Arial Narrow" pitchFamily="34" charset="0"/>
                <a:ea typeface="Verdana" pitchFamily="34" charset="0"/>
                <a:cs typeface="Courier New" pitchFamily="49" charset="0"/>
              </a:rPr>
              <a:t>Demographic Changes</a:t>
            </a:r>
            <a:endParaRPr lang="en-US" sz="1400" b="1" dirty="0">
              <a:solidFill>
                <a:srgbClr val="00644A"/>
              </a:solidFill>
              <a:latin typeface="Arial Narrow" pitchFamily="34" charset="0"/>
              <a:ea typeface="Verdana" pitchFamily="34" charset="0"/>
              <a:cs typeface="Courier New" pitchFamily="49" charset="0"/>
            </a:endParaRPr>
          </a:p>
        </p:txBody>
      </p:sp>
      <p:sp>
        <p:nvSpPr>
          <p:cNvPr id="15" name="TextBox 14"/>
          <p:cNvSpPr txBox="1"/>
          <p:nvPr/>
        </p:nvSpPr>
        <p:spPr>
          <a:xfrm>
            <a:off x="5375402" y="3669833"/>
            <a:ext cx="1354389" cy="461665"/>
          </a:xfrm>
          <a:prstGeom prst="rect">
            <a:avLst/>
          </a:prstGeom>
          <a:noFill/>
          <a:ln>
            <a:noFill/>
          </a:ln>
        </p:spPr>
        <p:txBody>
          <a:bodyPr wrap="square" rtlCol="0">
            <a:spAutoFit/>
          </a:bodyPr>
          <a:lstStyle/>
          <a:p>
            <a:pPr algn="ctr"/>
            <a:r>
              <a:rPr lang="en-US" sz="1200" b="1" dirty="0" smtClean="0">
                <a:solidFill>
                  <a:srgbClr val="00644A"/>
                </a:solidFill>
                <a:latin typeface="Arial Narrow" pitchFamily="34" charset="0"/>
                <a:ea typeface="Verdana" pitchFamily="34" charset="0"/>
                <a:cs typeface="Courier New" pitchFamily="49" charset="0"/>
              </a:rPr>
              <a:t>Aging &amp; more Hispanic workforce</a:t>
            </a:r>
            <a:endParaRPr lang="en-US" sz="1200" b="1" dirty="0">
              <a:solidFill>
                <a:srgbClr val="00644A"/>
              </a:solidFill>
              <a:latin typeface="Arial Narrow" pitchFamily="34" charset="0"/>
              <a:ea typeface="Verdana" pitchFamily="34" charset="0"/>
              <a:cs typeface="Courier New" pitchFamily="49" charset="0"/>
            </a:endParaRPr>
          </a:p>
        </p:txBody>
      </p:sp>
      <p:sp>
        <p:nvSpPr>
          <p:cNvPr id="16" name="TextBox 15"/>
          <p:cNvSpPr txBox="1"/>
          <p:nvPr/>
        </p:nvSpPr>
        <p:spPr>
          <a:xfrm rot="21315360">
            <a:off x="5536498" y="1918607"/>
            <a:ext cx="933719" cy="307777"/>
          </a:xfrm>
          <a:prstGeom prst="rect">
            <a:avLst/>
          </a:prstGeom>
          <a:noFill/>
          <a:ln>
            <a:noFill/>
          </a:ln>
        </p:spPr>
        <p:txBody>
          <a:bodyPr wrap="square" rtlCol="0">
            <a:spAutoFit/>
          </a:bodyPr>
          <a:lstStyle/>
          <a:p>
            <a:pPr algn="ctr"/>
            <a:r>
              <a:rPr lang="en-US" sz="1400" b="1" i="1" dirty="0" smtClean="0">
                <a:solidFill>
                  <a:srgbClr val="333333"/>
                </a:solidFill>
                <a:latin typeface="Dotum" pitchFamily="34" charset="-127"/>
                <a:ea typeface="Dotum" pitchFamily="34" charset="-127"/>
                <a:cs typeface="Courier New" pitchFamily="49" charset="0"/>
              </a:rPr>
              <a:t>Big data</a:t>
            </a:r>
            <a:endParaRPr lang="en-US" sz="1400" b="1" i="1" dirty="0">
              <a:solidFill>
                <a:srgbClr val="333333"/>
              </a:solidFill>
              <a:latin typeface="Dotum" pitchFamily="34" charset="-127"/>
              <a:ea typeface="Dotum" pitchFamily="34" charset="-127"/>
              <a:cs typeface="Courier New" pitchFamily="49" charset="0"/>
            </a:endParaRPr>
          </a:p>
        </p:txBody>
      </p:sp>
      <p:sp>
        <p:nvSpPr>
          <p:cNvPr id="17" name="TextBox 16"/>
          <p:cNvSpPr txBox="1"/>
          <p:nvPr/>
        </p:nvSpPr>
        <p:spPr>
          <a:xfrm rot="536574">
            <a:off x="5326856" y="2687393"/>
            <a:ext cx="1001466" cy="461665"/>
          </a:xfrm>
          <a:prstGeom prst="rect">
            <a:avLst/>
          </a:prstGeom>
          <a:noFill/>
          <a:ln>
            <a:noFill/>
          </a:ln>
        </p:spPr>
        <p:txBody>
          <a:bodyPr wrap="square" rtlCol="0">
            <a:spAutoFit/>
          </a:bodyPr>
          <a:lstStyle/>
          <a:p>
            <a:pPr algn="ctr"/>
            <a:r>
              <a:rPr lang="en-US" sz="1200" b="1" i="1" dirty="0" smtClean="0">
                <a:solidFill>
                  <a:srgbClr val="333333"/>
                </a:solidFill>
                <a:latin typeface="Dotum" pitchFamily="34" charset="-127"/>
                <a:ea typeface="Dotum" pitchFamily="34" charset="-127"/>
                <a:cs typeface="Courier New" pitchFamily="49" charset="0"/>
              </a:rPr>
              <a:t>Predictive analytics</a:t>
            </a:r>
            <a:endParaRPr lang="en-US" sz="1200" b="1" i="1" dirty="0">
              <a:solidFill>
                <a:srgbClr val="333333"/>
              </a:solidFill>
              <a:latin typeface="Dotum" pitchFamily="34" charset="-127"/>
              <a:ea typeface="Dotum" pitchFamily="34" charset="-127"/>
              <a:cs typeface="Courier New" pitchFamily="49" charset="0"/>
            </a:endParaRPr>
          </a:p>
        </p:txBody>
      </p:sp>
      <p:sp>
        <p:nvSpPr>
          <p:cNvPr id="18" name="TextBox 17"/>
          <p:cNvSpPr txBox="1"/>
          <p:nvPr/>
        </p:nvSpPr>
        <p:spPr>
          <a:xfrm rot="21095837">
            <a:off x="6031329" y="2340414"/>
            <a:ext cx="1073333" cy="461665"/>
          </a:xfrm>
          <a:prstGeom prst="rect">
            <a:avLst/>
          </a:prstGeom>
          <a:noFill/>
          <a:ln>
            <a:noFill/>
          </a:ln>
        </p:spPr>
        <p:txBody>
          <a:bodyPr wrap="square" rtlCol="0">
            <a:spAutoFit/>
          </a:bodyPr>
          <a:lstStyle/>
          <a:p>
            <a:pPr algn="ctr"/>
            <a:r>
              <a:rPr lang="en-US" sz="1200" b="1" dirty="0" smtClean="0">
                <a:solidFill>
                  <a:srgbClr val="781236"/>
                </a:solidFill>
                <a:latin typeface="Lucida Console" pitchFamily="49" charset="0"/>
                <a:ea typeface="Dotum" pitchFamily="34" charset="-127"/>
                <a:cs typeface="Courier New" pitchFamily="49" charset="0"/>
              </a:rPr>
              <a:t>Flexible workforce</a:t>
            </a:r>
            <a:endParaRPr lang="en-US" sz="1200" b="1" dirty="0">
              <a:solidFill>
                <a:srgbClr val="781236"/>
              </a:solidFill>
              <a:latin typeface="Lucida Console" pitchFamily="49" charset="0"/>
              <a:ea typeface="Dotum" pitchFamily="34" charset="-127"/>
              <a:cs typeface="Courier New" pitchFamily="49" charset="0"/>
            </a:endParaRPr>
          </a:p>
        </p:txBody>
      </p:sp>
      <p:sp>
        <p:nvSpPr>
          <p:cNvPr id="19" name="TextBox 18"/>
          <p:cNvSpPr txBox="1"/>
          <p:nvPr/>
        </p:nvSpPr>
        <p:spPr>
          <a:xfrm rot="790079">
            <a:off x="5727062" y="4853156"/>
            <a:ext cx="1183512" cy="600164"/>
          </a:xfrm>
          <a:prstGeom prst="rect">
            <a:avLst/>
          </a:prstGeom>
          <a:noFill/>
          <a:ln>
            <a:noFill/>
          </a:ln>
        </p:spPr>
        <p:txBody>
          <a:bodyPr wrap="square" rtlCol="0">
            <a:spAutoFit/>
          </a:bodyPr>
          <a:lstStyle/>
          <a:p>
            <a:pPr algn="ctr"/>
            <a:r>
              <a:rPr lang="en-US" sz="1100" b="1" dirty="0" smtClean="0">
                <a:solidFill>
                  <a:srgbClr val="781236"/>
                </a:solidFill>
                <a:latin typeface="Lucida Console" pitchFamily="49" charset="0"/>
                <a:ea typeface="Dotum" pitchFamily="34" charset="-127"/>
                <a:cs typeface="Courier New" pitchFamily="49" charset="0"/>
              </a:rPr>
              <a:t>Hourly &amp; temp workers</a:t>
            </a:r>
            <a:endParaRPr lang="en-US" sz="1100" b="1" dirty="0">
              <a:solidFill>
                <a:srgbClr val="781236"/>
              </a:solidFill>
              <a:latin typeface="Lucida Console" pitchFamily="49" charset="0"/>
              <a:ea typeface="Dotum" pitchFamily="34" charset="-127"/>
              <a:cs typeface="Courier New" pitchFamily="49" charset="0"/>
            </a:endParaRPr>
          </a:p>
        </p:txBody>
      </p:sp>
      <p:sp>
        <p:nvSpPr>
          <p:cNvPr id="20" name="TextBox 19"/>
          <p:cNvSpPr txBox="1"/>
          <p:nvPr/>
        </p:nvSpPr>
        <p:spPr>
          <a:xfrm rot="21027724">
            <a:off x="5056001" y="3254811"/>
            <a:ext cx="1288988" cy="430887"/>
          </a:xfrm>
          <a:prstGeom prst="rect">
            <a:avLst/>
          </a:prstGeom>
          <a:noFill/>
          <a:ln>
            <a:noFill/>
          </a:ln>
        </p:spPr>
        <p:txBody>
          <a:bodyPr wrap="square" rtlCol="0">
            <a:spAutoFit/>
          </a:bodyPr>
          <a:lstStyle/>
          <a:p>
            <a:pPr algn="ctr"/>
            <a:r>
              <a:rPr lang="en-US" sz="1100" b="1" dirty="0" smtClean="0">
                <a:solidFill>
                  <a:srgbClr val="CC0066"/>
                </a:solidFill>
                <a:latin typeface="Comic Sans MS" pitchFamily="66" charset="0"/>
                <a:ea typeface="Verdana" pitchFamily="34" charset="0"/>
                <a:cs typeface="Courier New" pitchFamily="49" charset="0"/>
              </a:rPr>
              <a:t>Crowd-sourced solutions</a:t>
            </a:r>
            <a:endParaRPr lang="en-US" sz="1100" b="1" dirty="0">
              <a:solidFill>
                <a:srgbClr val="CC0066"/>
              </a:solidFill>
              <a:latin typeface="Comic Sans MS" pitchFamily="66" charset="0"/>
              <a:ea typeface="Verdana" pitchFamily="34" charset="0"/>
              <a:cs typeface="Courier New" pitchFamily="49" charset="0"/>
            </a:endParaRPr>
          </a:p>
        </p:txBody>
      </p:sp>
      <p:sp>
        <p:nvSpPr>
          <p:cNvPr id="21" name="TextBox 20"/>
          <p:cNvSpPr txBox="1"/>
          <p:nvPr/>
        </p:nvSpPr>
        <p:spPr>
          <a:xfrm>
            <a:off x="4479536" y="2972374"/>
            <a:ext cx="1026290" cy="430887"/>
          </a:xfrm>
          <a:prstGeom prst="rect">
            <a:avLst/>
          </a:prstGeom>
          <a:noFill/>
          <a:ln>
            <a:noFill/>
          </a:ln>
        </p:spPr>
        <p:txBody>
          <a:bodyPr wrap="square" rtlCol="0">
            <a:spAutoFit/>
          </a:bodyPr>
          <a:lstStyle/>
          <a:p>
            <a:pPr algn="ctr"/>
            <a:r>
              <a:rPr lang="en-US" sz="1100" b="1" dirty="0" smtClean="0">
                <a:solidFill>
                  <a:srgbClr val="781236"/>
                </a:solidFill>
                <a:latin typeface="Lucida Console" pitchFamily="49" charset="0"/>
                <a:ea typeface="Dotum" pitchFamily="34" charset="-127"/>
                <a:cs typeface="Courier New" pitchFamily="49" charset="0"/>
              </a:rPr>
              <a:t>Anti-union laws</a:t>
            </a:r>
            <a:endParaRPr lang="en-US" sz="1100" b="1" dirty="0">
              <a:solidFill>
                <a:srgbClr val="781236"/>
              </a:solidFill>
              <a:latin typeface="Lucida Console" pitchFamily="49" charset="0"/>
              <a:ea typeface="Dotum" pitchFamily="34" charset="-127"/>
              <a:cs typeface="Courier New" pitchFamily="49" charset="0"/>
            </a:endParaRPr>
          </a:p>
        </p:txBody>
      </p:sp>
      <p:sp>
        <p:nvSpPr>
          <p:cNvPr id="23" name="TextBox 22"/>
          <p:cNvSpPr txBox="1"/>
          <p:nvPr/>
        </p:nvSpPr>
        <p:spPr>
          <a:xfrm rot="21431778">
            <a:off x="2423334" y="4223071"/>
            <a:ext cx="1026650" cy="646331"/>
          </a:xfrm>
          <a:prstGeom prst="rect">
            <a:avLst/>
          </a:prstGeom>
          <a:noFill/>
          <a:ln>
            <a:noFill/>
          </a:ln>
        </p:spPr>
        <p:txBody>
          <a:bodyPr wrap="square" rtlCol="0">
            <a:spAutoFit/>
          </a:bodyPr>
          <a:lstStyle/>
          <a:p>
            <a:pPr algn="ctr"/>
            <a:r>
              <a:rPr lang="en-US" sz="1200" b="1" dirty="0" smtClean="0">
                <a:solidFill>
                  <a:srgbClr val="990099"/>
                </a:solidFill>
                <a:latin typeface="Candara" pitchFamily="34" charset="0"/>
                <a:ea typeface="Verdana" pitchFamily="34" charset="0"/>
                <a:cs typeface="Courier New" pitchFamily="49" charset="0"/>
              </a:rPr>
              <a:t>Public sector replacement hiring</a:t>
            </a:r>
            <a:endParaRPr lang="en-US" sz="1200" b="1" dirty="0">
              <a:solidFill>
                <a:srgbClr val="990099"/>
              </a:solidFill>
              <a:latin typeface="Candara" pitchFamily="34" charset="0"/>
              <a:ea typeface="Verdana" pitchFamily="34" charset="0"/>
              <a:cs typeface="Courier New" pitchFamily="49" charset="0"/>
            </a:endParaRPr>
          </a:p>
        </p:txBody>
      </p:sp>
      <p:sp>
        <p:nvSpPr>
          <p:cNvPr id="24" name="TextBox 23"/>
          <p:cNvSpPr txBox="1"/>
          <p:nvPr/>
        </p:nvSpPr>
        <p:spPr>
          <a:xfrm rot="398818">
            <a:off x="4511807" y="2250662"/>
            <a:ext cx="1026290" cy="430887"/>
          </a:xfrm>
          <a:prstGeom prst="rect">
            <a:avLst/>
          </a:prstGeom>
          <a:noFill/>
          <a:ln>
            <a:noFill/>
          </a:ln>
        </p:spPr>
        <p:txBody>
          <a:bodyPr wrap="square" rtlCol="0">
            <a:spAutoFit/>
          </a:bodyPr>
          <a:lstStyle/>
          <a:p>
            <a:pPr algn="ctr"/>
            <a:r>
              <a:rPr lang="en-US" sz="1100" b="1" dirty="0" smtClean="0">
                <a:solidFill>
                  <a:srgbClr val="781236"/>
                </a:solidFill>
                <a:latin typeface="Lucida Console" pitchFamily="49" charset="0"/>
                <a:ea typeface="Dotum" pitchFamily="34" charset="-127"/>
                <a:cs typeface="Courier New" pitchFamily="49" charset="0"/>
              </a:rPr>
              <a:t>Flexible workplace</a:t>
            </a:r>
            <a:endParaRPr lang="en-US" sz="1100" b="1" dirty="0">
              <a:solidFill>
                <a:srgbClr val="781236"/>
              </a:solidFill>
              <a:latin typeface="Lucida Console" pitchFamily="49" charset="0"/>
              <a:ea typeface="Dotum" pitchFamily="34" charset="-127"/>
              <a:cs typeface="Courier New" pitchFamily="49" charset="0"/>
            </a:endParaRPr>
          </a:p>
        </p:txBody>
      </p:sp>
      <p:sp>
        <p:nvSpPr>
          <p:cNvPr id="25" name="TextBox 24"/>
          <p:cNvSpPr txBox="1"/>
          <p:nvPr/>
        </p:nvSpPr>
        <p:spPr>
          <a:xfrm rot="350078">
            <a:off x="3710050" y="3172536"/>
            <a:ext cx="1131672" cy="461665"/>
          </a:xfrm>
          <a:prstGeom prst="rect">
            <a:avLst/>
          </a:prstGeom>
          <a:noFill/>
          <a:ln>
            <a:noFill/>
          </a:ln>
        </p:spPr>
        <p:txBody>
          <a:bodyPr wrap="square" rtlCol="0">
            <a:spAutoFit/>
          </a:bodyPr>
          <a:lstStyle/>
          <a:p>
            <a:pPr algn="ctr"/>
            <a:r>
              <a:rPr lang="en-US" sz="1200" b="1" i="1" dirty="0" smtClean="0">
                <a:solidFill>
                  <a:srgbClr val="333333"/>
                </a:solidFill>
                <a:latin typeface="Dotum" pitchFamily="34" charset="-127"/>
                <a:ea typeface="Dotum" pitchFamily="34" charset="-127"/>
                <a:cs typeface="Courier New" pitchFamily="49" charset="0"/>
              </a:rPr>
              <a:t>Privacy &amp; data security</a:t>
            </a:r>
            <a:endParaRPr lang="en-US" sz="1200" b="1" i="1" dirty="0">
              <a:solidFill>
                <a:srgbClr val="333333"/>
              </a:solidFill>
              <a:latin typeface="Dotum" pitchFamily="34" charset="-127"/>
              <a:ea typeface="Dotum" pitchFamily="34" charset="-127"/>
              <a:cs typeface="Courier New" pitchFamily="49" charset="0"/>
            </a:endParaRPr>
          </a:p>
        </p:txBody>
      </p:sp>
      <p:sp>
        <p:nvSpPr>
          <p:cNvPr id="26" name="TextBox 25"/>
          <p:cNvSpPr txBox="1"/>
          <p:nvPr/>
        </p:nvSpPr>
        <p:spPr>
          <a:xfrm rot="311147">
            <a:off x="5699055" y="4209800"/>
            <a:ext cx="1137386" cy="600164"/>
          </a:xfrm>
          <a:prstGeom prst="rect">
            <a:avLst/>
          </a:prstGeom>
          <a:noFill/>
          <a:ln>
            <a:noFill/>
          </a:ln>
        </p:spPr>
        <p:txBody>
          <a:bodyPr wrap="square" rtlCol="0">
            <a:spAutoFit/>
          </a:bodyPr>
          <a:lstStyle/>
          <a:p>
            <a:pPr algn="ctr"/>
            <a:r>
              <a:rPr lang="en-US" sz="1100" b="1" dirty="0" smtClean="0">
                <a:solidFill>
                  <a:srgbClr val="CC0066"/>
                </a:solidFill>
                <a:latin typeface="Comic Sans MS" pitchFamily="66" charset="0"/>
                <a:ea typeface="Verdana" pitchFamily="34" charset="0"/>
                <a:cs typeface="Courier New" pitchFamily="49" charset="0"/>
              </a:rPr>
              <a:t>Network performance &amp; learning</a:t>
            </a:r>
            <a:endParaRPr lang="en-US" sz="1100" b="1" dirty="0">
              <a:solidFill>
                <a:srgbClr val="CC0066"/>
              </a:solidFill>
              <a:latin typeface="Comic Sans MS" pitchFamily="66" charset="0"/>
              <a:ea typeface="Verdana" pitchFamily="34" charset="0"/>
              <a:cs typeface="Courier New" pitchFamily="49" charset="0"/>
            </a:endParaRPr>
          </a:p>
        </p:txBody>
      </p:sp>
      <p:sp>
        <p:nvSpPr>
          <p:cNvPr id="27" name="TextBox 26"/>
          <p:cNvSpPr txBox="1"/>
          <p:nvPr/>
        </p:nvSpPr>
        <p:spPr>
          <a:xfrm rot="20856821">
            <a:off x="1931515" y="2174896"/>
            <a:ext cx="1558165" cy="307777"/>
          </a:xfrm>
          <a:prstGeom prst="rect">
            <a:avLst/>
          </a:prstGeom>
          <a:noFill/>
          <a:ln>
            <a:noFill/>
          </a:ln>
        </p:spPr>
        <p:txBody>
          <a:bodyPr wrap="square" rtlCol="0">
            <a:spAutoFit/>
          </a:bodyPr>
          <a:lstStyle/>
          <a:p>
            <a:pPr algn="ctr"/>
            <a:r>
              <a:rPr lang="en-US" sz="1400" b="1" i="1" dirty="0" smtClean="0">
                <a:solidFill>
                  <a:srgbClr val="D60000"/>
                </a:solidFill>
                <a:latin typeface="Times New Roman" pitchFamily="18" charset="0"/>
                <a:ea typeface="Dotum" pitchFamily="34" charset="-127"/>
                <a:cs typeface="Times New Roman" pitchFamily="18" charset="0"/>
              </a:rPr>
              <a:t>Automation &amp; AI</a:t>
            </a:r>
            <a:endParaRPr lang="en-US" sz="1400" b="1" i="1" dirty="0">
              <a:solidFill>
                <a:srgbClr val="D60000"/>
              </a:solidFill>
              <a:latin typeface="Times New Roman" pitchFamily="18" charset="0"/>
              <a:ea typeface="Dotum" pitchFamily="34" charset="-127"/>
              <a:cs typeface="Times New Roman" pitchFamily="18" charset="0"/>
            </a:endParaRPr>
          </a:p>
        </p:txBody>
      </p:sp>
      <p:sp>
        <p:nvSpPr>
          <p:cNvPr id="28" name="TextBox 27"/>
          <p:cNvSpPr txBox="1"/>
          <p:nvPr/>
        </p:nvSpPr>
        <p:spPr>
          <a:xfrm rot="21315360">
            <a:off x="2461396" y="3570284"/>
            <a:ext cx="1407976" cy="461665"/>
          </a:xfrm>
          <a:prstGeom prst="rect">
            <a:avLst/>
          </a:prstGeom>
          <a:noFill/>
          <a:ln>
            <a:noFill/>
          </a:ln>
        </p:spPr>
        <p:txBody>
          <a:bodyPr wrap="square" rtlCol="0">
            <a:spAutoFit/>
          </a:bodyPr>
          <a:lstStyle/>
          <a:p>
            <a:pPr algn="ctr"/>
            <a:r>
              <a:rPr lang="en-US" sz="1200" b="1" i="1" dirty="0" smtClean="0">
                <a:solidFill>
                  <a:srgbClr val="D60000"/>
                </a:solidFill>
                <a:latin typeface="Times New Roman" pitchFamily="18" charset="0"/>
                <a:ea typeface="Dotum" pitchFamily="34" charset="-127"/>
                <a:cs typeface="Times New Roman" pitchFamily="18" charset="0"/>
              </a:rPr>
              <a:t>Automation of high-skilled labor</a:t>
            </a:r>
            <a:endParaRPr lang="en-US" sz="1200" b="1" i="1" dirty="0">
              <a:solidFill>
                <a:srgbClr val="D60000"/>
              </a:solidFill>
              <a:latin typeface="Times New Roman" pitchFamily="18" charset="0"/>
              <a:ea typeface="Dotum" pitchFamily="34" charset="-127"/>
              <a:cs typeface="Times New Roman" pitchFamily="18" charset="0"/>
            </a:endParaRPr>
          </a:p>
        </p:txBody>
      </p:sp>
      <p:sp>
        <p:nvSpPr>
          <p:cNvPr id="29" name="TextBox 28"/>
          <p:cNvSpPr txBox="1"/>
          <p:nvPr/>
        </p:nvSpPr>
        <p:spPr>
          <a:xfrm>
            <a:off x="707636" y="817385"/>
            <a:ext cx="1132743" cy="307777"/>
          </a:xfrm>
          <a:prstGeom prst="rect">
            <a:avLst/>
          </a:prstGeom>
          <a:noFill/>
          <a:ln>
            <a:noFill/>
          </a:ln>
        </p:spPr>
        <p:txBody>
          <a:bodyPr wrap="square" rtlCol="0">
            <a:spAutoFit/>
          </a:bodyPr>
          <a:lstStyle/>
          <a:p>
            <a:pPr algn="r"/>
            <a:r>
              <a:rPr lang="en-US" sz="1400" b="1" i="1" dirty="0" smtClean="0">
                <a:solidFill>
                  <a:srgbClr val="D60000"/>
                </a:solidFill>
                <a:latin typeface="Times New Roman" pitchFamily="18" charset="0"/>
                <a:ea typeface="Dotum" pitchFamily="34" charset="-127"/>
                <a:cs typeface="Times New Roman" pitchFamily="18" charset="0"/>
              </a:rPr>
              <a:t>Technology</a:t>
            </a:r>
            <a:endParaRPr lang="en-US" sz="1400" b="1" i="1" dirty="0">
              <a:solidFill>
                <a:srgbClr val="D60000"/>
              </a:solidFill>
              <a:latin typeface="Times New Roman" pitchFamily="18" charset="0"/>
              <a:ea typeface="Dotum" pitchFamily="34" charset="-127"/>
              <a:cs typeface="Times New Roman" pitchFamily="18" charset="0"/>
            </a:endParaRPr>
          </a:p>
        </p:txBody>
      </p:sp>
      <p:sp>
        <p:nvSpPr>
          <p:cNvPr id="30" name="TextBox 29"/>
          <p:cNvSpPr txBox="1"/>
          <p:nvPr/>
        </p:nvSpPr>
        <p:spPr>
          <a:xfrm>
            <a:off x="707636" y="2021007"/>
            <a:ext cx="1132743" cy="307777"/>
          </a:xfrm>
          <a:prstGeom prst="rect">
            <a:avLst/>
          </a:prstGeom>
          <a:noFill/>
          <a:ln>
            <a:noFill/>
          </a:ln>
        </p:spPr>
        <p:txBody>
          <a:bodyPr wrap="square" rtlCol="0">
            <a:spAutoFit/>
          </a:bodyPr>
          <a:lstStyle/>
          <a:p>
            <a:pPr algn="r"/>
            <a:r>
              <a:rPr lang="en-US" sz="1400" b="1" dirty="0" smtClean="0">
                <a:solidFill>
                  <a:srgbClr val="990099"/>
                </a:solidFill>
                <a:latin typeface="Candara" pitchFamily="34" charset="0"/>
                <a:ea typeface="Verdana" pitchFamily="34" charset="0"/>
                <a:cs typeface="Courier New" pitchFamily="49" charset="0"/>
              </a:rPr>
              <a:t>Economics</a:t>
            </a:r>
            <a:endParaRPr lang="en-US" sz="1400" b="1" dirty="0">
              <a:solidFill>
                <a:srgbClr val="990099"/>
              </a:solidFill>
              <a:latin typeface="Candara" pitchFamily="34" charset="0"/>
              <a:ea typeface="Verdana" pitchFamily="34" charset="0"/>
              <a:cs typeface="Courier New" pitchFamily="49" charset="0"/>
            </a:endParaRPr>
          </a:p>
        </p:txBody>
      </p:sp>
      <p:sp>
        <p:nvSpPr>
          <p:cNvPr id="31" name="TextBox 30"/>
          <p:cNvSpPr txBox="1"/>
          <p:nvPr/>
        </p:nvSpPr>
        <p:spPr>
          <a:xfrm>
            <a:off x="850644" y="2432746"/>
            <a:ext cx="989735" cy="276999"/>
          </a:xfrm>
          <a:prstGeom prst="rect">
            <a:avLst/>
          </a:prstGeom>
          <a:noFill/>
          <a:ln>
            <a:noFill/>
          </a:ln>
        </p:spPr>
        <p:txBody>
          <a:bodyPr wrap="square" rtlCol="0">
            <a:spAutoFit/>
          </a:bodyPr>
          <a:lstStyle/>
          <a:p>
            <a:pPr algn="r"/>
            <a:r>
              <a:rPr lang="en-US" sz="1200" b="1" dirty="0" smtClean="0">
                <a:solidFill>
                  <a:schemeClr val="tx2">
                    <a:lumMod val="75000"/>
                  </a:schemeClr>
                </a:solidFill>
                <a:latin typeface="Courier New" pitchFamily="49" charset="0"/>
                <a:ea typeface="Verdana" pitchFamily="34" charset="0"/>
                <a:cs typeface="Courier New" pitchFamily="49" charset="0"/>
              </a:rPr>
              <a:t>Cultural</a:t>
            </a:r>
            <a:endParaRPr lang="en-US" sz="1200" b="1" dirty="0">
              <a:solidFill>
                <a:schemeClr val="tx2">
                  <a:lumMod val="75000"/>
                </a:schemeClr>
              </a:solidFill>
              <a:latin typeface="Courier New" pitchFamily="49" charset="0"/>
              <a:ea typeface="Verdana" pitchFamily="34" charset="0"/>
              <a:cs typeface="Courier New" pitchFamily="49" charset="0"/>
            </a:endParaRPr>
          </a:p>
        </p:txBody>
      </p:sp>
      <p:sp>
        <p:nvSpPr>
          <p:cNvPr id="32" name="TextBox 31"/>
          <p:cNvSpPr txBox="1"/>
          <p:nvPr/>
        </p:nvSpPr>
        <p:spPr>
          <a:xfrm>
            <a:off x="567922" y="1675759"/>
            <a:ext cx="1272457" cy="261610"/>
          </a:xfrm>
          <a:prstGeom prst="rect">
            <a:avLst/>
          </a:prstGeom>
          <a:noFill/>
          <a:ln>
            <a:noFill/>
          </a:ln>
        </p:spPr>
        <p:txBody>
          <a:bodyPr wrap="square" rtlCol="0">
            <a:spAutoFit/>
          </a:bodyPr>
          <a:lstStyle/>
          <a:p>
            <a:pPr algn="r"/>
            <a:r>
              <a:rPr lang="en-US" sz="1100" b="1" i="1" dirty="0" smtClean="0">
                <a:solidFill>
                  <a:srgbClr val="007A37"/>
                </a:solidFill>
                <a:latin typeface="Verdana" pitchFamily="34" charset="0"/>
                <a:ea typeface="Verdana" pitchFamily="34" charset="0"/>
                <a:cs typeface="Verdana" pitchFamily="34" charset="0"/>
              </a:rPr>
              <a:t>Environment</a:t>
            </a:r>
            <a:endParaRPr lang="en-US" sz="1100" b="1" i="1" dirty="0">
              <a:solidFill>
                <a:srgbClr val="007A37"/>
              </a:solidFill>
              <a:latin typeface="Verdana" pitchFamily="34" charset="0"/>
              <a:ea typeface="Verdana" pitchFamily="34" charset="0"/>
              <a:cs typeface="Verdana" pitchFamily="34" charset="0"/>
            </a:endParaRPr>
          </a:p>
        </p:txBody>
      </p:sp>
      <p:sp>
        <p:nvSpPr>
          <p:cNvPr id="33" name="TextBox 32"/>
          <p:cNvSpPr txBox="1"/>
          <p:nvPr/>
        </p:nvSpPr>
        <p:spPr>
          <a:xfrm>
            <a:off x="7348959" y="918416"/>
            <a:ext cx="894717" cy="261610"/>
          </a:xfrm>
          <a:prstGeom prst="rect">
            <a:avLst/>
          </a:prstGeom>
          <a:noFill/>
          <a:ln>
            <a:noFill/>
          </a:ln>
        </p:spPr>
        <p:txBody>
          <a:bodyPr wrap="square" rtlCol="0">
            <a:spAutoFit/>
          </a:bodyPr>
          <a:lstStyle/>
          <a:p>
            <a:r>
              <a:rPr lang="en-US" sz="1100" b="1" dirty="0" smtClean="0">
                <a:solidFill>
                  <a:srgbClr val="D02800"/>
                </a:solidFill>
                <a:latin typeface="Copperplate Gothic Light" pitchFamily="34" charset="0"/>
                <a:ea typeface="Verdana" pitchFamily="34" charset="0"/>
                <a:cs typeface="Courier New" pitchFamily="49" charset="0"/>
              </a:rPr>
              <a:t>Political</a:t>
            </a:r>
            <a:endParaRPr lang="en-US" sz="1100" b="1" dirty="0">
              <a:solidFill>
                <a:srgbClr val="D02800"/>
              </a:solidFill>
              <a:latin typeface="Copperplate Gothic Light" pitchFamily="34" charset="0"/>
              <a:ea typeface="Verdana" pitchFamily="34" charset="0"/>
              <a:cs typeface="Courier New" pitchFamily="49" charset="0"/>
            </a:endParaRPr>
          </a:p>
        </p:txBody>
      </p:sp>
      <p:sp>
        <p:nvSpPr>
          <p:cNvPr id="34" name="TextBox 33"/>
          <p:cNvSpPr txBox="1"/>
          <p:nvPr/>
        </p:nvSpPr>
        <p:spPr>
          <a:xfrm>
            <a:off x="7357545" y="1806564"/>
            <a:ext cx="716136" cy="307777"/>
          </a:xfrm>
          <a:prstGeom prst="rect">
            <a:avLst/>
          </a:prstGeom>
          <a:noFill/>
          <a:ln>
            <a:noFill/>
          </a:ln>
        </p:spPr>
        <p:txBody>
          <a:bodyPr wrap="square" rtlCol="0">
            <a:spAutoFit/>
          </a:bodyPr>
          <a:lstStyle/>
          <a:p>
            <a:r>
              <a:rPr lang="en-US" sz="1400" b="1" dirty="0" smtClean="0">
                <a:solidFill>
                  <a:srgbClr val="CC0066"/>
                </a:solidFill>
                <a:latin typeface="Comic Sans MS" pitchFamily="66" charset="0"/>
                <a:ea typeface="Verdana" pitchFamily="34" charset="0"/>
                <a:cs typeface="Courier New" pitchFamily="49" charset="0"/>
              </a:rPr>
              <a:t>Social</a:t>
            </a:r>
            <a:endParaRPr lang="en-US" sz="1400" b="1" dirty="0">
              <a:solidFill>
                <a:srgbClr val="CC0066"/>
              </a:solidFill>
              <a:latin typeface="Comic Sans MS" pitchFamily="66" charset="0"/>
              <a:ea typeface="Verdana" pitchFamily="34" charset="0"/>
              <a:cs typeface="Courier New" pitchFamily="49" charset="0"/>
            </a:endParaRPr>
          </a:p>
        </p:txBody>
      </p:sp>
      <p:sp>
        <p:nvSpPr>
          <p:cNvPr id="35" name="TextBox 34"/>
          <p:cNvSpPr txBox="1"/>
          <p:nvPr/>
        </p:nvSpPr>
        <p:spPr>
          <a:xfrm>
            <a:off x="7348959" y="1324605"/>
            <a:ext cx="1128222" cy="307777"/>
          </a:xfrm>
          <a:prstGeom prst="rect">
            <a:avLst/>
          </a:prstGeom>
          <a:noFill/>
          <a:ln>
            <a:noFill/>
          </a:ln>
        </p:spPr>
        <p:txBody>
          <a:bodyPr wrap="square" rtlCol="0">
            <a:spAutoFit/>
          </a:bodyPr>
          <a:lstStyle/>
          <a:p>
            <a:r>
              <a:rPr lang="en-US" sz="1400" b="1" dirty="0" smtClean="0">
                <a:solidFill>
                  <a:srgbClr val="00644A"/>
                </a:solidFill>
                <a:latin typeface="Arial Narrow" pitchFamily="34" charset="0"/>
                <a:ea typeface="Verdana" pitchFamily="34" charset="0"/>
                <a:cs typeface="Courier New" pitchFamily="49" charset="0"/>
              </a:rPr>
              <a:t>Demographic</a:t>
            </a:r>
            <a:endParaRPr lang="en-US" sz="1400" b="1" dirty="0">
              <a:solidFill>
                <a:srgbClr val="00644A"/>
              </a:solidFill>
              <a:latin typeface="Arial Narrow" pitchFamily="34" charset="0"/>
              <a:ea typeface="Verdana" pitchFamily="34" charset="0"/>
              <a:cs typeface="Courier New" pitchFamily="49" charset="0"/>
            </a:endParaRPr>
          </a:p>
        </p:txBody>
      </p:sp>
      <p:sp>
        <p:nvSpPr>
          <p:cNvPr id="36" name="TextBox 35"/>
          <p:cNvSpPr txBox="1"/>
          <p:nvPr/>
        </p:nvSpPr>
        <p:spPr>
          <a:xfrm>
            <a:off x="7362968" y="2236428"/>
            <a:ext cx="781996" cy="276999"/>
          </a:xfrm>
          <a:prstGeom prst="rect">
            <a:avLst/>
          </a:prstGeom>
          <a:noFill/>
          <a:ln>
            <a:noFill/>
          </a:ln>
        </p:spPr>
        <p:txBody>
          <a:bodyPr wrap="square" rtlCol="0">
            <a:spAutoFit/>
          </a:bodyPr>
          <a:lstStyle/>
          <a:p>
            <a:r>
              <a:rPr lang="en-US" sz="1200" b="1" dirty="0" smtClean="0">
                <a:solidFill>
                  <a:srgbClr val="781236"/>
                </a:solidFill>
                <a:latin typeface="Lucida Console" pitchFamily="49" charset="0"/>
                <a:ea typeface="Dotum" pitchFamily="34" charset="-127"/>
                <a:cs typeface="Courier New" pitchFamily="49" charset="0"/>
              </a:rPr>
              <a:t>Labor</a:t>
            </a:r>
            <a:endParaRPr lang="en-US" sz="1200" b="1" dirty="0">
              <a:solidFill>
                <a:srgbClr val="781236"/>
              </a:solidFill>
              <a:latin typeface="Lucida Console" pitchFamily="49" charset="0"/>
              <a:ea typeface="Dotum" pitchFamily="34" charset="-127"/>
              <a:cs typeface="Courier New" pitchFamily="49" charset="0"/>
            </a:endParaRPr>
          </a:p>
        </p:txBody>
      </p:sp>
      <p:sp>
        <p:nvSpPr>
          <p:cNvPr id="37" name="TextBox 36"/>
          <p:cNvSpPr txBox="1"/>
          <p:nvPr/>
        </p:nvSpPr>
        <p:spPr>
          <a:xfrm>
            <a:off x="654476" y="1227847"/>
            <a:ext cx="1185903" cy="307777"/>
          </a:xfrm>
          <a:prstGeom prst="rect">
            <a:avLst/>
          </a:prstGeom>
          <a:noFill/>
          <a:ln>
            <a:noFill/>
          </a:ln>
        </p:spPr>
        <p:txBody>
          <a:bodyPr wrap="square" rtlCol="0">
            <a:spAutoFit/>
          </a:bodyPr>
          <a:lstStyle/>
          <a:p>
            <a:pPr algn="r"/>
            <a:r>
              <a:rPr lang="en-US" sz="1400" b="1" i="1" dirty="0" smtClean="0">
                <a:solidFill>
                  <a:srgbClr val="333333"/>
                </a:solidFill>
                <a:latin typeface="Dotum" pitchFamily="34" charset="-127"/>
                <a:ea typeface="Dotum" pitchFamily="34" charset="-127"/>
                <a:cs typeface="Courier New" pitchFamily="49" charset="0"/>
              </a:rPr>
              <a:t>Information</a:t>
            </a:r>
            <a:endParaRPr lang="en-US" sz="1400" b="1" i="1" dirty="0">
              <a:solidFill>
                <a:srgbClr val="333333"/>
              </a:solidFill>
              <a:latin typeface="Dotum" pitchFamily="34" charset="-127"/>
              <a:ea typeface="Dotum" pitchFamily="34" charset="-127"/>
              <a:cs typeface="Courier New" pitchFamily="49" charset="0"/>
            </a:endParaRPr>
          </a:p>
        </p:txBody>
      </p:sp>
      <p:sp>
        <p:nvSpPr>
          <p:cNvPr id="38" name="Right Arrow 37"/>
          <p:cNvSpPr/>
          <p:nvPr/>
        </p:nvSpPr>
        <p:spPr>
          <a:xfrm rot="724272">
            <a:off x="2019115" y="1127322"/>
            <a:ext cx="483090" cy="385432"/>
          </a:xfrm>
          <a:prstGeom prst="right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0154798">
            <a:off x="6721830" y="1131890"/>
            <a:ext cx="483090" cy="385432"/>
          </a:xfrm>
          <a:prstGeom prst="right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21431778">
            <a:off x="3016941" y="2685818"/>
            <a:ext cx="1026650" cy="461665"/>
          </a:xfrm>
          <a:prstGeom prst="rect">
            <a:avLst/>
          </a:prstGeom>
          <a:noFill/>
          <a:ln>
            <a:noFill/>
          </a:ln>
        </p:spPr>
        <p:txBody>
          <a:bodyPr wrap="square" rtlCol="0">
            <a:spAutoFit/>
          </a:bodyPr>
          <a:lstStyle/>
          <a:p>
            <a:pPr algn="ctr"/>
            <a:r>
              <a:rPr lang="en-US" sz="1200" b="1" dirty="0" smtClean="0">
                <a:solidFill>
                  <a:srgbClr val="990099"/>
                </a:solidFill>
                <a:latin typeface="Candara" pitchFamily="34" charset="0"/>
                <a:ea typeface="Verdana" pitchFamily="34" charset="0"/>
                <a:cs typeface="Courier New" pitchFamily="49" charset="0"/>
              </a:rPr>
              <a:t>Public sector pensions</a:t>
            </a:r>
            <a:endParaRPr lang="en-US" sz="1200" b="1" dirty="0">
              <a:solidFill>
                <a:srgbClr val="990099"/>
              </a:solidFill>
              <a:latin typeface="Candara" pitchFamily="34" charset="0"/>
              <a:ea typeface="Verdana" pitchFamily="34" charset="0"/>
              <a:cs typeface="Courier New" pitchFamily="49" charset="0"/>
            </a:endParaRPr>
          </a:p>
        </p:txBody>
      </p:sp>
      <p:sp>
        <p:nvSpPr>
          <p:cNvPr id="42" name="Right Arrow 41"/>
          <p:cNvSpPr/>
          <p:nvPr/>
        </p:nvSpPr>
        <p:spPr>
          <a:xfrm rot="1998607">
            <a:off x="2671269" y="2685309"/>
            <a:ext cx="483090" cy="385432"/>
          </a:xfrm>
          <a:prstGeom prst="right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7376099">
            <a:off x="5484641" y="2320710"/>
            <a:ext cx="483090" cy="385432"/>
          </a:xfrm>
          <a:prstGeom prst="right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6351880">
            <a:off x="4661830" y="3585373"/>
            <a:ext cx="483090" cy="385432"/>
          </a:xfrm>
          <a:prstGeom prst="right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D8B66D4-6533-4B82-A015-6E9F9C201F54}" type="slidenum">
              <a:rPr lang="en-US" smtClean="0"/>
              <a:t>4</a:t>
            </a:fld>
            <a:endParaRPr lang="en-US"/>
          </a:p>
        </p:txBody>
      </p:sp>
    </p:spTree>
    <p:custDataLst>
      <p:tags r:id="rId1"/>
    </p:custDataLst>
    <p:extLst>
      <p:ext uri="{BB962C8B-B14F-4D97-AF65-F5344CB8AC3E}">
        <p14:creationId xmlns:p14="http://schemas.microsoft.com/office/powerpoint/2010/main" val="6568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animBg="1"/>
      <p:bldP spid="40" grpId="0"/>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Focus Area Categories</a:t>
            </a:r>
            <a:endParaRPr lang="en-US" sz="3600" dirty="0"/>
          </a:p>
        </p:txBody>
      </p:sp>
      <p:sp>
        <p:nvSpPr>
          <p:cNvPr id="3" name="Content Placeholder 2"/>
          <p:cNvSpPr>
            <a:spLocks noGrp="1"/>
          </p:cNvSpPr>
          <p:nvPr>
            <p:ph idx="1"/>
          </p:nvPr>
        </p:nvSpPr>
        <p:spPr>
          <a:xfrm>
            <a:off x="457200" y="990600"/>
            <a:ext cx="8229600" cy="4800600"/>
          </a:xfrm>
        </p:spPr>
        <p:txBody>
          <a:bodyPr>
            <a:normAutofit fontScale="62500" lnSpcReduction="20000"/>
          </a:bodyPr>
          <a:lstStyle/>
          <a:p>
            <a:r>
              <a:rPr lang="en-US" b="1" dirty="0" smtClean="0"/>
              <a:t>Business Management &amp; Strategy</a:t>
            </a:r>
            <a:r>
              <a:rPr lang="en-US" dirty="0" smtClean="0"/>
              <a:t> – includes strategic role of HR; HR business management skills; strategic planning process; evaluating internal/external environment; and the legislative and regulatory environment</a:t>
            </a:r>
          </a:p>
          <a:p>
            <a:pPr marL="0" indent="0">
              <a:buNone/>
            </a:pPr>
            <a:endParaRPr lang="en-US" dirty="0" smtClean="0"/>
          </a:p>
          <a:p>
            <a:r>
              <a:rPr lang="en-US" b="1" dirty="0" smtClean="0"/>
              <a:t>Workforce Planning and Employment </a:t>
            </a:r>
            <a:r>
              <a:rPr lang="en-US" dirty="0" smtClean="0"/>
              <a:t>– includes employee rights, privacy, and consumer protection legislation; organizational staffing requirements; job analysis and documentation; recruitment, flexible staffing, selection and retention</a:t>
            </a:r>
          </a:p>
          <a:p>
            <a:pPr marL="0" indent="0">
              <a:buNone/>
            </a:pPr>
            <a:endParaRPr lang="en-US" dirty="0" smtClean="0"/>
          </a:p>
          <a:p>
            <a:r>
              <a:rPr lang="en-US" b="1" dirty="0" smtClean="0"/>
              <a:t>Human Resource Development</a:t>
            </a:r>
            <a:r>
              <a:rPr lang="en-US" dirty="0" smtClean="0"/>
              <a:t> – includes organizational development initiatives; adult learning and motivation; training and development; talent and performance management</a:t>
            </a:r>
          </a:p>
          <a:p>
            <a:pPr marL="0" indent="0">
              <a:buNone/>
            </a:pPr>
            <a:endParaRPr lang="en-US" dirty="0" smtClean="0"/>
          </a:p>
          <a:p>
            <a:r>
              <a:rPr lang="en-US" b="1" dirty="0" smtClean="0"/>
              <a:t>Compensation and Benefits </a:t>
            </a:r>
            <a:r>
              <a:rPr lang="en-US" dirty="0" smtClean="0"/>
              <a:t>– includes compensation structure and systems; benefit programs (govt. mandated, deferred comp plans, health care and other non-statutory benefits); compensation and benefits legislation; evaluation of comp and benefits programs</a:t>
            </a:r>
            <a:br>
              <a:rPr lang="en-US" dirty="0" smtClean="0"/>
            </a:br>
            <a:endParaRPr lang="en-US" dirty="0" smtClean="0"/>
          </a:p>
          <a:p>
            <a:r>
              <a:rPr lang="en-US" b="1" dirty="0" smtClean="0"/>
              <a:t>Employee and Labor Relations </a:t>
            </a:r>
            <a:r>
              <a:rPr lang="en-US" dirty="0" smtClean="0"/>
              <a:t>– includes employee and labor relations legislation; union organizing and collective bargaining; unfair labor practices; discipline and complaint resolution</a:t>
            </a:r>
          </a:p>
          <a:p>
            <a:endParaRPr lang="en-US" dirty="0" smtClean="0"/>
          </a:p>
          <a:p>
            <a:r>
              <a:rPr lang="en-US" b="1" dirty="0" smtClean="0"/>
              <a:t>Risk Management </a:t>
            </a:r>
            <a:r>
              <a:rPr lang="en-US" dirty="0" smtClean="0"/>
              <a:t>– includes organizational risk; workplace safety, health, security and privacy; risk management legislation</a:t>
            </a:r>
          </a:p>
          <a:p>
            <a:endParaRPr lang="en-US" dirty="0"/>
          </a:p>
        </p:txBody>
      </p:sp>
      <p:sp>
        <p:nvSpPr>
          <p:cNvPr id="4" name="Slide Number Placeholder 3"/>
          <p:cNvSpPr>
            <a:spLocks noGrp="1"/>
          </p:cNvSpPr>
          <p:nvPr>
            <p:ph type="sldNum" sz="quarter" idx="12"/>
          </p:nvPr>
        </p:nvSpPr>
        <p:spPr/>
        <p:txBody>
          <a:bodyPr/>
          <a:lstStyle/>
          <a:p>
            <a:fld id="{ED8B66D4-6533-4B82-A015-6E9F9C201F54}" type="slidenum">
              <a:rPr lang="en-US" smtClean="0"/>
              <a:t>5</a:t>
            </a:fld>
            <a:endParaRPr lang="en-US"/>
          </a:p>
        </p:txBody>
      </p:sp>
      <p:sp>
        <p:nvSpPr>
          <p:cNvPr id="5" name="TextBox 4"/>
          <p:cNvSpPr txBox="1"/>
          <p:nvPr/>
        </p:nvSpPr>
        <p:spPr>
          <a:xfrm>
            <a:off x="457200" y="5943600"/>
            <a:ext cx="8229600" cy="461665"/>
          </a:xfrm>
          <a:prstGeom prst="rect">
            <a:avLst/>
          </a:prstGeom>
          <a:noFill/>
        </p:spPr>
        <p:txBody>
          <a:bodyPr wrap="square" rtlCol="0">
            <a:spAutoFit/>
          </a:bodyPr>
          <a:lstStyle/>
          <a:p>
            <a:r>
              <a:rPr lang="en-US" sz="1200" dirty="0"/>
              <a:t>Adapted from Society for Human Resource Management learning modules for the PHR/SPHR certifications. </a:t>
            </a:r>
            <a:r>
              <a:rPr lang="en-US" sz="1200" dirty="0" smtClean="0"/>
              <a:t>From </a:t>
            </a:r>
            <a:r>
              <a:rPr lang="en-US" sz="1200" dirty="0">
                <a:hlinkClick r:id="rId3"/>
              </a:rPr>
              <a:t>http://www.shrm.org/Education/educationalproducts/learning/Pages/modules.aspx</a:t>
            </a:r>
            <a:r>
              <a:rPr lang="en-US" sz="1200" dirty="0"/>
              <a:t> </a:t>
            </a:r>
          </a:p>
        </p:txBody>
      </p:sp>
    </p:spTree>
    <p:extLst>
      <p:ext uri="{BB962C8B-B14F-4D97-AF65-F5344CB8AC3E}">
        <p14:creationId xmlns:p14="http://schemas.microsoft.com/office/powerpoint/2010/main" val="306526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3600" dirty="0" smtClean="0"/>
              <a:t>External Environmental Scan Results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887580"/>
              </p:ext>
            </p:extLst>
          </p:nvPr>
        </p:nvGraphicFramePr>
        <p:xfrm>
          <a:off x="457200" y="838200"/>
          <a:ext cx="8229600" cy="5725773"/>
        </p:xfrm>
        <a:graphic>
          <a:graphicData uri="http://schemas.openxmlformats.org/drawingml/2006/table">
            <a:tbl>
              <a:tblPr firstRow="1" bandRow="1">
                <a:tableStyleId>{5C22544A-7EE6-4342-B048-85BDC9FD1C3A}</a:tableStyleId>
              </a:tblPr>
              <a:tblGrid>
                <a:gridCol w="1219200"/>
                <a:gridCol w="2895600"/>
                <a:gridCol w="2895600"/>
                <a:gridCol w="1219200"/>
              </a:tblGrid>
              <a:tr h="341961">
                <a:tc>
                  <a:txBody>
                    <a:bodyPr/>
                    <a:lstStyle/>
                    <a:p>
                      <a:r>
                        <a:rPr lang="en-US" sz="1050" dirty="0" smtClean="0"/>
                        <a:t>Focus Area</a:t>
                      </a:r>
                      <a:endParaRPr lang="en-US" sz="1050" dirty="0"/>
                    </a:p>
                  </a:txBody>
                  <a:tcPr/>
                </a:tc>
                <a:tc>
                  <a:txBody>
                    <a:bodyPr/>
                    <a:lstStyle/>
                    <a:p>
                      <a:r>
                        <a:rPr lang="en-US" sz="1050" dirty="0" smtClean="0"/>
                        <a:t>Emerging Issues</a:t>
                      </a:r>
                      <a:endParaRPr lang="en-US" sz="1050" dirty="0"/>
                    </a:p>
                  </a:txBody>
                  <a:tcPr/>
                </a:tc>
                <a:tc>
                  <a:txBody>
                    <a:bodyPr/>
                    <a:lstStyle/>
                    <a:p>
                      <a:r>
                        <a:rPr lang="en-US" sz="1050" dirty="0" smtClean="0"/>
                        <a:t>Trends</a:t>
                      </a:r>
                      <a:endParaRPr lang="en-US" sz="1050" dirty="0"/>
                    </a:p>
                  </a:txBody>
                  <a:tcPr/>
                </a:tc>
                <a:tc>
                  <a:txBody>
                    <a:bodyPr/>
                    <a:lstStyle/>
                    <a:p>
                      <a:r>
                        <a:rPr lang="en-US" sz="1050" dirty="0" smtClean="0"/>
                        <a:t>Wild Cards</a:t>
                      </a:r>
                      <a:endParaRPr lang="en-US" sz="1050" dirty="0"/>
                    </a:p>
                  </a:txBody>
                  <a:tcPr/>
                </a:tc>
              </a:tr>
              <a:tr h="702989">
                <a:tc>
                  <a:txBody>
                    <a:bodyPr/>
                    <a:lstStyle/>
                    <a:p>
                      <a:r>
                        <a:rPr lang="en-US" sz="1050" dirty="0" smtClean="0"/>
                        <a:t>Business &amp; Management Strategy</a:t>
                      </a:r>
                      <a:endParaRPr lang="en-US" sz="1050" dirty="0"/>
                    </a:p>
                  </a:txBody>
                  <a:tcPr/>
                </a:tc>
                <a:tc>
                  <a:txBody>
                    <a:bodyPr/>
                    <a:lstStyle/>
                    <a:p>
                      <a:pPr marL="285750" indent="-285750">
                        <a:buFont typeface="Arial" pitchFamily="34" charset="0"/>
                        <a:buChar char="•"/>
                      </a:pPr>
                      <a:r>
                        <a:rPr lang="en-US" sz="1050" baseline="0" dirty="0" smtClean="0"/>
                        <a:t>Big data for prediction</a:t>
                      </a:r>
                    </a:p>
                    <a:p>
                      <a:pPr marL="285750" indent="-285750">
                        <a:buFont typeface="Arial" pitchFamily="34" charset="0"/>
                        <a:buChar char="•"/>
                      </a:pPr>
                      <a:r>
                        <a:rPr lang="en-US" sz="1050" baseline="0" dirty="0" smtClean="0"/>
                        <a:t>Encouraging innovation</a:t>
                      </a:r>
                    </a:p>
                    <a:p>
                      <a:pPr marL="285750" indent="-285750">
                        <a:buFont typeface="Arial" pitchFamily="34" charset="0"/>
                        <a:buChar char="•"/>
                      </a:pPr>
                      <a:r>
                        <a:rPr lang="en-US" sz="1050" dirty="0" smtClean="0"/>
                        <a:t>Collaborative</a:t>
                      </a:r>
                      <a:r>
                        <a:rPr lang="en-US" sz="1050" baseline="0" dirty="0" smtClean="0"/>
                        <a:t> / network governance</a:t>
                      </a:r>
                    </a:p>
                    <a:p>
                      <a:pPr marL="285750" indent="-285750">
                        <a:buFont typeface="Arial" pitchFamily="34" charset="0"/>
                        <a:buChar char="•"/>
                      </a:pPr>
                      <a:r>
                        <a:rPr lang="en-US" sz="1050" baseline="0" dirty="0" smtClean="0"/>
                        <a:t>Enterprise content management systems</a:t>
                      </a:r>
                    </a:p>
                  </a:txBody>
                  <a:tcPr/>
                </a:tc>
                <a:tc>
                  <a:txBody>
                    <a:bodyPr/>
                    <a:lstStyle/>
                    <a:p>
                      <a:pPr marL="285750" indent="-285750">
                        <a:buFont typeface="Arial" pitchFamily="34" charset="0"/>
                        <a:buChar char="•"/>
                      </a:pPr>
                      <a:r>
                        <a:rPr lang="en-US" sz="1050" baseline="0" dirty="0" smtClean="0"/>
                        <a:t>Open- and crowdsourcing for solutions</a:t>
                      </a:r>
                    </a:p>
                    <a:p>
                      <a:pPr marL="285750" indent="-285750">
                        <a:buFont typeface="Arial" pitchFamily="34" charset="0"/>
                        <a:buChar char="•"/>
                      </a:pPr>
                      <a:r>
                        <a:rPr lang="en-US" sz="1050" baseline="0" dirty="0" smtClean="0"/>
                        <a:t>On demand &amp; self-service </a:t>
                      </a:r>
                    </a:p>
                    <a:p>
                      <a:pPr marL="285750" indent="-285750">
                        <a:buFont typeface="Arial" pitchFamily="34" charset="0"/>
                        <a:buChar char="•"/>
                      </a:pPr>
                      <a:r>
                        <a:rPr lang="en-US" sz="1050" baseline="0" dirty="0" smtClean="0"/>
                        <a:t>Lean process improvement</a:t>
                      </a:r>
                      <a:endParaRPr lang="en-US" sz="1050" dirty="0"/>
                    </a:p>
                  </a:txBody>
                  <a:tcPr/>
                </a:tc>
                <a:tc>
                  <a:txBody>
                    <a:bodyPr/>
                    <a:lstStyle/>
                    <a:p>
                      <a:endParaRPr lang="en-US" sz="1050" dirty="0"/>
                    </a:p>
                  </a:txBody>
                  <a:tcPr/>
                </a:tc>
              </a:tr>
              <a:tr h="1318105">
                <a:tc>
                  <a:txBody>
                    <a:bodyPr/>
                    <a:lstStyle/>
                    <a:p>
                      <a:r>
                        <a:rPr lang="en-US" sz="1050" dirty="0" smtClean="0"/>
                        <a:t>Workforce Planning &amp; Employment</a:t>
                      </a:r>
                      <a:endParaRPr lang="en-US" sz="1050" dirty="0"/>
                    </a:p>
                  </a:txBody>
                  <a:tcPr/>
                </a:tc>
                <a:tc>
                  <a:txBody>
                    <a:bodyPr/>
                    <a:lstStyle/>
                    <a:p>
                      <a:pPr marL="285750" indent="-285750">
                        <a:buFont typeface="Arial" pitchFamily="34" charset="0"/>
                        <a:buChar char="•"/>
                      </a:pPr>
                      <a:r>
                        <a:rPr lang="en-US" sz="1050" dirty="0" smtClean="0"/>
                        <a:t>Virtual workforce</a:t>
                      </a:r>
                    </a:p>
                    <a:p>
                      <a:pPr marL="285750" indent="-285750">
                        <a:buFont typeface="Arial" pitchFamily="34" charset="0"/>
                        <a:buChar char="•"/>
                      </a:pPr>
                      <a:r>
                        <a:rPr lang="en-US" sz="1050" dirty="0" smtClean="0"/>
                        <a:t>High performance talent pools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Slow hiring for government workforce; mostly replacements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Anti-discrimination protection for unemployed</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Focus on hiring people with disabilities</a:t>
                      </a:r>
                    </a:p>
                  </a:txBody>
                  <a:tcPr/>
                </a:tc>
                <a:tc>
                  <a:txBody>
                    <a:bodyPr/>
                    <a:lstStyle/>
                    <a:p>
                      <a:pPr marL="285750" indent="-285750">
                        <a:buFont typeface="Arial" pitchFamily="34" charset="0"/>
                        <a:buChar char="•"/>
                      </a:pPr>
                      <a:r>
                        <a:rPr lang="en-US" sz="1050" baseline="0" dirty="0" smtClean="0"/>
                        <a:t>Aging and increasingly Hispanic workforce</a:t>
                      </a:r>
                    </a:p>
                    <a:p>
                      <a:pPr marL="285750" indent="-285750">
                        <a:buFont typeface="Arial" pitchFamily="34" charset="0"/>
                        <a:buChar char="•"/>
                      </a:pPr>
                      <a:r>
                        <a:rPr lang="en-US" sz="1050" baseline="0" dirty="0" smtClean="0"/>
                        <a:t>Part-time and temporary employees for flexibility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Social media recruitment</a:t>
                      </a:r>
                      <a:r>
                        <a:rPr lang="en-US" sz="1050" baseline="0" dirty="0" smtClean="0"/>
                        <a:t> &amp; branding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STEM pipeline</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Automation</a:t>
                      </a:r>
                      <a:r>
                        <a:rPr lang="en-US" sz="1050" baseline="0" dirty="0" smtClean="0"/>
                        <a:t> / </a:t>
                      </a:r>
                      <a:r>
                        <a:rPr lang="en-US" sz="1050" dirty="0" smtClean="0"/>
                        <a:t>AI for knowledge –</a:t>
                      </a:r>
                      <a:r>
                        <a:rPr lang="en-US" sz="1050" baseline="0" dirty="0" smtClean="0"/>
                        <a:t> based jobs</a:t>
                      </a:r>
                      <a:endParaRPr lang="en-US" sz="1050" dirty="0" smtClean="0"/>
                    </a:p>
                    <a:p>
                      <a:endParaRPr lang="en-US" sz="1050" dirty="0"/>
                    </a:p>
                  </a:txBody>
                  <a:tcPr/>
                </a:tc>
              </a:tr>
              <a:tr h="549210">
                <a:tc>
                  <a:txBody>
                    <a:bodyPr/>
                    <a:lstStyle/>
                    <a:p>
                      <a:r>
                        <a:rPr lang="en-US" sz="1050" dirty="0" smtClean="0"/>
                        <a:t>HR Development</a:t>
                      </a:r>
                      <a:endParaRPr lang="en-US" sz="10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Employee engagement focus for performance and productivity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Network performance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baseline="0" dirty="0" smtClean="0"/>
                    </a:p>
                  </a:txBody>
                  <a:tcPr/>
                </a:tc>
                <a:tc>
                  <a:txBody>
                    <a:bodyPr/>
                    <a:lstStyle/>
                    <a:p>
                      <a:pPr marL="285750" indent="-285750">
                        <a:buFont typeface="Arial" pitchFamily="34" charset="0"/>
                        <a:buChar char="•"/>
                      </a:pPr>
                      <a:r>
                        <a:rPr lang="en-US" sz="1050" dirty="0" smtClean="0"/>
                        <a:t>Technology</a:t>
                      </a:r>
                      <a:r>
                        <a:rPr lang="en-US" sz="1050" baseline="0" dirty="0" smtClean="0"/>
                        <a:t> and social learning and development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Lifelong learning as expectation</a:t>
                      </a:r>
                      <a:endParaRPr lang="en-US" sz="1050" baseline="0" dirty="0" smtClean="0"/>
                    </a:p>
                  </a:txBody>
                  <a:tcPr/>
                </a:tc>
                <a:tc>
                  <a:txBody>
                    <a:bodyPr/>
                    <a:lstStyle/>
                    <a:p>
                      <a:endParaRPr lang="en-US" sz="1050" dirty="0"/>
                    </a:p>
                  </a:txBody>
                  <a:tcPr/>
                </a:tc>
              </a:tr>
              <a:tr h="747619">
                <a:tc>
                  <a:txBody>
                    <a:bodyPr/>
                    <a:lstStyle/>
                    <a:p>
                      <a:r>
                        <a:rPr lang="en-US" sz="1050" dirty="0" smtClean="0"/>
                        <a:t>Compensation &amp; Benefits</a:t>
                      </a:r>
                      <a:endParaRPr lang="en-US" sz="1050" dirty="0"/>
                    </a:p>
                  </a:txBody>
                  <a:tcPr/>
                </a:tc>
                <a:tc>
                  <a:txBody>
                    <a:bodyPr/>
                    <a:lstStyle/>
                    <a:p>
                      <a:pPr marL="285750" indent="-285750">
                        <a:buFont typeface="Arial" pitchFamily="34" charset="0"/>
                        <a:buChar char="•"/>
                      </a:pPr>
                      <a:r>
                        <a:rPr lang="en-US" sz="1050" baseline="0" dirty="0" smtClean="0"/>
                        <a:t>Retirement readiness of workforce</a:t>
                      </a:r>
                      <a:endParaRPr lang="en-US" sz="1050" dirty="0"/>
                    </a:p>
                  </a:txBody>
                  <a:tcPr/>
                </a:tc>
                <a:tc>
                  <a:txBody>
                    <a:bodyPr/>
                    <a:lstStyle/>
                    <a:p>
                      <a:pPr marL="285750" indent="-285750">
                        <a:buFont typeface="Arial" pitchFamily="34" charset="0"/>
                        <a:buChar char="•"/>
                      </a:pPr>
                      <a:r>
                        <a:rPr lang="en-US" sz="1050" dirty="0" smtClean="0"/>
                        <a:t>Modest</a:t>
                      </a:r>
                      <a:r>
                        <a:rPr lang="en-US" sz="1050" baseline="0" dirty="0" smtClean="0"/>
                        <a:t> increase in salaries for most U.S. workers</a:t>
                      </a:r>
                      <a:endParaRPr lang="en-US" sz="1050" dirty="0" smtClean="0"/>
                    </a:p>
                    <a:p>
                      <a:pPr marL="285750" indent="-285750">
                        <a:buFont typeface="Arial" pitchFamily="34" charset="0"/>
                        <a:buChar char="•"/>
                      </a:pPr>
                      <a:r>
                        <a:rPr lang="en-US" sz="1050" dirty="0" smtClean="0"/>
                        <a:t>Health</a:t>
                      </a:r>
                      <a:r>
                        <a:rPr lang="en-US" sz="1050" baseline="0" dirty="0" smtClean="0"/>
                        <a:t> plan premium  increases</a:t>
                      </a:r>
                    </a:p>
                    <a:p>
                      <a:pPr marL="285750" indent="-285750">
                        <a:buFont typeface="Arial" pitchFamily="34" charset="0"/>
                        <a:buChar char="•"/>
                      </a:pPr>
                      <a:r>
                        <a:rPr lang="en-US" sz="1050" dirty="0" smtClean="0"/>
                        <a:t>Sustainability</a:t>
                      </a:r>
                      <a:r>
                        <a:rPr lang="en-US" sz="1050" baseline="0" dirty="0" smtClean="0"/>
                        <a:t> of public pensions</a:t>
                      </a:r>
                      <a:endParaRPr lang="en-US" sz="1050" dirty="0"/>
                    </a:p>
                  </a:txBody>
                  <a:tcPr/>
                </a:tc>
                <a:tc>
                  <a:txBody>
                    <a:bodyPr/>
                    <a:lstStyle/>
                    <a:p>
                      <a:endParaRPr lang="en-US" sz="1050" dirty="0"/>
                    </a:p>
                  </a:txBody>
                  <a:tcPr/>
                </a:tc>
              </a:tr>
              <a:tr h="702989">
                <a:tc>
                  <a:txBody>
                    <a:bodyPr/>
                    <a:lstStyle/>
                    <a:p>
                      <a:r>
                        <a:rPr lang="en-US" sz="1050" dirty="0" smtClean="0"/>
                        <a:t>Employee &amp; Labor Relations</a:t>
                      </a:r>
                      <a:endParaRPr lang="en-US" sz="1050" dirty="0"/>
                    </a:p>
                  </a:txBody>
                  <a:tcPr/>
                </a:tc>
                <a:tc>
                  <a:txBody>
                    <a:bodyPr/>
                    <a:lstStyle/>
                    <a:p>
                      <a:pPr marL="285750" indent="-285750">
                        <a:buFont typeface="Arial" pitchFamily="34" charset="0"/>
                        <a:buChar char="•"/>
                      </a:pPr>
                      <a:r>
                        <a:rPr lang="en-US" sz="1050" dirty="0" smtClean="0"/>
                        <a:t>Non-union employee groups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Uncertainty regarding recent NLRB decisions</a:t>
                      </a:r>
                      <a:endParaRPr lang="en-US" sz="1050" dirty="0" smtClean="0"/>
                    </a:p>
                    <a:p>
                      <a:pPr marL="285750" indent="-285750">
                        <a:buFont typeface="Arial" pitchFamily="34" charset="0"/>
                        <a:buChar char="•"/>
                      </a:pPr>
                      <a:endParaRPr lang="en-US" sz="1050" dirty="0"/>
                    </a:p>
                  </a:txBody>
                  <a:tcPr/>
                </a:tc>
                <a:tc>
                  <a:txBody>
                    <a:bodyPr/>
                    <a:lstStyle/>
                    <a:p>
                      <a:pPr marL="285750" indent="-285750">
                        <a:buFont typeface="Arial" pitchFamily="34" charset="0"/>
                        <a:buChar char="•"/>
                      </a:pPr>
                      <a:r>
                        <a:rPr lang="en-US" sz="1050" dirty="0" smtClean="0"/>
                        <a:t>Anti-union efforts</a:t>
                      </a:r>
                    </a:p>
                    <a:p>
                      <a:pPr marL="285750" indent="-285750">
                        <a:buFont typeface="Arial" pitchFamily="34" charset="0"/>
                        <a:buChar char="•"/>
                      </a:pPr>
                      <a:r>
                        <a:rPr lang="en-US" sz="1050" dirty="0" smtClean="0"/>
                        <a:t>Increase in FLSA lawsuits</a:t>
                      </a:r>
                    </a:p>
                    <a:p>
                      <a:pPr marL="285750" indent="-285750">
                        <a:buFont typeface="Arial" pitchFamily="34" charset="0"/>
                        <a:buChar char="•"/>
                      </a:pPr>
                      <a:r>
                        <a:rPr lang="en-US" sz="1050" dirty="0" smtClean="0"/>
                        <a:t>Employer</a:t>
                      </a:r>
                      <a:r>
                        <a:rPr lang="en-US" sz="1050" baseline="0" dirty="0" smtClean="0"/>
                        <a:t> vs. employee rights re: social media</a:t>
                      </a:r>
                      <a:endParaRPr lang="en-US" sz="1050" dirty="0"/>
                    </a:p>
                  </a:txBody>
                  <a:tcPr/>
                </a:tc>
                <a:tc>
                  <a:txBody>
                    <a:bodyPr/>
                    <a:lstStyle/>
                    <a:p>
                      <a:pPr marL="285750" indent="-285750">
                        <a:buFont typeface="Arial" pitchFamily="34" charset="0"/>
                        <a:buChar char="•"/>
                      </a:pPr>
                      <a:r>
                        <a:rPr lang="en-US" sz="1050" dirty="0" smtClean="0"/>
                        <a:t>Decreased</a:t>
                      </a:r>
                      <a:r>
                        <a:rPr lang="en-US" sz="1050" baseline="0" dirty="0" smtClean="0"/>
                        <a:t> union presence in WA</a:t>
                      </a:r>
                    </a:p>
                  </a:txBody>
                  <a:tcPr/>
                </a:tc>
              </a:tr>
              <a:tr h="1123528">
                <a:tc>
                  <a:txBody>
                    <a:bodyPr/>
                    <a:lstStyle/>
                    <a:p>
                      <a:r>
                        <a:rPr lang="en-US" sz="1050" dirty="0" smtClean="0"/>
                        <a:t>Risk Management</a:t>
                      </a:r>
                      <a:endParaRPr lang="en-US" sz="10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Protecting HR &amp; HR data from natural disaster risks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Resilient, adaptable  organizations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Use of big data to predict and prevent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Quantified self for self improvement – wellness efforts</a:t>
                      </a:r>
                      <a:endParaRPr lang="en-US" sz="1050" dirty="0"/>
                    </a:p>
                  </a:txBody>
                  <a:tcPr/>
                </a:tc>
                <a:tc>
                  <a:txBody>
                    <a:bodyPr/>
                    <a:lstStyle/>
                    <a:p>
                      <a:pPr marL="285750" indent="-285750">
                        <a:buFont typeface="Arial" pitchFamily="34" charset="0"/>
                        <a:buChar char="•"/>
                      </a:pPr>
                      <a:r>
                        <a:rPr lang="en-US" sz="1050" dirty="0" smtClean="0"/>
                        <a:t>Workplace</a:t>
                      </a:r>
                      <a:r>
                        <a:rPr lang="en-US" sz="1050" baseline="0" dirty="0" smtClean="0"/>
                        <a:t> wellness program incentives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Data security</a:t>
                      </a:r>
                      <a:r>
                        <a:rPr lang="en-US" sz="1050" baseline="0" dirty="0" smtClean="0"/>
                        <a:t> &amp; privacy protections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aseline="0" dirty="0" smtClean="0"/>
                        <a:t>Strengthening accountability &amp; public confidence through “e-government”</a:t>
                      </a:r>
                      <a:endParaRPr lang="en-US" sz="1050" dirty="0"/>
                    </a:p>
                  </a:txBody>
                  <a:tcPr/>
                </a:tc>
                <a:tc>
                  <a:txBody>
                    <a:bodyPr/>
                    <a:lstStyle/>
                    <a:p>
                      <a:endParaRPr lang="en-US" sz="1050" dirty="0"/>
                    </a:p>
                  </a:txBody>
                  <a:tcPr/>
                </a:tc>
              </a:tr>
            </a:tbl>
          </a:graphicData>
        </a:graphic>
      </p:graphicFrame>
      <p:sp>
        <p:nvSpPr>
          <p:cNvPr id="3" name="Slide Number Placeholder 2"/>
          <p:cNvSpPr>
            <a:spLocks noGrp="1"/>
          </p:cNvSpPr>
          <p:nvPr>
            <p:ph type="sldNum" sz="quarter" idx="12"/>
          </p:nvPr>
        </p:nvSpPr>
        <p:spPr/>
        <p:txBody>
          <a:bodyPr/>
          <a:lstStyle/>
          <a:p>
            <a:fld id="{ED8B66D4-6533-4B82-A015-6E9F9C201F54}" type="slidenum">
              <a:rPr lang="en-US" smtClean="0"/>
              <a:t>6</a:t>
            </a:fld>
            <a:endParaRPr lang="en-US"/>
          </a:p>
        </p:txBody>
      </p:sp>
    </p:spTree>
    <p:extLst>
      <p:ext uri="{BB962C8B-B14F-4D97-AF65-F5344CB8AC3E}">
        <p14:creationId xmlns:p14="http://schemas.microsoft.com/office/powerpoint/2010/main" val="101814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Business </a:t>
            </a:r>
            <a:r>
              <a:rPr lang="en-US" sz="3600" dirty="0" smtClean="0">
                <a:solidFill>
                  <a:srgbClr val="1F497D"/>
                </a:solidFill>
              </a:rPr>
              <a:t>Management</a:t>
            </a:r>
            <a:r>
              <a:rPr lang="en-US" sz="3600" dirty="0" smtClean="0"/>
              <a:t> Strategy</a:t>
            </a:r>
            <a:endParaRPr lang="en-US" sz="3600" dirty="0"/>
          </a:p>
        </p:txBody>
      </p:sp>
      <p:sp>
        <p:nvSpPr>
          <p:cNvPr id="5" name="Content Placeholder 4"/>
          <p:cNvSpPr>
            <a:spLocks noGrp="1"/>
          </p:cNvSpPr>
          <p:nvPr>
            <p:ph sz="half" idx="2"/>
          </p:nvPr>
        </p:nvSpPr>
        <p:spPr>
          <a:xfrm>
            <a:off x="4648200" y="990600"/>
            <a:ext cx="4038600" cy="5135563"/>
          </a:xfrm>
        </p:spPr>
        <p:txBody>
          <a:bodyPr>
            <a:normAutofit/>
          </a:bodyPr>
          <a:lstStyle/>
          <a:p>
            <a:pPr marL="0" indent="0">
              <a:buNone/>
            </a:pPr>
            <a:endParaRPr lang="en-US" dirty="0" smtClean="0"/>
          </a:p>
          <a:p>
            <a:endParaRPr lang="en-US" dirty="0" smtClean="0"/>
          </a:p>
          <a:p>
            <a:endParaRPr lang="en-US" dirty="0"/>
          </a:p>
        </p:txBody>
      </p:sp>
      <p:sp>
        <p:nvSpPr>
          <p:cNvPr id="10" name="Content Placeholder 9"/>
          <p:cNvSpPr>
            <a:spLocks noGrp="1"/>
          </p:cNvSpPr>
          <p:nvPr>
            <p:ph sz="quarter" idx="13"/>
          </p:nvPr>
        </p:nvSpPr>
        <p:spPr>
          <a:xfrm>
            <a:off x="365760" y="914400"/>
            <a:ext cx="3063240" cy="5257660"/>
          </a:xfrm>
        </p:spPr>
        <p:txBody>
          <a:bodyPr>
            <a:normAutofit fontScale="92500" lnSpcReduction="20000"/>
          </a:bodyPr>
          <a:lstStyle/>
          <a:p>
            <a:r>
              <a:rPr lang="en-US" sz="1900" b="1" dirty="0"/>
              <a:t>Key Trends:</a:t>
            </a:r>
          </a:p>
          <a:p>
            <a:pPr lvl="1"/>
            <a:r>
              <a:rPr lang="en-US" dirty="0"/>
              <a:t>Open-sourced and crowd-sourced solutions</a:t>
            </a:r>
          </a:p>
          <a:p>
            <a:pPr lvl="1"/>
            <a:r>
              <a:rPr lang="en-US" dirty="0"/>
              <a:t>Self-service and on-demand access to data, information, and other decision-making tools </a:t>
            </a:r>
            <a:endParaRPr lang="en-US" dirty="0" smtClean="0"/>
          </a:p>
          <a:p>
            <a:pPr lvl="1"/>
            <a:r>
              <a:rPr lang="en-US" dirty="0" smtClean="0"/>
              <a:t>Lean process improvement</a:t>
            </a:r>
          </a:p>
          <a:p>
            <a:pPr lvl="1"/>
            <a:r>
              <a:rPr lang="en-US" dirty="0" smtClean="0"/>
              <a:t>Enterprise content management to increase efficiency</a:t>
            </a:r>
          </a:p>
          <a:p>
            <a:pPr lvl="1"/>
            <a:endParaRPr lang="en-US" dirty="0"/>
          </a:p>
          <a:p>
            <a:pPr marL="342900" lvl="1" indent="-342900">
              <a:buFont typeface="Arial" pitchFamily="34" charset="0"/>
              <a:buChar char="•"/>
            </a:pPr>
            <a:r>
              <a:rPr lang="en-US" sz="1900" b="1" dirty="0"/>
              <a:t>Emerging </a:t>
            </a:r>
            <a:r>
              <a:rPr lang="en-US" sz="1900" b="1" dirty="0">
                <a:solidFill>
                  <a:srgbClr val="7F7F7F"/>
                </a:solidFill>
              </a:rPr>
              <a:t>Issues</a:t>
            </a:r>
            <a:r>
              <a:rPr lang="en-US" sz="1900" b="1" dirty="0"/>
              <a:t>:</a:t>
            </a:r>
          </a:p>
          <a:p>
            <a:pPr marL="742950" lvl="2" indent="-342900">
              <a:buFont typeface="Courier New" pitchFamily="49" charset="0"/>
              <a:buChar char="o"/>
            </a:pPr>
            <a:r>
              <a:rPr lang="en-US" dirty="0"/>
              <a:t>Use of “big data” to anticipate events  for more effective strategic planning </a:t>
            </a:r>
          </a:p>
          <a:p>
            <a:pPr marL="742950" lvl="2" indent="-342900">
              <a:buFont typeface="Courier New" pitchFamily="49" charset="0"/>
              <a:buChar char="o"/>
            </a:pPr>
            <a:r>
              <a:rPr lang="en-US" dirty="0"/>
              <a:t>Encouraging innovation for creative problem solving</a:t>
            </a:r>
          </a:p>
          <a:p>
            <a:pPr marL="742950" lvl="2" indent="-342900">
              <a:buFont typeface="Courier New" pitchFamily="49" charset="0"/>
              <a:buChar char="o"/>
            </a:pPr>
            <a:r>
              <a:rPr lang="en-US" dirty="0"/>
              <a:t>Collaborative / network governance </a:t>
            </a:r>
          </a:p>
          <a:p>
            <a:pPr marL="0" indent="0">
              <a:buNone/>
            </a:pPr>
            <a:endParaRPr lang="en-US" dirty="0"/>
          </a:p>
        </p:txBody>
      </p:sp>
      <p:sp>
        <p:nvSpPr>
          <p:cNvPr id="8" name="TextBox 7"/>
          <p:cNvSpPr txBox="1"/>
          <p:nvPr/>
        </p:nvSpPr>
        <p:spPr>
          <a:xfrm>
            <a:off x="3679293" y="5695006"/>
            <a:ext cx="5084520" cy="584775"/>
          </a:xfrm>
          <a:prstGeom prst="rect">
            <a:avLst/>
          </a:prstGeom>
          <a:noFill/>
        </p:spPr>
        <p:txBody>
          <a:bodyPr wrap="square" rtlCol="0">
            <a:spAutoFit/>
          </a:bodyPr>
          <a:lstStyle/>
          <a:p>
            <a:r>
              <a:rPr lang="en-US" sz="1600" i="1" dirty="0" smtClean="0">
                <a:solidFill>
                  <a:srgbClr val="1F497D"/>
                </a:solidFill>
                <a:latin typeface="Comic Sans MS" pitchFamily="66" charset="0"/>
              </a:rPr>
              <a:t>Key drivers:  Big data; social networks; individual empowerment; multipolar political world</a:t>
            </a:r>
            <a:endParaRPr lang="en-US" sz="1600" i="1" dirty="0">
              <a:solidFill>
                <a:srgbClr val="1F497D"/>
              </a:solidFill>
              <a:latin typeface="Comic Sans MS" pitchFamily="66"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293" y="990601"/>
            <a:ext cx="5084519" cy="3810000"/>
          </a:xfrm>
          <a:prstGeom prst="rect">
            <a:avLst/>
          </a:prstGeom>
        </p:spPr>
      </p:pic>
      <p:sp>
        <p:nvSpPr>
          <p:cNvPr id="13" name="TextBox 12"/>
          <p:cNvSpPr txBox="1"/>
          <p:nvPr/>
        </p:nvSpPr>
        <p:spPr>
          <a:xfrm>
            <a:off x="3679292" y="4864009"/>
            <a:ext cx="5236108" cy="830997"/>
          </a:xfrm>
          <a:prstGeom prst="rect">
            <a:avLst/>
          </a:prstGeom>
          <a:noFill/>
        </p:spPr>
        <p:txBody>
          <a:bodyPr wrap="square" rtlCol="0">
            <a:spAutoFit/>
          </a:bodyPr>
          <a:lstStyle/>
          <a:p>
            <a:r>
              <a:rPr lang="en-US" sz="1200" dirty="0" smtClean="0"/>
              <a:t>From: </a:t>
            </a:r>
            <a:r>
              <a:rPr lang="en-US" sz="1200" dirty="0" err="1" smtClean="0"/>
              <a:t>Soubra</a:t>
            </a:r>
            <a:r>
              <a:rPr lang="en-US" sz="1200" dirty="0" smtClean="0"/>
              <a:t>, </a:t>
            </a:r>
            <a:r>
              <a:rPr lang="en-US" sz="1200" dirty="0" err="1" smtClean="0"/>
              <a:t>Diya</a:t>
            </a:r>
            <a:r>
              <a:rPr lang="en-US" sz="1200" dirty="0" smtClean="0"/>
              <a:t> (2012), “The Three </a:t>
            </a:r>
            <a:r>
              <a:rPr lang="en-US" sz="1200" dirty="0" err="1" smtClean="0"/>
              <a:t>Vs</a:t>
            </a:r>
            <a:r>
              <a:rPr lang="en-US" sz="1200" dirty="0" smtClean="0"/>
              <a:t> that Define Big Data”. Accessed at </a:t>
            </a:r>
            <a:r>
              <a:rPr lang="en-US" sz="1200" dirty="0">
                <a:hlinkClick r:id="rId4"/>
              </a:rPr>
              <a:t>http://</a:t>
            </a:r>
            <a:r>
              <a:rPr lang="en-US" sz="1200" dirty="0" smtClean="0">
                <a:hlinkClick r:id="rId4"/>
              </a:rPr>
              <a:t>www.datasciencecentral.com/forum/topics/the-3vs-that-define-big-data</a:t>
            </a:r>
            <a:endParaRPr lang="en-US" sz="1200" dirty="0" smtClean="0"/>
          </a:p>
          <a:p>
            <a:endParaRPr lang="en-US" sz="1200" dirty="0"/>
          </a:p>
        </p:txBody>
      </p:sp>
      <p:sp>
        <p:nvSpPr>
          <p:cNvPr id="3" name="Slide Number Placeholder 2"/>
          <p:cNvSpPr>
            <a:spLocks noGrp="1"/>
          </p:cNvSpPr>
          <p:nvPr>
            <p:ph type="sldNum" sz="quarter" idx="12"/>
          </p:nvPr>
        </p:nvSpPr>
        <p:spPr/>
        <p:txBody>
          <a:bodyPr/>
          <a:lstStyle/>
          <a:p>
            <a:fld id="{ED8B66D4-6533-4B82-A015-6E9F9C201F54}" type="slidenum">
              <a:rPr lang="en-US" smtClean="0"/>
              <a:t>7</a:t>
            </a:fld>
            <a:endParaRPr lang="en-US"/>
          </a:p>
        </p:txBody>
      </p:sp>
    </p:spTree>
    <p:extLst>
      <p:ext uri="{BB962C8B-B14F-4D97-AF65-F5344CB8AC3E}">
        <p14:creationId xmlns:p14="http://schemas.microsoft.com/office/powerpoint/2010/main" val="301848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Workforce Planning &amp; Employment</a:t>
            </a:r>
            <a:endParaRPr lang="en-US" sz="3600" dirty="0"/>
          </a:p>
        </p:txBody>
      </p:sp>
      <p:sp>
        <p:nvSpPr>
          <p:cNvPr id="3" name="Content Placeholder 2"/>
          <p:cNvSpPr>
            <a:spLocks noGrp="1"/>
          </p:cNvSpPr>
          <p:nvPr>
            <p:ph sz="half" idx="2"/>
          </p:nvPr>
        </p:nvSpPr>
        <p:spPr>
          <a:xfrm>
            <a:off x="3200400" y="914400"/>
            <a:ext cx="5638800" cy="5638800"/>
          </a:xfrm>
        </p:spPr>
        <p:txBody>
          <a:bodyPr>
            <a:normAutofit fontScale="85000" lnSpcReduction="20000"/>
          </a:bodyPr>
          <a:lstStyle/>
          <a:p>
            <a:r>
              <a:rPr lang="en-US" b="1" dirty="0" smtClean="0"/>
              <a:t>Key Trends</a:t>
            </a:r>
          </a:p>
          <a:p>
            <a:pPr lvl="1"/>
            <a:r>
              <a:rPr lang="en-US" dirty="0"/>
              <a:t>Demographic </a:t>
            </a:r>
            <a:r>
              <a:rPr lang="en-US" dirty="0" smtClean="0"/>
              <a:t>changes expected include an aging workforce; increased numbers of Hispanics in the workforce; increased demand for post-secondary degrees; and increased demand for apprenticeships</a:t>
            </a:r>
            <a:endParaRPr lang="en-US" dirty="0"/>
          </a:p>
          <a:p>
            <a:pPr lvl="1"/>
            <a:r>
              <a:rPr lang="en-US" dirty="0"/>
              <a:t>Continued demand for labor flexibility through use of part-time and temporary workers; </a:t>
            </a:r>
            <a:r>
              <a:rPr lang="en-US" dirty="0" smtClean="0"/>
              <a:t>continued efforts to weaken unions through anti-union </a:t>
            </a:r>
            <a:r>
              <a:rPr lang="en-US" dirty="0"/>
              <a:t>laws</a:t>
            </a:r>
          </a:p>
          <a:p>
            <a:pPr lvl="1"/>
            <a:r>
              <a:rPr lang="en-US" dirty="0"/>
              <a:t>Slow hiring in public sector; most hiring will be replacement hires</a:t>
            </a:r>
          </a:p>
          <a:p>
            <a:pPr lvl="1"/>
            <a:r>
              <a:rPr lang="en-US" dirty="0"/>
              <a:t>Use of social media for recruitment &amp; </a:t>
            </a:r>
            <a:r>
              <a:rPr lang="en-US" dirty="0" smtClean="0"/>
              <a:t>branding</a:t>
            </a:r>
          </a:p>
          <a:p>
            <a:pPr lvl="1"/>
            <a:r>
              <a:rPr lang="en-US" dirty="0" smtClean="0"/>
              <a:t>Building STEM pipeline</a:t>
            </a:r>
          </a:p>
          <a:p>
            <a:pPr lvl="1"/>
            <a:endParaRPr lang="en-US" dirty="0"/>
          </a:p>
          <a:p>
            <a:r>
              <a:rPr lang="en-US" b="1" dirty="0" smtClean="0"/>
              <a:t>Emerging Issues</a:t>
            </a:r>
          </a:p>
          <a:p>
            <a:pPr lvl="1"/>
            <a:r>
              <a:rPr lang="en-US" dirty="0"/>
              <a:t>Use of high-performance talent pools to fill key </a:t>
            </a:r>
            <a:r>
              <a:rPr lang="en-US" dirty="0" smtClean="0"/>
              <a:t>positions </a:t>
            </a:r>
            <a:endParaRPr lang="en-US" dirty="0"/>
          </a:p>
          <a:p>
            <a:pPr lvl="1"/>
            <a:r>
              <a:rPr lang="en-US" dirty="0" smtClean="0"/>
              <a:t>Virtual </a:t>
            </a:r>
            <a:r>
              <a:rPr lang="en-US" dirty="0"/>
              <a:t>workforce (Bring your own device, flex space options, flex schedules, virtual workspaces &amp; communities) </a:t>
            </a:r>
            <a:endParaRPr lang="en-US" dirty="0" smtClean="0"/>
          </a:p>
          <a:p>
            <a:pPr lvl="1"/>
            <a:r>
              <a:rPr lang="en-US" dirty="0" smtClean="0"/>
              <a:t>Anti-discrimination protections for the unemployed</a:t>
            </a:r>
          </a:p>
          <a:p>
            <a:pPr lvl="1"/>
            <a:r>
              <a:rPr lang="en-US" dirty="0"/>
              <a:t>Focus on hiring people with </a:t>
            </a:r>
            <a:r>
              <a:rPr lang="en-US" dirty="0" smtClean="0"/>
              <a:t>disabilities</a:t>
            </a:r>
            <a:endParaRPr lang="en-US" dirty="0"/>
          </a:p>
          <a:p>
            <a:pPr lvl="1"/>
            <a:endParaRPr lang="en-US" dirty="0"/>
          </a:p>
          <a:p>
            <a:r>
              <a:rPr lang="en-US" b="1" dirty="0" smtClean="0"/>
              <a:t>Wild Card</a:t>
            </a:r>
          </a:p>
          <a:p>
            <a:pPr lvl="1"/>
            <a:r>
              <a:rPr lang="en-US" dirty="0" smtClean="0"/>
              <a:t>Artificial Intelligence &amp; automation replaces knowledge workers like doctors, lawyers, HR and IT</a:t>
            </a:r>
          </a:p>
        </p:txBody>
      </p:sp>
      <p:pic>
        <p:nvPicPr>
          <p:cNvPr id="1028" name="Picture 4" descr="C:\Users\XXXX\AppData\Local\Microsoft\Windows\Temporary Internet Files\Content.IE5\LFYQE5IS\MP90042765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949943"/>
            <a:ext cx="2677801" cy="392685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63644" y="1101144"/>
            <a:ext cx="990600" cy="609600"/>
          </a:xfrm>
          <a:prstGeom prst="wedgeRoundRectCallout">
            <a:avLst>
              <a:gd name="adj1" fmla="val 40435"/>
              <a:gd name="adj2" fmla="val 68134"/>
              <a:gd name="adj3" fmla="val 16667"/>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35E02C"/>
                </a:solidFill>
                <a:latin typeface="Courier New" pitchFamily="49" charset="0"/>
                <a:cs typeface="Courier New" pitchFamily="49" charset="0"/>
              </a:rPr>
              <a:t>Are you hiring?</a:t>
            </a:r>
            <a:endParaRPr lang="en-US" sz="1200" b="1" dirty="0">
              <a:solidFill>
                <a:srgbClr val="35E02C"/>
              </a:solidFill>
              <a:latin typeface="Courier New" pitchFamily="49" charset="0"/>
              <a:cs typeface="Courier New" pitchFamily="49" charset="0"/>
            </a:endParaRPr>
          </a:p>
        </p:txBody>
      </p:sp>
      <p:sp>
        <p:nvSpPr>
          <p:cNvPr id="7" name="TextBox 6"/>
          <p:cNvSpPr txBox="1"/>
          <p:nvPr/>
        </p:nvSpPr>
        <p:spPr>
          <a:xfrm>
            <a:off x="381000" y="5105400"/>
            <a:ext cx="2677801" cy="1323439"/>
          </a:xfrm>
          <a:prstGeom prst="rect">
            <a:avLst/>
          </a:prstGeom>
          <a:noFill/>
        </p:spPr>
        <p:txBody>
          <a:bodyPr wrap="square" rtlCol="0">
            <a:spAutoFit/>
          </a:bodyPr>
          <a:lstStyle/>
          <a:p>
            <a:r>
              <a:rPr lang="en-US" sz="1600" i="1" dirty="0" smtClean="0">
                <a:solidFill>
                  <a:srgbClr val="1F497D"/>
                </a:solidFill>
                <a:latin typeface="Comic Sans MS" pitchFamily="66" charset="0"/>
              </a:rPr>
              <a:t>Key drivers:  Demographic changes, flexible workforce, slow economic recovery, &amp; social networks </a:t>
            </a:r>
            <a:endParaRPr lang="en-US" sz="1600" i="1" dirty="0">
              <a:solidFill>
                <a:srgbClr val="1F497D"/>
              </a:solidFill>
              <a:latin typeface="Comic Sans MS" pitchFamily="66" charset="0"/>
            </a:endParaRPr>
          </a:p>
        </p:txBody>
      </p:sp>
      <p:sp>
        <p:nvSpPr>
          <p:cNvPr id="4" name="Slide Number Placeholder 3"/>
          <p:cNvSpPr>
            <a:spLocks noGrp="1"/>
          </p:cNvSpPr>
          <p:nvPr>
            <p:ph type="sldNum" sz="quarter" idx="12"/>
          </p:nvPr>
        </p:nvSpPr>
        <p:spPr/>
        <p:txBody>
          <a:bodyPr/>
          <a:lstStyle/>
          <a:p>
            <a:fld id="{ED8B66D4-6533-4B82-A015-6E9F9C201F54}" type="slidenum">
              <a:rPr lang="en-US" smtClean="0"/>
              <a:t>8</a:t>
            </a:fld>
            <a:endParaRPr lang="en-US"/>
          </a:p>
        </p:txBody>
      </p:sp>
    </p:spTree>
    <p:custDataLst>
      <p:tags r:id="rId1"/>
    </p:custDataLst>
    <p:extLst>
      <p:ext uri="{BB962C8B-B14F-4D97-AF65-F5344CB8AC3E}">
        <p14:creationId xmlns:p14="http://schemas.microsoft.com/office/powerpoint/2010/main" val="2896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Human Resource Development</a:t>
            </a:r>
            <a:endParaRPr lang="en-US" sz="3600" dirty="0"/>
          </a:p>
        </p:txBody>
      </p:sp>
      <p:sp>
        <p:nvSpPr>
          <p:cNvPr id="9" name="Content Placeholder 8"/>
          <p:cNvSpPr>
            <a:spLocks noGrp="1"/>
          </p:cNvSpPr>
          <p:nvPr>
            <p:ph sz="quarter" idx="13"/>
          </p:nvPr>
        </p:nvSpPr>
        <p:spPr>
          <a:xfrm>
            <a:off x="365760" y="914400"/>
            <a:ext cx="3749040" cy="4876800"/>
          </a:xfrm>
        </p:spPr>
        <p:txBody>
          <a:bodyPr>
            <a:normAutofit lnSpcReduction="10000"/>
          </a:bodyPr>
          <a:lstStyle/>
          <a:p>
            <a:r>
              <a:rPr lang="en-US" b="1" dirty="0"/>
              <a:t>Key Trends</a:t>
            </a:r>
          </a:p>
          <a:p>
            <a:pPr lvl="1"/>
            <a:r>
              <a:rPr lang="en-US" dirty="0"/>
              <a:t>Online and social learning – expectation for multiplatform, on demand, &amp; high-quality</a:t>
            </a:r>
          </a:p>
          <a:p>
            <a:pPr lvl="1"/>
            <a:r>
              <a:rPr lang="en-US" dirty="0"/>
              <a:t>Expectation for lifelong learning – multiple career changes, need for adaptability</a:t>
            </a:r>
          </a:p>
          <a:p>
            <a:pPr marL="457200" lvl="1" indent="0">
              <a:buNone/>
            </a:pPr>
            <a:endParaRPr lang="en-US" dirty="0"/>
          </a:p>
          <a:p>
            <a:r>
              <a:rPr lang="en-US" b="1" dirty="0"/>
              <a:t>Emerging Issue</a:t>
            </a:r>
          </a:p>
          <a:p>
            <a:pPr lvl="1"/>
            <a:r>
              <a:rPr lang="en-US" dirty="0" smtClean="0"/>
              <a:t>Focus on employee engagement as key driver of performance &amp; productivity</a:t>
            </a:r>
          </a:p>
          <a:p>
            <a:pPr lvl="1"/>
            <a:r>
              <a:rPr lang="en-US" dirty="0" smtClean="0"/>
              <a:t>Recognition that performance is not only individual, also “network”</a:t>
            </a:r>
          </a:p>
        </p:txBody>
      </p:sp>
      <p:sp>
        <p:nvSpPr>
          <p:cNvPr id="11" name="TextBox 10"/>
          <p:cNvSpPr txBox="1"/>
          <p:nvPr/>
        </p:nvSpPr>
        <p:spPr>
          <a:xfrm>
            <a:off x="858982" y="5771237"/>
            <a:ext cx="7829550" cy="646331"/>
          </a:xfrm>
          <a:prstGeom prst="rect">
            <a:avLst/>
          </a:prstGeom>
          <a:noFill/>
        </p:spPr>
        <p:txBody>
          <a:bodyPr wrap="square" rtlCol="0">
            <a:spAutoFit/>
          </a:bodyPr>
          <a:lstStyle/>
          <a:p>
            <a:r>
              <a:rPr lang="en-US" i="1" dirty="0" smtClean="0">
                <a:solidFill>
                  <a:srgbClr val="1F497D"/>
                </a:solidFill>
                <a:latin typeface="Comic Sans MS" pitchFamily="66" charset="0"/>
              </a:rPr>
              <a:t>Key drivers:  Individual empowerment;  social networks; and automation &amp; artificial intelligence </a:t>
            </a:r>
            <a:endParaRPr lang="en-US" i="1" dirty="0">
              <a:solidFill>
                <a:srgbClr val="1F497D"/>
              </a:solidFill>
              <a:latin typeface="Comic Sans MS" pitchFamily="66" charset="0"/>
            </a:endParaRPr>
          </a:p>
        </p:txBody>
      </p:sp>
      <p:sp>
        <p:nvSpPr>
          <p:cNvPr id="12" name="TextBox 11"/>
          <p:cNvSpPr txBox="1"/>
          <p:nvPr/>
        </p:nvSpPr>
        <p:spPr>
          <a:xfrm>
            <a:off x="4191000" y="4419600"/>
            <a:ext cx="4678136" cy="830997"/>
          </a:xfrm>
          <a:prstGeom prst="rect">
            <a:avLst/>
          </a:prstGeom>
          <a:noFill/>
        </p:spPr>
        <p:txBody>
          <a:bodyPr wrap="square" rtlCol="0">
            <a:spAutoFit/>
          </a:bodyPr>
          <a:lstStyle/>
          <a:p>
            <a:r>
              <a:rPr lang="en-US" sz="1200" dirty="0" smtClean="0"/>
              <a:t>From: Pace, Anne. (2013). Learning Technology Trends in 2013. Accessed at </a:t>
            </a:r>
            <a:r>
              <a:rPr lang="en-US" sz="1200" dirty="0" smtClean="0">
                <a:hlinkClick r:id="rId3"/>
              </a:rPr>
              <a:t>http</a:t>
            </a:r>
            <a:r>
              <a:rPr lang="en-US" sz="1200" dirty="0">
                <a:hlinkClick r:id="rId3"/>
              </a:rPr>
              <a:t>://</a:t>
            </a:r>
            <a:r>
              <a:rPr lang="en-US" sz="1200" dirty="0" smtClean="0">
                <a:hlinkClick r:id="rId3"/>
              </a:rPr>
              <a:t>www.astd.org/Publications/Magazines/TD/TD-Archive/2013/02/Intelligence-Learning-Technology-Trends-in-2013</a:t>
            </a:r>
            <a:endParaRPr lang="en-US" sz="1200" dirty="0" smtClean="0"/>
          </a:p>
          <a:p>
            <a:r>
              <a:rPr lang="en-US" sz="1200" dirty="0" smtClean="0"/>
              <a:t> </a:t>
            </a:r>
            <a:endParaRPr lang="en-US" sz="1200" dirty="0"/>
          </a:p>
        </p:txBody>
      </p:sp>
      <p:sp>
        <p:nvSpPr>
          <p:cNvPr id="3" name="Slide Number Placeholder 2"/>
          <p:cNvSpPr>
            <a:spLocks noGrp="1"/>
          </p:cNvSpPr>
          <p:nvPr>
            <p:ph type="sldNum" sz="quarter" idx="12"/>
          </p:nvPr>
        </p:nvSpPr>
        <p:spPr/>
        <p:txBody>
          <a:bodyPr/>
          <a:lstStyle/>
          <a:p>
            <a:fld id="{ED8B66D4-6533-4B82-A015-6E9F9C201F54}" type="slidenum">
              <a:rPr lang="en-US" smtClean="0"/>
              <a:t>9</a:t>
            </a:fld>
            <a:endParaRPr lang="en-US"/>
          </a:p>
        </p:txBody>
      </p:sp>
      <p:sp>
        <p:nvSpPr>
          <p:cNvPr id="4" name="Rounded Rectangular Callout 3"/>
          <p:cNvSpPr/>
          <p:nvPr/>
        </p:nvSpPr>
        <p:spPr>
          <a:xfrm>
            <a:off x="4267200" y="990600"/>
            <a:ext cx="4400550" cy="2971800"/>
          </a:xfrm>
          <a:prstGeom prst="wedgeRoundRectCallout">
            <a:avLst>
              <a:gd name="adj1" fmla="val 26758"/>
              <a:gd name="adj2" fmla="val 6150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100078"/>
            <a:ext cx="3962400" cy="2708434"/>
          </a:xfrm>
          <a:prstGeom prst="rect">
            <a:avLst/>
          </a:prstGeom>
          <a:noFill/>
        </p:spPr>
        <p:txBody>
          <a:bodyPr wrap="square" rtlCol="0">
            <a:spAutoFit/>
          </a:bodyPr>
          <a:lstStyle/>
          <a:p>
            <a:r>
              <a:rPr lang="en-US" sz="1700" dirty="0" smtClean="0">
                <a:latin typeface="Prestige Elite Std" pitchFamily="49" charset="0"/>
              </a:rPr>
              <a:t>The American Society for Training &amp; Development’s </a:t>
            </a:r>
            <a:r>
              <a:rPr lang="en-US" sz="1700" i="1" dirty="0" smtClean="0">
                <a:latin typeface="Prestige Elite Std" pitchFamily="49" charset="0"/>
              </a:rPr>
              <a:t>2013 Learning &amp; Development Technology Report </a:t>
            </a:r>
            <a:r>
              <a:rPr lang="en-US" sz="1700" dirty="0" smtClean="0">
                <a:latin typeface="Prestige Elite Std" pitchFamily="49" charset="0"/>
              </a:rPr>
              <a:t>reflects that most organizations are increasingly interested in technology based training options and plan to increase their investment in e-learning. </a:t>
            </a:r>
            <a:endParaRPr lang="en-US" sz="1700" dirty="0">
              <a:latin typeface="Prestige Elite Std" pitchFamily="49" charset="0"/>
            </a:endParaRPr>
          </a:p>
        </p:txBody>
      </p:sp>
    </p:spTree>
    <p:extLst>
      <p:ext uri="{BB962C8B-B14F-4D97-AF65-F5344CB8AC3E}">
        <p14:creationId xmlns:p14="http://schemas.microsoft.com/office/powerpoint/2010/main" val="2896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4"/>
</p:tagLst>
</file>

<file path=ppt/tags/tag2.xml><?xml version="1.0" encoding="utf-8"?>
<p:tagLst xmlns:a="http://schemas.openxmlformats.org/drawingml/2006/main" xmlns:r="http://schemas.openxmlformats.org/officeDocument/2006/relationships" xmlns:p="http://schemas.openxmlformats.org/presentationml/2006/main">
  <p:tag name="TIMING" val="|34.3|11.9|27.6"/>
</p:tagLst>
</file>

<file path=ppt/tags/tag3.xml><?xml version="1.0" encoding="utf-8"?>
<p:tagLst xmlns:a="http://schemas.openxmlformats.org/drawingml/2006/main" xmlns:r="http://schemas.openxmlformats.org/officeDocument/2006/relationships" xmlns:p="http://schemas.openxmlformats.org/presentationml/2006/main">
  <p:tag name="TIMING" val="|17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706e4a5-eae2-45db-acb9-c1df1355cb3f">YHMFNV7JPJKT-8-11507</_dlc_DocId>
    <_dlc_DocIdUrl xmlns="1706e4a5-eae2-45db-acb9-c1df1355cb3f">
      <Url>http://hr.wa.gov/_layouts/DocIdRedir.aspx?ID=YHMFNV7JPJKT-8-11507</Url>
      <Description>YHMFNV7JPJKT-8-11507</Description>
    </_dlc_DocIdUrl>
    <_dlc_DocIdPersistId xmlns="1706e4a5-eae2-45db-acb9-c1df1355cb3f">false</_dlc_DocIdPersistI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8FD8DC4577DF408717403F4445400F" ma:contentTypeVersion="5" ma:contentTypeDescription="Create a new document." ma:contentTypeScope="" ma:versionID="6402d5396c4c288660f6cd8e0da469a7">
  <xsd:schema xmlns:xsd="http://www.w3.org/2001/XMLSchema" xmlns:xs="http://www.w3.org/2001/XMLSchema" xmlns:p="http://schemas.microsoft.com/office/2006/metadata/properties" xmlns:ns1="http://schemas.microsoft.com/sharepoint/v3" xmlns:ns2="1706e4a5-eae2-45db-acb9-c1df1355cb3f" targetNamespace="http://schemas.microsoft.com/office/2006/metadata/properties" ma:root="true" ma:fieldsID="86a1a216c9c42313478eab6ef9b98441" ns1:_="" ns2:_="">
    <xsd:import namespace="http://schemas.microsoft.com/sharepoint/v3"/>
    <xsd:import namespace="1706e4a5-eae2-45db-acb9-c1df1355cb3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06e4a5-eae2-45db-acb9-c1df1355cb3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9A2AF3-4E79-42D4-A57B-96B288A33418}"/>
</file>

<file path=customXml/itemProps2.xml><?xml version="1.0" encoding="utf-8"?>
<ds:datastoreItem xmlns:ds="http://schemas.openxmlformats.org/officeDocument/2006/customXml" ds:itemID="{15DDB4BB-C053-4D07-9620-F960583D215F}"/>
</file>

<file path=customXml/itemProps3.xml><?xml version="1.0" encoding="utf-8"?>
<ds:datastoreItem xmlns:ds="http://schemas.openxmlformats.org/officeDocument/2006/customXml" ds:itemID="{578B13F9-27C8-450F-BA21-46E72F643D8F}"/>
</file>

<file path=customXml/itemProps4.xml><?xml version="1.0" encoding="utf-8"?>
<ds:datastoreItem xmlns:ds="http://schemas.openxmlformats.org/officeDocument/2006/customXml" ds:itemID="{30DBDC21-9556-46FE-8425-C160E9C97134}"/>
</file>

<file path=docProps/app.xml><?xml version="1.0" encoding="utf-8"?>
<Properties xmlns="http://schemas.openxmlformats.org/officeDocument/2006/extended-properties" xmlns:vt="http://schemas.openxmlformats.org/officeDocument/2006/docPropsVTypes">
  <Template>Executive</Template>
  <TotalTime>2698</TotalTime>
  <Words>2250</Words>
  <Application>Microsoft Office PowerPoint</Application>
  <PresentationFormat>On-screen Show (4:3)</PresentationFormat>
  <Paragraphs>317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Environmental Scan</vt:lpstr>
      <vt:lpstr>What is environmental scanning?</vt:lpstr>
      <vt:lpstr>Emerging, Trending, or Wild Card?</vt:lpstr>
      <vt:lpstr>Environmental Landscape</vt:lpstr>
      <vt:lpstr>Focus Area Categories</vt:lpstr>
      <vt:lpstr>External Environmental Scan Results</vt:lpstr>
      <vt:lpstr>Business Management Strategy</vt:lpstr>
      <vt:lpstr>Workforce Planning &amp; Employment</vt:lpstr>
      <vt:lpstr>Human Resource Development</vt:lpstr>
      <vt:lpstr>Compensation &amp; Benefits</vt:lpstr>
      <vt:lpstr>Employee &amp; Labor Relations</vt:lpstr>
      <vt:lpstr>Risk Management</vt:lpstr>
      <vt:lpstr>Next Steps</vt:lpstr>
      <vt:lpstr>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SHRD Environmental Scan (without narration)</dc:title>
  <dc:creator>XXXX</dc:creator>
  <cp:lastModifiedBy>Danica Ersland</cp:lastModifiedBy>
  <cp:revision>210</cp:revision>
  <cp:lastPrinted>2013-06-05T22:29:12Z</cp:lastPrinted>
  <dcterms:created xsi:type="dcterms:W3CDTF">2013-02-05T12:01:50Z</dcterms:created>
  <dcterms:modified xsi:type="dcterms:W3CDTF">2013-08-23T18:36:27Z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0x010100E28FD8DC4577DF408717403F4445400F</vt:lpwstr>
  </property>
  <property fmtid="{D5CDD505-2E9C-101B-9397-08002B2CF9AE}" pid="3" name="_dlc_DocIdItemGuid">
    <vt:lpwstr>4d8bed7f-c4b1-4412-8f8b-ab10ab60bf5d</vt:lpwstr>
  </property>
  <property fmtid="{D5CDD505-2E9C-101B-9397-08002B2CF9AE}" pid="4" name="Order">
    <vt:r8>1150700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