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3.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4.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295" r:id="rId2"/>
    <p:sldId id="358" r:id="rId3"/>
    <p:sldId id="296" r:id="rId4"/>
    <p:sldId id="297" r:id="rId5"/>
    <p:sldId id="298"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59" r:id="rId29"/>
    <p:sldId id="321" r:id="rId30"/>
    <p:sldId id="322" r:id="rId31"/>
    <p:sldId id="323" r:id="rId32"/>
    <p:sldId id="324" r:id="rId33"/>
    <p:sldId id="325" r:id="rId34"/>
    <p:sldId id="326" r:id="rId35"/>
    <p:sldId id="327" r:id="rId36"/>
    <p:sldId id="328" r:id="rId37"/>
    <p:sldId id="329" r:id="rId38"/>
    <p:sldId id="330" r:id="rId39"/>
    <p:sldId id="331" r:id="rId40"/>
    <p:sldId id="332" r:id="rId41"/>
    <p:sldId id="333" r:id="rId42"/>
    <p:sldId id="334" r:id="rId43"/>
    <p:sldId id="335" r:id="rId44"/>
    <p:sldId id="336" r:id="rId45"/>
    <p:sldId id="337" r:id="rId46"/>
    <p:sldId id="338" r:id="rId47"/>
    <p:sldId id="339" r:id="rId48"/>
    <p:sldId id="340" r:id="rId49"/>
    <p:sldId id="341" r:id="rId50"/>
    <p:sldId id="342" r:id="rId51"/>
    <p:sldId id="343" r:id="rId52"/>
    <p:sldId id="344" r:id="rId53"/>
    <p:sldId id="345" r:id="rId54"/>
    <p:sldId id="346" r:id="rId55"/>
    <p:sldId id="347" r:id="rId56"/>
    <p:sldId id="348" r:id="rId57"/>
    <p:sldId id="349" r:id="rId58"/>
    <p:sldId id="350" r:id="rId59"/>
    <p:sldId id="351" r:id="rId60"/>
    <p:sldId id="352" r:id="rId61"/>
    <p:sldId id="353" r:id="rId62"/>
    <p:sldId id="354" r:id="rId63"/>
    <p:sldId id="355" r:id="rId64"/>
    <p:sldId id="356" r:id="rId65"/>
    <p:sldId id="357" r:id="rId66"/>
  </p:sldIdLst>
  <p:sldSz cx="9144000" cy="6858000" type="screen4x3"/>
  <p:notesSz cx="7010400" cy="9296400"/>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dner, Erica (OFM)" initials="GE(" lastIdx="3" clrIdx="0">
    <p:extLst>
      <p:ext uri="{19B8F6BF-5375-455C-9EA6-DF929625EA0E}">
        <p15:presenceInfo xmlns:p15="http://schemas.microsoft.com/office/powerpoint/2012/main" userId="S-1-5-21-2226630325-536777373-1012264283-14898" providerId="AD"/>
      </p:ext>
    </p:extLst>
  </p:cmAuthor>
  <p:cmAuthor id="2" name="Howell, David (OFM)" initials="DH" lastIdx="6" clrIdx="1">
    <p:extLst>
      <p:ext uri="{19B8F6BF-5375-455C-9EA6-DF929625EA0E}">
        <p15:presenceInfo xmlns:p15="http://schemas.microsoft.com/office/powerpoint/2012/main" userId="Howell, David (OFM)" providerId="None"/>
      </p:ext>
    </p:extLst>
  </p:cmAuthor>
  <p:cmAuthor id="3" name="Brunink, Diana (OFM)" initials="BD(" lastIdx="9" clrIdx="2">
    <p:extLst>
      <p:ext uri="{19B8F6BF-5375-455C-9EA6-DF929625EA0E}">
        <p15:presenceInfo xmlns:p15="http://schemas.microsoft.com/office/powerpoint/2012/main" userId="S-1-5-21-2226630325-536777373-1012264283-14897" providerId="AD"/>
      </p:ext>
    </p:extLst>
  </p:cmAuthor>
  <p:cmAuthor id="4" name="Mohrman, Mike (OFM)" initials="MM(" lastIdx="15" clrIdx="3">
    <p:extLst>
      <p:ext uri="{19B8F6BF-5375-455C-9EA6-DF929625EA0E}">
        <p15:presenceInfo xmlns:p15="http://schemas.microsoft.com/office/powerpoint/2012/main" userId="S-1-5-21-2226630325-536777373-1012264283-133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79131"/>
    <a:srgbClr val="476FB1"/>
    <a:srgbClr val="AE3818"/>
    <a:srgbClr val="31B313"/>
    <a:srgbClr val="F73BF7"/>
    <a:srgbClr val="42E9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63363" autoAdjust="0"/>
  </p:normalViewPr>
  <p:slideViewPr>
    <p:cSldViewPr snapToGrid="0">
      <p:cViewPr varScale="1">
        <p:scale>
          <a:sx n="47" d="100"/>
          <a:sy n="47" d="100"/>
        </p:scale>
        <p:origin x="2106" y="54"/>
      </p:cViewPr>
      <p:guideLst/>
    </p:cSldViewPr>
  </p:slideViewPr>
  <p:outlineViewPr>
    <p:cViewPr>
      <p:scale>
        <a:sx n="33" d="100"/>
        <a:sy n="33" d="100"/>
      </p:scale>
      <p:origin x="0" y="-49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2069"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3"/>
            <a:ext cx="3037840" cy="466434"/>
          </a:xfrm>
          <a:prstGeom prst="rect">
            <a:avLst/>
          </a:prstGeom>
        </p:spPr>
        <p:txBody>
          <a:bodyPr vert="horz" lIns="93177" tIns="46589" rIns="93177" bIns="46589" rtlCol="0"/>
          <a:lstStyle>
            <a:lvl1pPr algn="r">
              <a:defRPr sz="1200"/>
            </a:lvl1pPr>
          </a:lstStyle>
          <a:p>
            <a:fld id="{1441D16C-1795-44FA-A848-8A3247DD0615}" type="datetimeFigureOut">
              <a:rPr lang="en-US" smtClean="0"/>
              <a:t>6/28/2017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1"/>
            <a:ext cx="5608320" cy="3660459"/>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B2C967D-D3AA-4157-A227-857201B78030}" type="slidenum">
              <a:rPr lang="en-US" smtClean="0"/>
              <a:t>‹#›</a:t>
            </a:fld>
            <a:endParaRPr lang="en-US" dirty="0"/>
          </a:p>
        </p:txBody>
      </p:sp>
    </p:spTree>
    <p:extLst>
      <p:ext uri="{BB962C8B-B14F-4D97-AF65-F5344CB8AC3E}">
        <p14:creationId xmlns:p14="http://schemas.microsoft.com/office/powerpoint/2010/main" val="1168819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latin typeface="Arial" panose="020B0604020202020204" pitchFamily="34" charset="0"/>
                <a:cs typeface="Arial" panose="020B0604020202020204" pitchFamily="34" charset="0"/>
              </a:rPr>
              <a:t>Welcome to the Office of Financial Management</a:t>
            </a:r>
            <a:r>
              <a:rPr lang="en-US" sz="1200" b="1" i="1" baseline="0" dirty="0" smtClean="0">
                <a:latin typeface="Arial" panose="020B0604020202020204" pitchFamily="34" charset="0"/>
                <a:cs typeface="Arial" panose="020B0604020202020204" pitchFamily="34" charset="0"/>
              </a:rPr>
              <a:t> census mapping training.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dirty="0" smtClean="0">
              <a:latin typeface="Arial" panose="020B0604020202020204" pitchFamily="34" charset="0"/>
              <a:cs typeface="Arial" panose="020B0604020202020204" pitchFamily="34" charset="0"/>
            </a:endParaRPr>
          </a:p>
          <a:p>
            <a:pPr>
              <a:lnSpc>
                <a:spcPct val="100000"/>
              </a:lnSpc>
              <a:spcBef>
                <a:spcPts val="0"/>
              </a:spcBef>
              <a:spcAft>
                <a:spcPts val="0"/>
              </a:spcAft>
            </a:pPr>
            <a:r>
              <a:rPr lang="en-US" sz="1200" baseline="0" dirty="0" smtClean="0">
                <a:latin typeface="Arial" panose="020B0604020202020204" pitchFamily="34" charset="0"/>
                <a:cs typeface="Arial" panose="020B0604020202020204" pitchFamily="34" charset="0"/>
              </a:rPr>
              <a:t>As mentioned in the Administrator training section, maps are very important for a successful census  </a:t>
            </a:r>
            <a:r>
              <a:rPr lang="en-US" sz="1200" dirty="0" smtClean="0">
                <a:latin typeface="Arial" panose="020B0604020202020204" pitchFamily="34" charset="0"/>
                <a:cs typeface="Arial" panose="020B0604020202020204" pitchFamily="34" charset="0"/>
              </a:rPr>
              <a:t>Maps help make sense and order of the census area.  They are used to keep track of progress, define the census area, help eliminate confusion, define supervisor and enumerator areas, and much more.  </a:t>
            </a:r>
          </a:p>
          <a:p>
            <a:pPr>
              <a:lnSpc>
                <a:spcPct val="100000"/>
              </a:lnSpc>
              <a:spcBef>
                <a:spcPts val="0"/>
              </a:spcBef>
              <a:spcAft>
                <a:spcPts val="0"/>
              </a:spcAft>
            </a:pPr>
            <a:endParaRPr lang="en-US" sz="1200" baseline="0" dirty="0" smtClean="0">
              <a:latin typeface="Arial" panose="020B0604020202020204" pitchFamily="34" charset="0"/>
              <a:cs typeface="Arial" panose="020B0604020202020204" pitchFamily="34" charset="0"/>
            </a:endParaRPr>
          </a:p>
          <a:p>
            <a:pPr>
              <a:lnSpc>
                <a:spcPct val="100000"/>
              </a:lnSpc>
              <a:spcBef>
                <a:spcPts val="0"/>
              </a:spcBef>
              <a:spcAft>
                <a:spcPts val="0"/>
              </a:spcAft>
            </a:pPr>
            <a:r>
              <a:rPr lang="en-US" sz="1200" baseline="0" dirty="0" smtClean="0">
                <a:latin typeface="Arial" panose="020B0604020202020204" pitchFamily="34" charset="0"/>
                <a:cs typeface="Arial" panose="020B0604020202020204" pitchFamily="34" charset="0"/>
              </a:rPr>
              <a:t>The mapping and examples in this section, will be referenced in relation to an annexation census.  The mapping techniques for an annexation census and a city census are </a:t>
            </a:r>
            <a:r>
              <a:rPr lang="en-US" sz="1200" b="1" baseline="0" dirty="0" smtClean="0">
                <a:latin typeface="Arial" panose="020B0604020202020204" pitchFamily="34" charset="0"/>
                <a:cs typeface="Arial" panose="020B0604020202020204" pitchFamily="34" charset="0"/>
              </a:rPr>
              <a:t>exactly the same</a:t>
            </a:r>
            <a:r>
              <a:rPr lang="en-US" sz="1200" baseline="0" dirty="0" smtClean="0">
                <a:latin typeface="Arial" panose="020B0604020202020204" pitchFamily="34" charset="0"/>
                <a:cs typeface="Arial" panose="020B0604020202020204" pitchFamily="34" charset="0"/>
              </a:rPr>
              <a:t>.  A city census map usually involves larger areas and larger size maps that are hard to show effectively in a presentation.  So, examples are shown from an annexation census.</a:t>
            </a:r>
          </a:p>
          <a:p>
            <a:pPr>
              <a:lnSpc>
                <a:spcPct val="100000"/>
              </a:lnSpc>
              <a:spcBef>
                <a:spcPts val="0"/>
              </a:spcBef>
              <a:spcAft>
                <a:spcPts val="0"/>
              </a:spcAft>
            </a:pPr>
            <a:endParaRPr lang="en-US" sz="1200" baseline="0" dirty="0" smtClean="0">
              <a:latin typeface="Arial" panose="020B0604020202020204" pitchFamily="34" charset="0"/>
              <a:cs typeface="Arial" panose="020B0604020202020204" pitchFamily="34" charset="0"/>
            </a:endParaRPr>
          </a:p>
          <a:p>
            <a:pPr>
              <a:lnSpc>
                <a:spcPct val="100000"/>
              </a:lnSpc>
              <a:spcBef>
                <a:spcPts val="0"/>
              </a:spcBef>
              <a:spcAft>
                <a:spcPts val="0"/>
              </a:spcAft>
            </a:pPr>
            <a:r>
              <a:rPr lang="en-US" sz="1200" baseline="0" dirty="0" smtClean="0">
                <a:latin typeface="Arial" panose="020B0604020202020204" pitchFamily="34" charset="0"/>
                <a:cs typeface="Arial" panose="020B0604020202020204" pitchFamily="34" charset="0"/>
              </a:rPr>
              <a:t>All maps in this training are real maps.  Outlined annexation areas may not be real and are just for demonstration purposes. Basic map terminology and definitions have been presented in the Administrator Training and are not repeated here.</a:t>
            </a:r>
          </a:p>
          <a:p>
            <a:pPr>
              <a:lnSpc>
                <a:spcPct val="100000"/>
              </a:lnSpc>
              <a:spcBef>
                <a:spcPts val="0"/>
              </a:spcBef>
              <a:spcAft>
                <a:spcPts val="0"/>
              </a:spcAft>
            </a:pPr>
            <a:endParaRPr lang="en-US" sz="1200" baseline="0" dirty="0" smtClean="0">
              <a:latin typeface="Arial" panose="020B0604020202020204" pitchFamily="34" charset="0"/>
              <a:cs typeface="Arial" panose="020B0604020202020204" pitchFamily="34" charset="0"/>
            </a:endParaRPr>
          </a:p>
          <a:p>
            <a:pPr>
              <a:lnSpc>
                <a:spcPct val="100000"/>
              </a:lnSpc>
              <a:spcBef>
                <a:spcPts val="0"/>
              </a:spcBef>
              <a:spcAft>
                <a:spcPts val="0"/>
              </a:spcAft>
            </a:pPr>
            <a:r>
              <a:rPr lang="en-US" sz="1200" baseline="0" dirty="0" smtClean="0">
                <a:latin typeface="Arial" panose="020B0604020202020204" pitchFamily="34" charset="0"/>
                <a:cs typeface="Arial" panose="020B0604020202020204" pitchFamily="34" charset="0"/>
              </a:rPr>
              <a:t>If you have questions, you can always contact OFM Forecasting and Research.  Contact information is found at the end of this presentation.</a:t>
            </a:r>
          </a:p>
          <a:p>
            <a:pPr>
              <a:lnSpc>
                <a:spcPct val="100000"/>
              </a:lnSpc>
              <a:spcBef>
                <a:spcPts val="0"/>
              </a:spcBef>
              <a:spcAft>
                <a:spcPts val="0"/>
              </a:spcAft>
            </a:pPr>
            <a:endParaRPr lang="en-US" sz="1200"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baseline="0" dirty="0" smtClean="0">
                <a:latin typeface="Arial" panose="020B0604020202020204" pitchFamily="34" charset="0"/>
                <a:cs typeface="Arial" panose="020B0604020202020204" pitchFamily="34" charset="0"/>
              </a:rPr>
              <a:t>During this training, our agency name is abbreviated OFM.</a:t>
            </a:r>
            <a:endParaRPr lang="en-US" strike="noStrike" baseline="0"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1</a:t>
            </a:fld>
            <a:endParaRPr lang="en-US" dirty="0"/>
          </a:p>
        </p:txBody>
      </p:sp>
    </p:spTree>
    <p:extLst>
      <p:ext uri="{BB962C8B-B14F-4D97-AF65-F5344CB8AC3E}">
        <p14:creationId xmlns:p14="http://schemas.microsoft.com/office/powerpoint/2010/main" val="1824471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Aft>
                <a:spcPts val="600"/>
              </a:spcAft>
            </a:pPr>
            <a:r>
              <a:rPr lang="en-US" dirty="0" smtClean="0">
                <a:latin typeface="Arial" panose="020B0604020202020204" pitchFamily="34" charset="0"/>
                <a:cs typeface="Arial" panose="020B0604020202020204" pitchFamily="34" charset="0"/>
              </a:rPr>
              <a:t>An occupied housing unit has one or more resident persons usually living and sleeping there.  (Resident definitions are covered</a:t>
            </a:r>
            <a:r>
              <a:rPr lang="en-US" baseline="0" dirty="0" smtClean="0">
                <a:latin typeface="Arial" panose="020B0604020202020204" pitchFamily="34" charset="0"/>
                <a:cs typeface="Arial" panose="020B0604020202020204" pitchFamily="34" charset="0"/>
              </a:rPr>
              <a:t> later.)</a:t>
            </a:r>
            <a:endParaRPr lang="en-US" dirty="0" smtClean="0">
              <a:latin typeface="Arial" panose="020B0604020202020204" pitchFamily="34" charset="0"/>
              <a:cs typeface="Arial" panose="020B0604020202020204" pitchFamily="34" charset="0"/>
            </a:endParaRPr>
          </a:p>
          <a:p>
            <a:pPr lvl="0">
              <a:spcAft>
                <a:spcPts val="600"/>
              </a:spcAft>
            </a:pPr>
            <a:r>
              <a:rPr lang="en-US" dirty="0" smtClean="0">
                <a:latin typeface="Arial" panose="020B0604020202020204" pitchFamily="34" charset="0"/>
                <a:cs typeface="Arial" panose="020B0604020202020204" pitchFamily="34" charset="0"/>
              </a:rPr>
              <a:t>A vacant housing unit has no resident person living in the unit as a primary home.</a:t>
            </a:r>
          </a:p>
          <a:p>
            <a:pPr lvl="0">
              <a:spcAft>
                <a:spcPts val="600"/>
              </a:spcAft>
            </a:pPr>
            <a:endParaRPr lang="en-US" dirty="0" smtClean="0">
              <a:latin typeface="Arial" panose="020B0604020202020204" pitchFamily="34" charset="0"/>
              <a:cs typeface="Arial" panose="020B0604020202020204" pitchFamily="34" charset="0"/>
            </a:endParaRPr>
          </a:p>
          <a:p>
            <a:pPr lvl="0">
              <a:spcAft>
                <a:spcPts val="600"/>
              </a:spcAft>
            </a:pPr>
            <a:r>
              <a:rPr lang="en-US" dirty="0" smtClean="0">
                <a:latin typeface="Arial" panose="020B0604020202020204" pitchFamily="34" charset="0"/>
                <a:cs typeface="Arial" panose="020B0604020202020204" pitchFamily="34" charset="0"/>
              </a:rPr>
              <a:t>Also vacant are:</a:t>
            </a:r>
          </a:p>
          <a:p>
            <a:pPr marL="219456" lvl="0" indent="-219456">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Housing units for temporary stay.  Examples are: a corporate rental, vacation home, hotel/motels for</a:t>
            </a:r>
            <a:r>
              <a:rPr lang="en-US" baseline="0" dirty="0" smtClean="0">
                <a:latin typeface="Arial" panose="020B0604020202020204" pitchFamily="34" charset="0"/>
                <a:cs typeface="Arial" panose="020B0604020202020204" pitchFamily="34" charset="0"/>
              </a:rPr>
              <a:t> transients,</a:t>
            </a:r>
            <a:r>
              <a:rPr lang="en-US" dirty="0" smtClean="0">
                <a:latin typeface="Arial" panose="020B0604020202020204" pitchFamily="34" charset="0"/>
                <a:cs typeface="Arial" panose="020B0604020202020204" pitchFamily="34" charset="0"/>
              </a:rPr>
              <a:t> etc. The people in them usually have a different place to call home.</a:t>
            </a:r>
          </a:p>
          <a:p>
            <a:pPr marL="219456" indent="-219456">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New construction in progress.  If it is weather</a:t>
            </a:r>
            <a:r>
              <a:rPr lang="en-US" baseline="0" dirty="0" smtClean="0">
                <a:latin typeface="Arial" panose="020B0604020202020204" pitchFamily="34" charset="0"/>
                <a:cs typeface="Arial" panose="020B0604020202020204" pitchFamily="34" charset="0"/>
              </a:rPr>
              <a:t> tight, it is counted as a vacant unit</a:t>
            </a:r>
            <a:r>
              <a:rPr lang="en-US" dirty="0" smtClean="0">
                <a:latin typeface="Arial" panose="020B0604020202020204" pitchFamily="34" charset="0"/>
                <a:cs typeface="Arial" panose="020B0604020202020204" pitchFamily="34" charset="0"/>
              </a:rPr>
              <a:t>.  The interior</a:t>
            </a:r>
            <a:r>
              <a:rPr lang="en-US" baseline="0" dirty="0" smtClean="0">
                <a:latin typeface="Arial" panose="020B0604020202020204" pitchFamily="34" charset="0"/>
                <a:cs typeface="Arial" panose="020B0604020202020204" pitchFamily="34" charset="0"/>
              </a:rPr>
              <a:t> does not have to be finished.</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10</a:t>
            </a:fld>
            <a:endParaRPr lang="en-US" dirty="0"/>
          </a:p>
        </p:txBody>
      </p:sp>
    </p:spTree>
    <p:extLst>
      <p:ext uri="{BB962C8B-B14F-4D97-AF65-F5344CB8AC3E}">
        <p14:creationId xmlns:p14="http://schemas.microsoft.com/office/powerpoint/2010/main" val="763507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eaLnBrk="1" hangingPunct="1">
              <a:lnSpc>
                <a:spcPct val="100000"/>
              </a:lnSpc>
              <a:spcAft>
                <a:spcPts val="600"/>
              </a:spcAft>
              <a:buNone/>
            </a:pPr>
            <a:r>
              <a:rPr lang="en-US" sz="1200" dirty="0" smtClean="0">
                <a:latin typeface="Arial" panose="020B0604020202020204" pitchFamily="34" charset="0"/>
                <a:cs typeface="Arial" panose="020B0604020202020204" pitchFamily="34" charset="0"/>
              </a:rPr>
              <a:t>You are</a:t>
            </a:r>
            <a:r>
              <a:rPr lang="en-US" sz="1200" baseline="0" dirty="0" smtClean="0">
                <a:latin typeface="Arial" panose="020B0604020202020204" pitchFamily="34" charset="0"/>
                <a:cs typeface="Arial" panose="020B0604020202020204" pitchFamily="34" charset="0"/>
              </a:rPr>
              <a:t> required to collect housing type information.  </a:t>
            </a:r>
            <a:r>
              <a:rPr lang="en-US" sz="1200" dirty="0" smtClean="0">
                <a:latin typeface="Arial" panose="020B0604020202020204" pitchFamily="34" charset="0"/>
                <a:cs typeface="Arial" panose="020B0604020202020204" pitchFamily="34" charset="0"/>
              </a:rPr>
              <a:t>The basic features for single family housing are:</a:t>
            </a:r>
          </a:p>
          <a:p>
            <a:pPr marL="219456" lvl="1" indent="-219456" eaLnBrk="1" hangingPunct="1">
              <a:lnSpc>
                <a:spcPct val="100000"/>
              </a:lnSpc>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structure is built to house one family or household. </a:t>
            </a:r>
          </a:p>
          <a:p>
            <a:pPr marL="219456" lvl="1" indent="-219456" eaLnBrk="1" hangingPunct="1">
              <a:lnSpc>
                <a:spcPct val="100000"/>
              </a:lnSpc>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It is detached from any other residential building; this includes no car ports</a:t>
            </a:r>
            <a:r>
              <a:rPr lang="en-US" sz="1200" baseline="0" dirty="0" smtClean="0">
                <a:latin typeface="Arial" panose="020B0604020202020204" pitchFamily="34" charset="0"/>
                <a:cs typeface="Arial" panose="020B0604020202020204" pitchFamily="34" charset="0"/>
              </a:rPr>
              <a:t> attached to two structures</a:t>
            </a:r>
            <a:endParaRPr lang="en-US" sz="1200" dirty="0" smtClean="0">
              <a:latin typeface="Arial" panose="020B0604020202020204" pitchFamily="34" charset="0"/>
              <a:cs typeface="Arial" panose="020B0604020202020204" pitchFamily="34" charset="0"/>
            </a:endParaRPr>
          </a:p>
          <a:p>
            <a:pPr marL="219456" lvl="1" indent="-219456" eaLnBrk="1" hangingPunct="1">
              <a:lnSpc>
                <a:spcPct val="100000"/>
              </a:lnSpc>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This category includes modular and prefabricated homes</a:t>
            </a:r>
          </a:p>
          <a:p>
            <a:endParaRPr lang="en-US" dirty="0"/>
          </a:p>
        </p:txBody>
      </p:sp>
      <p:sp>
        <p:nvSpPr>
          <p:cNvPr id="4" name="Slide Number Placeholder 3"/>
          <p:cNvSpPr>
            <a:spLocks noGrp="1"/>
          </p:cNvSpPr>
          <p:nvPr>
            <p:ph type="sldNum" sz="quarter" idx="10"/>
          </p:nvPr>
        </p:nvSpPr>
        <p:spPr/>
        <p:txBody>
          <a:bodyPr/>
          <a:lstStyle/>
          <a:p>
            <a:fld id="{E30E955C-EC8F-4C6F-BA26-1ED8BA53ACE2}" type="slidenum">
              <a:rPr lang="en-US" smtClean="0"/>
              <a:t>11</a:t>
            </a:fld>
            <a:endParaRPr lang="en-US" dirty="0"/>
          </a:p>
        </p:txBody>
      </p:sp>
    </p:spTree>
    <p:extLst>
      <p:ext uri="{BB962C8B-B14F-4D97-AF65-F5344CB8AC3E}">
        <p14:creationId xmlns:p14="http://schemas.microsoft.com/office/powerpoint/2010/main" val="287258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A mobile home, also referred to as manufactured home, are movable housing units intended for permanent occupancy on private lots or in parks.  The special features for such units are: they are not built on site and can be moved. They may or may not have a regular foundation.</a:t>
            </a:r>
          </a:p>
          <a:p>
            <a:endParaRPr lang="en-US" sz="1200" baseline="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12</a:t>
            </a:fld>
            <a:endParaRPr lang="en-US" dirty="0"/>
          </a:p>
        </p:txBody>
      </p:sp>
    </p:spTree>
    <p:extLst>
      <p:ext uri="{BB962C8B-B14F-4D97-AF65-F5344CB8AC3E}">
        <p14:creationId xmlns:p14="http://schemas.microsoft.com/office/powerpoint/2010/main" val="3836267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A two-unit structure, often called a duplex, is one structure with two housing units in it. The units can be side by side or top and bottom. If two separate units are side by side and joined by a carport, they are considered as a duplex. </a:t>
            </a:r>
            <a:r>
              <a:rPr lang="en-US" i="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You need to fill out two field enumeration sheets, one for each unit.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13</a:t>
            </a:fld>
            <a:endParaRPr lang="en-US" dirty="0"/>
          </a:p>
        </p:txBody>
      </p:sp>
    </p:spTree>
    <p:extLst>
      <p:ext uri="{BB962C8B-B14F-4D97-AF65-F5344CB8AC3E}">
        <p14:creationId xmlns:p14="http://schemas.microsoft.com/office/powerpoint/2010/main" val="968754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This picture shows a combination of side-to-side and up-down 3-unit construction.  Sometimes you will see a 4-unit structure</a:t>
            </a:r>
            <a:r>
              <a:rPr lang="en-US" sz="1200" baseline="0" dirty="0" smtClean="0">
                <a:latin typeface="Arial" panose="020B0604020202020204" pitchFamily="34" charset="0"/>
                <a:cs typeface="Arial" panose="020B0604020202020204" pitchFamily="34" charset="0"/>
              </a:rPr>
              <a:t> with both side to side and up –down units.  </a:t>
            </a:r>
            <a:endParaRPr lang="en-US" dirty="0"/>
          </a:p>
        </p:txBody>
      </p:sp>
      <p:sp>
        <p:nvSpPr>
          <p:cNvPr id="4" name="Slide Number Placeholder 3"/>
          <p:cNvSpPr>
            <a:spLocks noGrp="1"/>
          </p:cNvSpPr>
          <p:nvPr>
            <p:ph type="sldNum" sz="quarter" idx="10"/>
          </p:nvPr>
        </p:nvSpPr>
        <p:spPr/>
        <p:txBody>
          <a:bodyPr/>
          <a:lstStyle/>
          <a:p>
            <a:fld id="{E30E955C-EC8F-4C6F-BA26-1ED8BA53ACE2}" type="slidenum">
              <a:rPr lang="en-US" smtClean="0"/>
              <a:t>14</a:t>
            </a:fld>
            <a:endParaRPr lang="en-US" dirty="0"/>
          </a:p>
        </p:txBody>
      </p:sp>
    </p:spTree>
    <p:extLst>
      <p:ext uri="{BB962C8B-B14F-4D97-AF65-F5344CB8AC3E}">
        <p14:creationId xmlns:p14="http://schemas.microsoft.com/office/powerpoint/2010/main" val="1952891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This is a common structure with 5 or more units in it.  Access to the units, in this case, is from the outside for each unit rather than a common hallway. Some structures may have 100</a:t>
            </a:r>
            <a:r>
              <a:rPr lang="en-US" sz="1200" baseline="0" dirty="0" smtClean="0">
                <a:latin typeface="Arial" panose="020B0604020202020204" pitchFamily="34" charset="0"/>
                <a:cs typeface="Arial" panose="020B0604020202020204" pitchFamily="34" charset="0"/>
              </a:rPr>
              <a:t> or more</a:t>
            </a:r>
            <a:r>
              <a:rPr lang="en-US" sz="1200" dirty="0" smtClean="0">
                <a:latin typeface="Arial" panose="020B0604020202020204" pitchFamily="34" charset="0"/>
                <a:cs typeface="Arial" panose="020B0604020202020204" pitchFamily="34" charset="0"/>
              </a:rPr>
              <a:t> units.  </a:t>
            </a:r>
          </a:p>
          <a:p>
            <a:endParaRPr lang="en-US" dirty="0"/>
          </a:p>
        </p:txBody>
      </p:sp>
      <p:sp>
        <p:nvSpPr>
          <p:cNvPr id="4" name="Slide Number Placeholder 3"/>
          <p:cNvSpPr>
            <a:spLocks noGrp="1"/>
          </p:cNvSpPr>
          <p:nvPr>
            <p:ph type="sldNum" sz="quarter" idx="10"/>
          </p:nvPr>
        </p:nvSpPr>
        <p:spPr/>
        <p:txBody>
          <a:bodyPr/>
          <a:lstStyle/>
          <a:p>
            <a:fld id="{E30E955C-EC8F-4C6F-BA26-1ED8BA53ACE2}" type="slidenum">
              <a:rPr lang="en-US" smtClean="0"/>
              <a:t>15</a:t>
            </a:fld>
            <a:endParaRPr lang="en-US" dirty="0"/>
          </a:p>
        </p:txBody>
      </p:sp>
    </p:spTree>
    <p:extLst>
      <p:ext uri="{BB962C8B-B14F-4D97-AF65-F5344CB8AC3E}">
        <p14:creationId xmlns:p14="http://schemas.microsoft.com/office/powerpoint/2010/main" val="2195860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456" indent="-219456">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Accessory dwelling units (ADUs) — also referred to as accessory apartments, second units, or </a:t>
            </a:r>
            <a:r>
              <a:rPr lang="en-US" dirty="0" smtClean="0">
                <a:latin typeface="Arial" panose="020B0604020202020204" pitchFamily="34" charset="0"/>
                <a:cs typeface="Arial" panose="020B0604020202020204" pitchFamily="34" charset="0"/>
              </a:rPr>
              <a:t>mother-in-law apartments</a:t>
            </a:r>
            <a:r>
              <a:rPr lang="en-US" sz="1200" dirty="0" smtClean="0">
                <a:latin typeface="Arial" panose="020B0604020202020204" pitchFamily="34" charset="0"/>
                <a:cs typeface="Arial" panose="020B0604020202020204" pitchFamily="34" charset="0"/>
              </a:rPr>
              <a:t> — are additional living quarters on single-family lots that are independent of the primary dwelling unit. The separate living spaces are equipped with kitchen and bathroom facilities, and can be either attached or detached from the main residence. Occupancy rates and the number of people per unit tend to be very similar to 5+ structures. </a:t>
            </a:r>
          </a:p>
          <a:p>
            <a:pPr marL="219456" indent="-219456">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If you encounter an ADU, count the main structure as a single family home. Count the ADU as a separate 5+ unit structure on a new field enumeration sheet.</a:t>
            </a:r>
          </a:p>
          <a:p>
            <a:pPr marL="219456" indent="-219456">
              <a:buFont typeface="Arial" panose="020B0604020202020204" pitchFamily="34" charset="0"/>
              <a:buChar char="•"/>
            </a:pPr>
            <a:r>
              <a:rPr lang="en-US" sz="1200" dirty="0" smtClean="0">
                <a:latin typeface="Arial" panose="020B0604020202020204" pitchFamily="34" charset="0"/>
                <a:cs typeface="Arial" panose="020B0604020202020204" pitchFamily="34" charset="0"/>
              </a:rPr>
              <a:t>Make notes on your field enumeration sheet that this is an ADU.</a:t>
            </a:r>
          </a:p>
          <a:p>
            <a:endParaRPr lang="en-US" sz="1200" dirty="0" smtClean="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16</a:t>
            </a:fld>
            <a:endParaRPr lang="en-US" dirty="0"/>
          </a:p>
        </p:txBody>
      </p:sp>
    </p:spTree>
    <p:extLst>
      <p:ext uri="{BB962C8B-B14F-4D97-AF65-F5344CB8AC3E}">
        <p14:creationId xmlns:p14="http://schemas.microsoft.com/office/powerpoint/2010/main" val="586275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eaLnBrk="1" hangingPunct="1">
              <a:spcAft>
                <a:spcPts val="600"/>
              </a:spcAft>
              <a:buNone/>
            </a:pPr>
            <a:r>
              <a:rPr lang="en-US" sz="1200" dirty="0" smtClean="0">
                <a:latin typeface="Arial" panose="020B0604020202020204" pitchFamily="34" charset="0"/>
                <a:cs typeface="Arial" panose="020B0604020202020204" pitchFamily="34" charset="0"/>
              </a:rPr>
              <a:t>When going from house to house, always</a:t>
            </a:r>
            <a:r>
              <a:rPr lang="en-US" sz="1200" baseline="0" dirty="0" smtClean="0">
                <a:latin typeface="Arial" panose="020B0604020202020204" pitchFamily="34" charset="0"/>
                <a:cs typeface="Arial" panose="020B0604020202020204" pitchFamily="34" charset="0"/>
              </a:rPr>
              <a:t> look for concealed units. </a:t>
            </a:r>
            <a:r>
              <a:rPr lang="en-US" sz="1200" dirty="0" smtClean="0">
                <a:latin typeface="Arial" panose="020B0604020202020204" pitchFamily="34" charset="0"/>
                <a:cs typeface="Arial" panose="020B0604020202020204" pitchFamily="34" charset="0"/>
              </a:rPr>
              <a:t>Extra mailboxes, multiple electricity meters,</a:t>
            </a:r>
            <a:r>
              <a:rPr lang="en-US" sz="1200" baseline="0" dirty="0" smtClean="0">
                <a:latin typeface="Arial" panose="020B0604020202020204" pitchFamily="34" charset="0"/>
                <a:cs typeface="Arial" panose="020B0604020202020204" pitchFamily="34" charset="0"/>
              </a:rPr>
              <a:t> and </a:t>
            </a:r>
            <a:r>
              <a:rPr lang="en-US" sz="1200" dirty="0" smtClean="0">
                <a:latin typeface="Arial" panose="020B0604020202020204" pitchFamily="34" charset="0"/>
                <a:cs typeface="Arial" panose="020B0604020202020204" pitchFamily="34" charset="0"/>
              </a:rPr>
              <a:t>RVs in the yard are all hints that there may be extra living units near the main</a:t>
            </a:r>
            <a:r>
              <a:rPr lang="en-US" sz="1200" baseline="0" dirty="0" smtClean="0">
                <a:latin typeface="Arial" panose="020B0604020202020204" pitchFamily="34" charset="0"/>
                <a:cs typeface="Arial" panose="020B0604020202020204" pitchFamily="34" charset="0"/>
              </a:rPr>
              <a:t> house.  Another situation is that there may be a l</a:t>
            </a:r>
            <a:r>
              <a:rPr lang="en-US" sz="1200" dirty="0" smtClean="0">
                <a:latin typeface="Arial" panose="020B0604020202020204" pitchFamily="34" charset="0"/>
                <a:cs typeface="Arial" panose="020B0604020202020204" pitchFamily="34" charset="0"/>
              </a:rPr>
              <a:t>ive-in unit above the garage.</a:t>
            </a:r>
            <a:r>
              <a:rPr lang="en-US" sz="1200" baseline="0" dirty="0" smtClean="0">
                <a:latin typeface="Arial" panose="020B0604020202020204" pitchFamily="34" charset="0"/>
                <a:cs typeface="Arial" panose="020B0604020202020204" pitchFamily="34" charset="0"/>
              </a:rPr>
              <a:t> Or a mother-in-law</a:t>
            </a:r>
            <a:r>
              <a:rPr lang="en-US" sz="1200" dirty="0" smtClean="0">
                <a:latin typeface="Arial" panose="020B0604020202020204" pitchFamily="34" charset="0"/>
                <a:cs typeface="Arial" panose="020B0604020202020204" pitchFamily="34" charset="0"/>
              </a:rPr>
              <a:t> unit (or ADU) in the basement. </a:t>
            </a:r>
            <a:r>
              <a:rPr lang="en-US" sz="1200" baseline="0" dirty="0" smtClean="0">
                <a:latin typeface="Arial" panose="020B0604020202020204" pitchFamily="34" charset="0"/>
                <a:cs typeface="Arial" panose="020B0604020202020204" pitchFamily="34" charset="0"/>
              </a:rPr>
              <a:t> </a:t>
            </a:r>
          </a:p>
          <a:p>
            <a:pPr eaLnBrk="1" hangingPunct="1"/>
            <a:endParaRPr lang="en-US" sz="120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30E955C-EC8F-4C6F-BA26-1ED8BA53ACE2}" type="slidenum">
              <a:rPr lang="en-US" smtClean="0"/>
              <a:t>17</a:t>
            </a:fld>
            <a:endParaRPr lang="en-US" dirty="0"/>
          </a:p>
        </p:txBody>
      </p:sp>
    </p:spTree>
    <p:extLst>
      <p:ext uri="{BB962C8B-B14F-4D97-AF65-F5344CB8AC3E}">
        <p14:creationId xmlns:p14="http://schemas.microsoft.com/office/powerpoint/2010/main" val="3451799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Some structures are not originally intended to be permanent living quarters. But, people choose to live in them</a:t>
            </a:r>
            <a:r>
              <a:rPr lang="en-US" sz="1200" baseline="0" dirty="0" smtClean="0">
                <a:latin typeface="Arial" panose="020B0604020202020204" pitchFamily="34" charset="0"/>
                <a:cs typeface="Arial" panose="020B0604020202020204" pitchFamily="34" charset="0"/>
              </a:rPr>
              <a:t> and </a:t>
            </a:r>
            <a:r>
              <a:rPr lang="en-US" sz="1200" dirty="0" smtClean="0">
                <a:latin typeface="Arial" panose="020B0604020202020204" pitchFamily="34" charset="0"/>
                <a:cs typeface="Arial" panose="020B0604020202020204" pitchFamily="34" charset="0"/>
              </a:rPr>
              <a:t>not have another living place.  Such can be a motor home, travel trailer, boats or boxcars and tents, etc. You count them as housing units only when some</a:t>
            </a:r>
            <a:r>
              <a:rPr lang="en-US" sz="1200" baseline="0" dirty="0" smtClean="0">
                <a:latin typeface="Arial" panose="020B0604020202020204" pitchFamily="34" charset="0"/>
                <a:cs typeface="Arial" panose="020B0604020202020204" pitchFamily="34" charset="0"/>
              </a:rPr>
              <a:t> one is living in them.  There are no vacant special housing units.</a:t>
            </a:r>
          </a:p>
          <a:p>
            <a:endParaRPr lang="en-US" dirty="0"/>
          </a:p>
        </p:txBody>
      </p:sp>
      <p:sp>
        <p:nvSpPr>
          <p:cNvPr id="4" name="Slide Number Placeholder 3"/>
          <p:cNvSpPr>
            <a:spLocks noGrp="1"/>
          </p:cNvSpPr>
          <p:nvPr>
            <p:ph type="sldNum" sz="quarter" idx="10"/>
          </p:nvPr>
        </p:nvSpPr>
        <p:spPr/>
        <p:txBody>
          <a:bodyPr/>
          <a:lstStyle/>
          <a:p>
            <a:fld id="{E30E955C-EC8F-4C6F-BA26-1ED8BA53ACE2}" type="slidenum">
              <a:rPr lang="en-US" smtClean="0"/>
              <a:t>18</a:t>
            </a:fld>
            <a:endParaRPr lang="en-US" dirty="0"/>
          </a:p>
        </p:txBody>
      </p:sp>
    </p:spTree>
    <p:extLst>
      <p:ext uri="{BB962C8B-B14F-4D97-AF65-F5344CB8AC3E}">
        <p14:creationId xmlns:p14="http://schemas.microsoft.com/office/powerpoint/2010/main" val="4139636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eaLnBrk="1" hangingPunct="1">
              <a:spcBef>
                <a:spcPts val="0"/>
              </a:spcBef>
              <a:spcAft>
                <a:spcPts val="600"/>
              </a:spcAft>
              <a:buFont typeface="Arial" panose="020B0604020202020204" pitchFamily="34" charset="0"/>
              <a:buNone/>
            </a:pPr>
            <a:r>
              <a:rPr lang="en-US" sz="1200" dirty="0" smtClean="0">
                <a:latin typeface="Arial" panose="020B0604020202020204" pitchFamily="34" charset="0"/>
                <a:cs typeface="Arial" panose="020B0604020202020204" pitchFamily="34" charset="0"/>
              </a:rPr>
              <a:t>Contact your supervisor to see if a prior contact has been made with the establishment. Then seek assistance from the manager in order to determine long term occupants.</a:t>
            </a:r>
          </a:p>
          <a:p>
            <a:pPr marL="219456" marR="0" lvl="1" indent="-21945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smtClean="0">
                <a:latin typeface="Arial" panose="020B0604020202020204" pitchFamily="34" charset="0"/>
                <a:cs typeface="Arial" panose="020B0604020202020204" pitchFamily="34" charset="0"/>
              </a:rPr>
              <a:t>If people living here are</a:t>
            </a:r>
            <a:r>
              <a:rPr lang="en-US" sz="1200" baseline="0" dirty="0" smtClean="0">
                <a:latin typeface="Arial" panose="020B0604020202020204" pitchFamily="34" charset="0"/>
                <a:cs typeface="Arial" panose="020B0604020202020204" pitchFamily="34" charset="0"/>
              </a:rPr>
              <a:t> residents</a:t>
            </a:r>
            <a:r>
              <a:rPr lang="en-US" sz="1200" dirty="0" smtClean="0">
                <a:latin typeface="Arial" panose="020B0604020202020204" pitchFamily="34" charset="0"/>
                <a:cs typeface="Arial" panose="020B0604020202020204" pitchFamily="34" charset="0"/>
              </a:rPr>
              <a:t>, count the units they live in as specials. </a:t>
            </a:r>
          </a:p>
          <a:p>
            <a:pPr marL="219456" lvl="1" indent="-219456" eaLnBrk="1" hangingPunct="1">
              <a:lnSpc>
                <a:spcPct val="100000"/>
              </a:lnSpc>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Do not count the other</a:t>
            </a:r>
            <a:r>
              <a:rPr lang="en-US" sz="1200" baseline="0" dirty="0" smtClean="0">
                <a:latin typeface="Arial" panose="020B0604020202020204" pitchFamily="34" charset="0"/>
                <a:cs typeface="Arial" panose="020B0604020202020204" pitchFamily="34" charset="0"/>
              </a:rPr>
              <a:t> units</a:t>
            </a:r>
            <a:r>
              <a:rPr lang="en-US" sz="1200" dirty="0" smtClean="0">
                <a:latin typeface="Arial" panose="020B0604020202020204" pitchFamily="34" charset="0"/>
                <a:cs typeface="Arial" panose="020B0604020202020204" pitchFamily="34" charset="0"/>
              </a:rPr>
              <a:t>. They</a:t>
            </a:r>
            <a:r>
              <a:rPr lang="en-US" sz="1200" baseline="0" dirty="0" smtClean="0">
                <a:latin typeface="Arial" panose="020B0604020202020204" pitchFamily="34" charset="0"/>
                <a:cs typeface="Arial" panose="020B0604020202020204" pitchFamily="34" charset="0"/>
              </a:rPr>
              <a:t> are not housing units.</a:t>
            </a:r>
          </a:p>
          <a:p>
            <a:pPr marL="219456" lvl="1" indent="-219456" eaLnBrk="1" hangingPunct="1">
              <a:lnSpc>
                <a:spcPct val="100000"/>
              </a:lnSpc>
              <a:spcBef>
                <a:spcPts val="0"/>
              </a:spcBef>
              <a:spcAft>
                <a:spcPts val="600"/>
              </a:spcAft>
              <a:buFont typeface="Arial" panose="020B0604020202020204" pitchFamily="34" charset="0"/>
              <a:buChar char="•"/>
            </a:pPr>
            <a:endParaRPr lang="en-US" sz="1200" baseline="0" dirty="0" smtClean="0">
              <a:latin typeface="Arial" panose="020B0604020202020204" pitchFamily="34" charset="0"/>
              <a:cs typeface="Arial" panose="020B0604020202020204" pitchFamily="34" charset="0"/>
            </a:endParaRPr>
          </a:p>
          <a:p>
            <a:pPr marL="0" lvl="1" indent="0" eaLnBrk="1" hangingPunct="1">
              <a:spcBef>
                <a:spcPts val="0"/>
              </a:spcBef>
              <a:spcAft>
                <a:spcPts val="600"/>
              </a:spcAft>
              <a:buFont typeface="Arial" panose="020B0604020202020204" pitchFamily="34" charset="0"/>
              <a:buNone/>
            </a:pPr>
            <a:r>
              <a:rPr lang="en-US" sz="1200" baseline="0" dirty="0" smtClean="0">
                <a:latin typeface="Arial" panose="020B0604020202020204" pitchFamily="34" charset="0"/>
                <a:cs typeface="Arial" panose="020B0604020202020204" pitchFamily="34" charset="0"/>
              </a:rPr>
              <a:t>You may run into situation where:</a:t>
            </a:r>
            <a:endParaRPr lang="en-US" sz="1200" dirty="0" smtClean="0">
              <a:latin typeface="Arial" panose="020B0604020202020204" pitchFamily="34" charset="0"/>
              <a:cs typeface="Arial" panose="020B0604020202020204" pitchFamily="34" charset="0"/>
            </a:endParaRPr>
          </a:p>
          <a:p>
            <a:pPr marL="219456" lvl="1" indent="-219456" eaLnBrk="1" hangingPunct="1">
              <a:lnSpc>
                <a:spcPct val="100000"/>
              </a:lnSpc>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A Manager or staff live permanently onsite.</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 </a:t>
            </a:r>
          </a:p>
          <a:p>
            <a:pPr marL="219456" lvl="1" indent="-219456" eaLnBrk="1" hangingPunct="1">
              <a:lnSpc>
                <a:spcPct val="100000"/>
              </a:lnSpc>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If they live in a room, count the room as a special housing unit.</a:t>
            </a:r>
          </a:p>
          <a:p>
            <a:pPr marL="219456" lvl="2" indent="-219456">
              <a:lnSpc>
                <a:spcPct val="100000"/>
              </a:lnSpc>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 If they live in an apartment, count as a 5+ structure type.</a:t>
            </a:r>
          </a:p>
          <a:p>
            <a:pPr marL="0" lvl="1" indent="0">
              <a:spcBef>
                <a:spcPts val="0"/>
              </a:spcBef>
              <a:spcAft>
                <a:spcPts val="600"/>
              </a:spcAft>
              <a:buFont typeface="Arial" panose="020B0604020202020204" pitchFamily="34" charset="0"/>
              <a:buNone/>
            </a:pPr>
            <a:endParaRPr lang="en-US" sz="1200" dirty="0" smtClean="0">
              <a:latin typeface="Arial" panose="020B0604020202020204" pitchFamily="34" charset="0"/>
              <a:cs typeface="Arial" panose="020B0604020202020204" pitchFamily="34" charset="0"/>
            </a:endParaRPr>
          </a:p>
          <a:p>
            <a:pPr marL="0" lvl="1" indent="0">
              <a:spcBef>
                <a:spcPts val="0"/>
              </a:spcBef>
              <a:spcAft>
                <a:spcPts val="600"/>
              </a:spcAft>
              <a:buFont typeface="Arial" panose="020B0604020202020204" pitchFamily="34" charset="0"/>
              <a:buNone/>
            </a:pPr>
            <a:r>
              <a:rPr lang="en-US" sz="1200" dirty="0" smtClean="0">
                <a:latin typeface="Arial" panose="020B0604020202020204" pitchFamily="34" charset="0"/>
                <a:cs typeface="Arial" panose="020B0604020202020204" pitchFamily="34" charset="0"/>
              </a:rPr>
              <a:t>There is an exception</a:t>
            </a:r>
            <a:r>
              <a:rPr lang="en-US" sz="1200" baseline="0" dirty="0" smtClean="0">
                <a:latin typeface="Arial" panose="020B0604020202020204" pitchFamily="34" charset="0"/>
                <a:cs typeface="Arial" panose="020B0604020202020204" pitchFamily="34" charset="0"/>
              </a:rPr>
              <a:t> to the above rules.</a:t>
            </a:r>
            <a:endParaRPr lang="en-US" sz="1200" dirty="0" smtClean="0">
              <a:latin typeface="Arial" panose="020B0604020202020204" pitchFamily="34" charset="0"/>
              <a:cs typeface="Arial" panose="020B0604020202020204" pitchFamily="34" charset="0"/>
            </a:endParaRPr>
          </a:p>
          <a:p>
            <a:pPr marL="0" lvl="1" indent="0" eaLnBrk="1" hangingPunct="1">
              <a:lnSpc>
                <a:spcPct val="100000"/>
              </a:lnSpc>
              <a:spcBef>
                <a:spcPts val="0"/>
              </a:spcBef>
              <a:spcAft>
                <a:spcPts val="600"/>
              </a:spcAft>
              <a:buFont typeface="Arial" panose="020B0604020202020204" pitchFamily="34" charset="0"/>
              <a:buNone/>
            </a:pPr>
            <a:r>
              <a:rPr lang="en-US" sz="1200" dirty="0" smtClean="0">
                <a:latin typeface="Arial" panose="020B0604020202020204" pitchFamily="34" charset="0"/>
                <a:cs typeface="Arial" panose="020B0604020202020204" pitchFamily="34" charset="0"/>
              </a:rPr>
              <a:t>If 75% or more of the rooms are filled with permanent residents, then it is essentially an apartment in nature. Count the people who are resident. Label their structure type as a 5+ structure. Count all other units as vacant.</a:t>
            </a:r>
          </a:p>
          <a:p>
            <a:pPr lvl="1" eaLnBrk="1" hangingPunct="1">
              <a:spcBef>
                <a:spcPts val="600"/>
              </a:spcBef>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lvl="1" eaLnBrk="1" hangingPunct="1">
              <a:spcBef>
                <a:spcPts val="600"/>
              </a:spcBef>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19</a:t>
            </a:fld>
            <a:endParaRPr lang="en-US" dirty="0"/>
          </a:p>
        </p:txBody>
      </p:sp>
    </p:spTree>
    <p:extLst>
      <p:ext uri="{BB962C8B-B14F-4D97-AF65-F5344CB8AC3E}">
        <p14:creationId xmlns:p14="http://schemas.microsoft.com/office/powerpoint/2010/main" val="815124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spcBef>
                <a:spcPts val="0"/>
              </a:spcBef>
              <a:buNone/>
            </a:pPr>
            <a:r>
              <a:rPr lang="en-US" sz="1200" dirty="0" smtClean="0">
                <a:latin typeface="Arial" panose="020B0604020202020204" pitchFamily="34" charset="0"/>
                <a:cs typeface="Arial" panose="020B0604020202020204" pitchFamily="34" charset="0"/>
              </a:rPr>
              <a:t>Note:  This training may contain visual elements including data forms and geographical maps. To meet accessibility standards, visual elements are tagged and/or described in readable text. If you have any difficulty or need assistance accessing any of the information contained in this training, please contact the Office of Financial Management, Forecasting and Research Division, by phone at 360-902-0599, or by email at pop.annexations@ofm.wa.gov</a:t>
            </a:r>
          </a:p>
        </p:txBody>
      </p:sp>
      <p:sp>
        <p:nvSpPr>
          <p:cNvPr id="4" name="Slide Number Placeholder 3"/>
          <p:cNvSpPr>
            <a:spLocks noGrp="1"/>
          </p:cNvSpPr>
          <p:nvPr>
            <p:ph type="sldNum" sz="quarter" idx="10"/>
          </p:nvPr>
        </p:nvSpPr>
        <p:spPr/>
        <p:txBody>
          <a:bodyPr/>
          <a:lstStyle/>
          <a:p>
            <a:fld id="{E30E955C-EC8F-4C6F-BA26-1ED8BA53ACE2}" type="slidenum">
              <a:rPr lang="en-US" smtClean="0"/>
              <a:t>2</a:t>
            </a:fld>
            <a:endParaRPr lang="en-US" dirty="0"/>
          </a:p>
        </p:txBody>
      </p:sp>
    </p:spTree>
    <p:extLst>
      <p:ext uri="{BB962C8B-B14F-4D97-AF65-F5344CB8AC3E}">
        <p14:creationId xmlns:p14="http://schemas.microsoft.com/office/powerpoint/2010/main" val="116444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latin typeface="Arial" panose="020B0604020202020204" pitchFamily="34" charset="0"/>
                <a:cs typeface="Arial" panose="020B0604020202020204" pitchFamily="34" charset="0"/>
              </a:rPr>
              <a:t>Within</a:t>
            </a:r>
            <a:r>
              <a:rPr lang="en-US" sz="1200" baseline="0" dirty="0" smtClean="0">
                <a:latin typeface="Arial" panose="020B0604020202020204" pitchFamily="34" charset="0"/>
                <a:cs typeface="Arial" panose="020B0604020202020204" pitchFamily="34" charset="0"/>
              </a:rPr>
              <a:t> your area, you may encounter some special situations. G</a:t>
            </a:r>
            <a:r>
              <a:rPr lang="en-US" sz="1200" dirty="0" smtClean="0">
                <a:latin typeface="Arial" panose="020B0604020202020204" pitchFamily="34" charset="0"/>
                <a:cs typeface="Arial" panose="020B0604020202020204" pitchFamily="34" charset="0"/>
              </a:rPr>
              <a:t>roup quarters</a:t>
            </a:r>
            <a:r>
              <a:rPr lang="en-US" sz="1200" baseline="0" dirty="0" smtClean="0">
                <a:latin typeface="Arial" panose="020B0604020202020204" pitchFamily="34" charset="0"/>
                <a:cs typeface="Arial" panose="020B0604020202020204" pitchFamily="34" charset="0"/>
              </a:rPr>
              <a:t> is one of them.  GQ are living arrangements for groups of 10 or more unrelated resident persons living together. </a:t>
            </a:r>
            <a:r>
              <a:rPr lang="en-US" sz="1200" dirty="0" smtClean="0">
                <a:latin typeface="Arial" panose="020B0604020202020204" pitchFamily="34" charset="0"/>
                <a:cs typeface="Arial" panose="020B0604020202020204" pitchFamily="34" charset="0"/>
              </a:rPr>
              <a:t>They should have been contacted and know you are coming.</a:t>
            </a:r>
            <a:endParaRPr lang="en-US" sz="1200" baseline="0" dirty="0" smtClean="0">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smtClean="0">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latin typeface="Arial" panose="020B0604020202020204" pitchFamily="34" charset="0"/>
                <a:cs typeface="Arial" panose="020B0604020202020204" pitchFamily="34" charset="0"/>
              </a:rPr>
              <a:t>GQ are not housing units.  They are facilities.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smtClean="0">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latin typeface="Arial" panose="020B0604020202020204" pitchFamily="34" charset="0"/>
                <a:cs typeface="Arial" panose="020B0604020202020204" pitchFamily="34" charset="0"/>
              </a:rPr>
              <a:t>Typical examples</a:t>
            </a:r>
            <a:r>
              <a:rPr lang="en-US" sz="1200" baseline="0" dirty="0" smtClean="0">
                <a:latin typeface="Arial" panose="020B0604020202020204" pitchFamily="34" charset="0"/>
                <a:cs typeface="Arial" panose="020B0604020202020204" pitchFamily="34" charset="0"/>
              </a:rPr>
              <a:t> include </a:t>
            </a:r>
            <a:r>
              <a:rPr lang="en-US" sz="1200" dirty="0" smtClean="0">
                <a:latin typeface="Arial" panose="020B0604020202020204" pitchFamily="34" charset="0"/>
                <a:cs typeface="Arial" panose="020B0604020202020204" pitchFamily="34" charset="0"/>
              </a:rPr>
              <a:t>prisons, jails, nursing homes, boarding houses, military barracks, student dorms, mental hospitals, monasteries.</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If</a:t>
            </a:r>
            <a:r>
              <a:rPr lang="en-US" sz="1200" baseline="0" dirty="0" smtClean="0">
                <a:latin typeface="Arial" panose="020B0604020202020204" pitchFamily="34" charset="0"/>
                <a:cs typeface="Arial" panose="020B0604020202020204" pitchFamily="34" charset="0"/>
              </a:rPr>
              <a:t> the facility has less than 10 residents, count them as a housing unit.  </a:t>
            </a:r>
            <a:endParaRPr lang="en-US" sz="1200" dirty="0" smtClean="0">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latin typeface="Arial" panose="020B0604020202020204" pitchFamily="34" charset="0"/>
              <a:cs typeface="Arial" panose="020B0604020202020204" pitchFamily="34" charset="0"/>
            </a:endParaRPr>
          </a:p>
          <a:p>
            <a:pPr lvl="1">
              <a:spcBef>
                <a:spcPts val="600"/>
              </a:spcBef>
              <a:buFont typeface="Arial" panose="020B0604020202020204" pitchFamily="34" charset="0"/>
              <a:buNone/>
            </a:pPr>
            <a:r>
              <a:rPr lang="en-US" sz="1200" dirty="0" smtClean="0">
                <a:latin typeface="Arial" panose="020B0604020202020204" pitchFamily="34" charset="0"/>
                <a:cs typeface="Arial" panose="020B0604020202020204" pitchFamily="34" charset="0"/>
              </a:rPr>
              <a:t>There</a:t>
            </a:r>
            <a:r>
              <a:rPr lang="en-US" sz="1200" baseline="0" dirty="0" smtClean="0">
                <a:latin typeface="Arial" panose="020B0604020202020204" pitchFamily="34" charset="0"/>
                <a:cs typeface="Arial" panose="020B0604020202020204" pitchFamily="34" charset="0"/>
              </a:rPr>
              <a:t> is one </a:t>
            </a:r>
            <a:r>
              <a:rPr lang="en-US" sz="1200" dirty="0" smtClean="0">
                <a:latin typeface="Arial" panose="020B0604020202020204" pitchFamily="34" charset="0"/>
                <a:cs typeface="Arial" panose="020B0604020202020204" pitchFamily="34" charset="0"/>
              </a:rPr>
              <a:t>exception</a:t>
            </a:r>
            <a:r>
              <a:rPr lang="en-US" sz="1200" baseline="0" dirty="0" smtClean="0">
                <a:latin typeface="Arial" panose="020B0604020202020204" pitchFamily="34" charset="0"/>
                <a:cs typeface="Arial" panose="020B0604020202020204" pitchFamily="34" charset="0"/>
              </a:rPr>
              <a:t> in the GQ situation.  Sometimes </a:t>
            </a:r>
            <a:r>
              <a:rPr lang="en-US" sz="1200" dirty="0" smtClean="0">
                <a:latin typeface="Arial" panose="020B0604020202020204" pitchFamily="34" charset="0"/>
                <a:cs typeface="Arial" panose="020B0604020202020204" pitchFamily="34" charset="0"/>
              </a:rPr>
              <a:t>staff members live onsite.</a:t>
            </a:r>
            <a:r>
              <a:rPr lang="en-US" sz="1200" baseline="0" dirty="0" smtClean="0">
                <a:latin typeface="Arial" panose="020B0604020202020204" pitchFamily="34" charset="0"/>
                <a:cs typeface="Arial" panose="020B0604020202020204" pitchFamily="34" charset="0"/>
              </a:rPr>
              <a:t> They</a:t>
            </a:r>
            <a:r>
              <a:rPr lang="en-US" sz="1200" dirty="0" smtClean="0">
                <a:latin typeface="Arial" panose="020B0604020202020204" pitchFamily="34" charset="0"/>
                <a:cs typeface="Arial" panose="020B0604020202020204" pitchFamily="34" charset="0"/>
              </a:rPr>
              <a:t> have no other usual residence. Their living quarters are counted separately as housing units.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20</a:t>
            </a:fld>
            <a:endParaRPr lang="en-US" dirty="0"/>
          </a:p>
        </p:txBody>
      </p:sp>
    </p:spTree>
    <p:extLst>
      <p:ext uri="{BB962C8B-B14F-4D97-AF65-F5344CB8AC3E}">
        <p14:creationId xmlns:p14="http://schemas.microsoft.com/office/powerpoint/2010/main" val="789188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600"/>
              </a:spcAft>
              <a:buClrTx/>
              <a:buSzTx/>
              <a:buFontTx/>
              <a:buNone/>
              <a:tabLst/>
              <a:defRPr/>
            </a:pPr>
            <a:r>
              <a:rPr lang="en-US" sz="1200" baseline="0" dirty="0" smtClean="0">
                <a:latin typeface="Arial" panose="020B0604020202020204" pitchFamily="34" charset="0"/>
                <a:cs typeface="Arial" panose="020B0604020202020204" pitchFamily="34" charset="0"/>
              </a:rPr>
              <a:t>Sometimes determining whether a building is a GQ facility or not is not straight forward.  If you run into four situations listed below, you should pause and think about the GQ criteria before enumeration: </a:t>
            </a:r>
          </a:p>
          <a:p>
            <a:pPr marL="219456" marR="0" lvl="1" indent="-21945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aseline="0" dirty="0" smtClean="0">
                <a:latin typeface="Arial" panose="020B0604020202020204" pitchFamily="34" charset="0"/>
                <a:cs typeface="Arial" panose="020B0604020202020204" pitchFamily="34" charset="0"/>
              </a:rPr>
              <a:t>Dormitories owned by a college or university are considered GQ facilities, but a university controlled family housing complex is not.  They should be counted as multi-unit housing.</a:t>
            </a:r>
          </a:p>
          <a:p>
            <a:pPr marL="219456" marR="0" lvl="1" indent="-21945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aseline="0" dirty="0" smtClean="0">
                <a:latin typeface="Arial" panose="020B0604020202020204" pitchFamily="34" charset="0"/>
                <a:cs typeface="Arial" panose="020B0604020202020204" pitchFamily="34" charset="0"/>
              </a:rPr>
              <a:t>There is a lot of senior housing that has been built throughout the state.  The key to distinguishing a GQ from a housing unit structure is whether the residents have </a:t>
            </a:r>
            <a:r>
              <a:rPr lang="en-US" sz="1200" dirty="0" smtClean="0">
                <a:latin typeface="Arial" panose="020B0604020202020204" pitchFamily="34" charset="0"/>
                <a:cs typeface="Arial" panose="020B0604020202020204" pitchFamily="34" charset="0"/>
              </a:rPr>
              <a:t>24 hour/7 days a week access to medical care or not. </a:t>
            </a:r>
            <a:r>
              <a:rPr lang="en-US" sz="1200" b="0" dirty="0" smtClean="0">
                <a:latin typeface="Arial" panose="020B0604020202020204" pitchFamily="34" charset="0"/>
                <a:cs typeface="Arial" panose="020B0604020202020204" pitchFamily="34" charset="0"/>
              </a:rPr>
              <a:t>U</a:t>
            </a:r>
            <a:r>
              <a:rPr lang="en-US" sz="1200" dirty="0" smtClean="0">
                <a:latin typeface="Arial" panose="020B0604020202020204" pitchFamily="34" charset="0"/>
                <a:cs typeface="Arial" panose="020B0604020202020204" pitchFamily="34" charset="0"/>
              </a:rPr>
              <a:t>sually</a:t>
            </a:r>
            <a:r>
              <a:rPr lang="en-US" sz="1200" baseline="0" dirty="0" smtClean="0">
                <a:latin typeface="Arial" panose="020B0604020202020204" pitchFamily="34" charset="0"/>
                <a:cs typeface="Arial" panose="020B0604020202020204" pitchFamily="34" charset="0"/>
              </a:rPr>
              <a:t> an assisted living structure does not provide such medical care or an onsite nurse, and therefore they should be counted as multi-unit housing.  </a:t>
            </a:r>
          </a:p>
          <a:p>
            <a:pPr marL="219456" marR="0" lvl="1" indent="-21945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aseline="0" dirty="0" smtClean="0">
                <a:latin typeface="Arial" panose="020B0604020202020204" pitchFamily="34" charset="0"/>
                <a:cs typeface="Arial" panose="020B0604020202020204" pitchFamily="34" charset="0"/>
              </a:rPr>
              <a:t>Last but not least, short-term care facilities should never be counted as housing. P</a:t>
            </a:r>
            <a:r>
              <a:rPr lang="en-US" sz="1200" dirty="0" smtClean="0">
                <a:latin typeface="Arial" panose="020B0604020202020204" pitchFamily="34" charset="0"/>
                <a:cs typeface="Arial" panose="020B0604020202020204" pitchFamily="34" charset="0"/>
              </a:rPr>
              <a:t>hysical rehabilitation, drug/alcohol rehabilitation, hospitals and juvenile detention centers should be ignored.  Since people who are in these units do not meet the OFM resident rule of living there for 6 months or more, we do not count those facilities as GQ.</a:t>
            </a:r>
          </a:p>
          <a:p>
            <a:pPr marL="2286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Arial" panose="020B0604020202020204" pitchFamily="34" charset="0"/>
                <a:cs typeface="Arial" panose="020B0604020202020204" pitchFamily="34" charset="0"/>
              </a:rPr>
              <a:t>When in doubt, contact your supervisor.</a:t>
            </a:r>
            <a:r>
              <a:rPr lang="en-US" sz="1200" baseline="0" dirty="0" smtClean="0">
                <a:latin typeface="Arial" panose="020B0604020202020204" pitchFamily="34" charset="0"/>
                <a:cs typeface="Arial" panose="020B0604020202020204" pitchFamily="34" charset="0"/>
              </a:rPr>
              <a:t> If the supervisor is uncertain about the GQ definitions, he/she should contact OFM for guidance.</a:t>
            </a:r>
            <a:endParaRPr lang="en-US" sz="1200" dirty="0" smtClean="0">
              <a:latin typeface="Arial" panose="020B0604020202020204" pitchFamily="34" charset="0"/>
              <a:cs typeface="Arial" panose="020B0604020202020204" pitchFamily="34" charset="0"/>
            </a:endParaRPr>
          </a:p>
          <a:p>
            <a:endParaRPr lang="en-US" sz="120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21</a:t>
            </a:fld>
            <a:endParaRPr lang="en-US" dirty="0"/>
          </a:p>
        </p:txBody>
      </p:sp>
    </p:spTree>
    <p:extLst>
      <p:ext uri="{BB962C8B-B14F-4D97-AF65-F5344CB8AC3E}">
        <p14:creationId xmlns:p14="http://schemas.microsoft.com/office/powerpoint/2010/main" val="3676496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latin typeface="Arial" panose="020B0604020202020204" pitchFamily="34" charset="0"/>
                <a:cs typeface="Arial" panose="020B0604020202020204" pitchFamily="34" charset="0"/>
              </a:rPr>
              <a:t>A housing unit is considered vacant if it has no resident occupants. Sometimes it is obvious that a unit is vacant when the house is completely empty with no curtains or furniture.</a:t>
            </a:r>
          </a:p>
          <a:p>
            <a:endParaRPr lang="en-US" sz="1200" baseline="0" dirty="0" smtClean="0">
              <a:latin typeface="Arial" panose="020B0604020202020204" pitchFamily="34" charset="0"/>
              <a:cs typeface="Arial" panose="020B0604020202020204" pitchFamily="34" charset="0"/>
            </a:endParaRPr>
          </a:p>
          <a:p>
            <a:r>
              <a:rPr lang="en-US" sz="1200" baseline="0" dirty="0" smtClean="0">
                <a:latin typeface="Arial" panose="020B0604020202020204" pitchFamily="34" charset="0"/>
                <a:cs typeface="Arial" panose="020B0604020202020204" pitchFamily="34" charset="0"/>
              </a:rPr>
              <a:t>However, you may also run into housing units that are used as storage, time share (persons live elsewhere permanently)</a:t>
            </a:r>
            <a:r>
              <a:rPr lang="en-US" sz="1200" b="1" baseline="0" dirty="0" smtClean="0">
                <a:solidFill>
                  <a:srgbClr val="FF0000"/>
                </a:solidFill>
                <a:latin typeface="Arial" panose="020B0604020202020204" pitchFamily="34" charset="0"/>
                <a:cs typeface="Arial" panose="020B0604020202020204" pitchFamily="34" charset="0"/>
              </a:rPr>
              <a:t>.</a:t>
            </a:r>
            <a:r>
              <a:rPr lang="en-US" sz="1200" baseline="0" dirty="0" smtClean="0">
                <a:latin typeface="Arial" panose="020B0604020202020204" pitchFamily="34" charset="0"/>
                <a:cs typeface="Arial" panose="020B0604020202020204" pitchFamily="34" charset="0"/>
              </a:rPr>
              <a:t> You can not determine if the housing is vacant or not until you conduct an interview.  Once you have verified that the housing is used for temporary lodging, then mark the unit as vacant.</a:t>
            </a:r>
          </a:p>
          <a:p>
            <a:endParaRPr lang="en-US" sz="120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22</a:t>
            </a:fld>
            <a:endParaRPr lang="en-US" dirty="0"/>
          </a:p>
        </p:txBody>
      </p:sp>
    </p:spTree>
    <p:extLst>
      <p:ext uri="{BB962C8B-B14F-4D97-AF65-F5344CB8AC3E}">
        <p14:creationId xmlns:p14="http://schemas.microsoft.com/office/powerpoint/2010/main" val="3911578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For newly built and weather</a:t>
            </a:r>
            <a:r>
              <a:rPr lang="en-US" sz="1200" baseline="0" dirty="0" smtClean="0">
                <a:latin typeface="Arial" panose="020B0604020202020204" pitchFamily="34" charset="0"/>
                <a:cs typeface="Arial" panose="020B0604020202020204" pitchFamily="34" charset="0"/>
              </a:rPr>
              <a:t> tight</a:t>
            </a:r>
            <a:r>
              <a:rPr lang="en-US" sz="1200" dirty="0" smtClean="0">
                <a:latin typeface="Arial" panose="020B0604020202020204" pitchFamily="34" charset="0"/>
                <a:cs typeface="Arial" panose="020B0604020202020204" pitchFamily="34" charset="0"/>
              </a:rPr>
              <a:t> structures, you should count it as a vacant new construction unit.  Usually it has reached the stage where the entire exterior shell is in place.  That is, the structure</a:t>
            </a:r>
            <a:r>
              <a:rPr lang="en-US" sz="1200" baseline="0" dirty="0" smtClean="0">
                <a:latin typeface="Arial" panose="020B0604020202020204" pitchFamily="34" charset="0"/>
                <a:cs typeface="Arial" panose="020B0604020202020204" pitchFamily="34" charset="0"/>
              </a:rPr>
              <a:t> has its roof, and all outside walls, doors, floors and windows are all in place. </a:t>
            </a:r>
            <a:endParaRPr lang="en-US" sz="1200" dirty="0" smtClean="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23</a:t>
            </a:fld>
            <a:endParaRPr lang="en-US" dirty="0"/>
          </a:p>
        </p:txBody>
      </p:sp>
    </p:spTree>
    <p:extLst>
      <p:ext uri="{BB962C8B-B14F-4D97-AF65-F5344CB8AC3E}">
        <p14:creationId xmlns:p14="http://schemas.microsoft.com/office/powerpoint/2010/main" val="2153633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anose="020B0604020202020204" pitchFamily="34" charset="0"/>
                <a:cs typeface="Arial" panose="020B0604020202020204" pitchFamily="34" charset="0"/>
              </a:rPr>
              <a:t>A dilapidated housing is usually obvious. Do not count it</a:t>
            </a:r>
            <a:r>
              <a:rPr lang="en-US" sz="1200" baseline="0" dirty="0" smtClean="0">
                <a:latin typeface="Arial" panose="020B0604020202020204" pitchFamily="34" charset="0"/>
                <a:cs typeface="Arial" panose="020B0604020202020204" pitchFamily="34" charset="0"/>
              </a:rPr>
              <a:t> as housing unit</a:t>
            </a:r>
            <a:r>
              <a:rPr lang="en-US" sz="1200" dirty="0" smtClean="0">
                <a:latin typeface="Arial" panose="020B0604020202020204" pitchFamily="34" charset="0"/>
                <a:cs typeface="Arial" panose="020B0604020202020204" pitchFamily="34" charset="0"/>
              </a:rPr>
              <a:t> unless someone is actually living in it.</a:t>
            </a: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24</a:t>
            </a:fld>
            <a:endParaRPr lang="en-US" dirty="0"/>
          </a:p>
        </p:txBody>
      </p:sp>
    </p:spTree>
    <p:extLst>
      <p:ext uri="{BB962C8B-B14F-4D97-AF65-F5344CB8AC3E}">
        <p14:creationId xmlns:p14="http://schemas.microsoft.com/office/powerpoint/2010/main" val="1007354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buFont typeface="Arial" panose="020B0604020202020204" pitchFamily="34" charset="0"/>
              <a:buNone/>
            </a:pPr>
            <a:r>
              <a:rPr lang="en-US" sz="1200" dirty="0" smtClean="0">
                <a:latin typeface="Arial" panose="020B0604020202020204" pitchFamily="34" charset="0"/>
                <a:cs typeface="Arial" panose="020B0604020202020204" pitchFamily="34" charset="0"/>
              </a:rPr>
              <a:t>This is new construction without an exterior in place.</a:t>
            </a:r>
            <a:r>
              <a:rPr lang="en-US" sz="1200" baseline="0" dirty="0" smtClean="0">
                <a:latin typeface="Arial" panose="020B0604020202020204" pitchFamily="34" charset="0"/>
                <a:cs typeface="Arial" panose="020B0604020202020204" pitchFamily="34" charset="0"/>
              </a:rPr>
              <a:t>  T</a:t>
            </a:r>
            <a:r>
              <a:rPr lang="en-US" sz="1200" dirty="0" smtClean="0">
                <a:latin typeface="Arial" panose="020B0604020202020204" pitchFamily="34" charset="0"/>
                <a:cs typeface="Arial" panose="020B0604020202020204" pitchFamily="34" charset="0"/>
              </a:rPr>
              <a:t>here are no windows,</a:t>
            </a:r>
            <a:r>
              <a:rPr lang="en-US" sz="1200" baseline="0" dirty="0" smtClean="0">
                <a:latin typeface="Arial" panose="020B0604020202020204" pitchFamily="34" charset="0"/>
                <a:cs typeface="Arial" panose="020B0604020202020204" pitchFamily="34" charset="0"/>
              </a:rPr>
              <a:t> doors and/or roof.  It is obviously not weathertight and should not</a:t>
            </a:r>
            <a:r>
              <a:rPr lang="en-US" sz="1200" dirty="0" smtClean="0">
                <a:latin typeface="Arial" panose="020B0604020202020204" pitchFamily="34" charset="0"/>
                <a:cs typeface="Arial" panose="020B0604020202020204" pitchFamily="34" charset="0"/>
              </a:rPr>
              <a:t> be counted.  Do not complete a field enumeration</a:t>
            </a:r>
            <a:r>
              <a:rPr lang="en-US" sz="1200" baseline="0" dirty="0" smtClean="0">
                <a:latin typeface="Arial" panose="020B0604020202020204" pitchFamily="34" charset="0"/>
                <a:cs typeface="Arial" panose="020B0604020202020204" pitchFamily="34" charset="0"/>
              </a:rPr>
              <a:t> sheet </a:t>
            </a:r>
            <a:r>
              <a:rPr lang="en-US" sz="1200" dirty="0" smtClean="0">
                <a:latin typeface="Arial" panose="020B0604020202020204" pitchFamily="34" charset="0"/>
                <a:cs typeface="Arial" panose="020B0604020202020204" pitchFamily="34" charset="0"/>
              </a:rPr>
              <a:t>either.  The city will report it</a:t>
            </a:r>
            <a:r>
              <a:rPr lang="en-US" sz="1200" baseline="0" dirty="0" smtClean="0">
                <a:latin typeface="Arial" panose="020B0604020202020204" pitchFamily="34" charset="0"/>
                <a:cs typeface="Arial" panose="020B0604020202020204" pitchFamily="34" charset="0"/>
              </a:rPr>
              <a:t> later to OFM when it is completed.</a:t>
            </a:r>
          </a:p>
        </p:txBody>
      </p:sp>
      <p:sp>
        <p:nvSpPr>
          <p:cNvPr id="4" name="Slide Number Placeholder 3"/>
          <p:cNvSpPr>
            <a:spLocks noGrp="1"/>
          </p:cNvSpPr>
          <p:nvPr>
            <p:ph type="sldNum" sz="quarter" idx="10"/>
          </p:nvPr>
        </p:nvSpPr>
        <p:spPr/>
        <p:txBody>
          <a:bodyPr/>
          <a:lstStyle/>
          <a:p>
            <a:fld id="{E30E955C-EC8F-4C6F-BA26-1ED8BA53ACE2}" type="slidenum">
              <a:rPr lang="en-US" smtClean="0"/>
              <a:t>25</a:t>
            </a:fld>
            <a:endParaRPr lang="en-US" dirty="0"/>
          </a:p>
        </p:txBody>
      </p:sp>
    </p:spTree>
    <p:extLst>
      <p:ext uri="{BB962C8B-B14F-4D97-AF65-F5344CB8AC3E}">
        <p14:creationId xmlns:p14="http://schemas.microsoft.com/office/powerpoint/2010/main" val="87692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anose="020B0604020202020204" pitchFamily="34" charset="0"/>
                <a:cs typeface="Arial" panose="020B0604020202020204" pitchFamily="34" charset="0"/>
              </a:rPr>
              <a:t>So far, you have learned how to categorize </a:t>
            </a:r>
            <a:r>
              <a:rPr lang="en-US" sz="1200" baseline="0" dirty="0" smtClean="0">
                <a:latin typeface="Arial" panose="020B0604020202020204" pitchFamily="34" charset="0"/>
                <a:cs typeface="Arial" panose="020B0604020202020204" pitchFamily="34" charset="0"/>
              </a:rPr>
              <a:t>a housing unit. This section will train you how to count residents and block techniques.  There two concepts in this section:  canvassing technique and enumeration procedure. We will talk about canvassing first.</a:t>
            </a:r>
          </a:p>
        </p:txBody>
      </p:sp>
      <p:sp>
        <p:nvSpPr>
          <p:cNvPr id="4" name="Slide Number Placeholder 3"/>
          <p:cNvSpPr>
            <a:spLocks noGrp="1"/>
          </p:cNvSpPr>
          <p:nvPr>
            <p:ph type="sldNum" sz="quarter" idx="10"/>
          </p:nvPr>
        </p:nvSpPr>
        <p:spPr/>
        <p:txBody>
          <a:bodyPr/>
          <a:lstStyle/>
          <a:p>
            <a:fld id="{E30E955C-EC8F-4C6F-BA26-1ED8BA53ACE2}" type="slidenum">
              <a:rPr lang="en-US" smtClean="0"/>
              <a:t>26</a:t>
            </a:fld>
            <a:endParaRPr lang="en-US" dirty="0"/>
          </a:p>
        </p:txBody>
      </p:sp>
    </p:spTree>
    <p:extLst>
      <p:ext uri="{BB962C8B-B14F-4D97-AF65-F5344CB8AC3E}">
        <p14:creationId xmlns:p14="http://schemas.microsoft.com/office/powerpoint/2010/main" val="4201077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buFont typeface="Arial" panose="020B0604020202020204" pitchFamily="34" charset="0"/>
              <a:buNone/>
            </a:pPr>
            <a:r>
              <a:rPr lang="en-US" sz="1200" baseline="0" dirty="0" smtClean="0">
                <a:latin typeface="Arial" panose="020B0604020202020204" pitchFamily="34" charset="0"/>
                <a:cs typeface="Arial" panose="020B0604020202020204" pitchFamily="34" charset="0"/>
              </a:rPr>
              <a:t>Counting houses in a systematic manner is known as canvassing. </a:t>
            </a:r>
          </a:p>
          <a:p>
            <a:pPr marL="219456" indent="-219456">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It means that you go block by block</a:t>
            </a:r>
            <a:r>
              <a:rPr lang="en-US" sz="1200" baseline="0" dirty="0" smtClean="0">
                <a:latin typeface="Arial" panose="020B0604020202020204" pitchFamily="34" charset="0"/>
                <a:cs typeface="Arial" panose="020B0604020202020204" pitchFamily="34" charset="0"/>
              </a:rPr>
              <a:t> till you cover</a:t>
            </a:r>
            <a:r>
              <a:rPr lang="en-US" sz="1200" dirty="0" smtClean="0">
                <a:latin typeface="Arial" panose="020B0604020202020204" pitchFamily="34" charset="0"/>
                <a:cs typeface="Arial" panose="020B0604020202020204" pitchFamily="34" charset="0"/>
              </a:rPr>
              <a:t> an assigned area.</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The entire area should</a:t>
            </a:r>
            <a:r>
              <a:rPr lang="en-US" sz="1200" baseline="0" dirty="0" smtClean="0">
                <a:latin typeface="Arial" panose="020B0604020202020204" pitchFamily="34" charset="0"/>
                <a:cs typeface="Arial" panose="020B0604020202020204" pitchFamily="34" charset="0"/>
              </a:rPr>
              <a:t> be</a:t>
            </a:r>
            <a:r>
              <a:rPr lang="en-US" sz="1200" dirty="0" smtClean="0">
                <a:latin typeface="Arial" panose="020B0604020202020204" pitchFamily="34" charset="0"/>
                <a:cs typeface="Arial" panose="020B0604020202020204" pitchFamily="34" charset="0"/>
              </a:rPr>
              <a:t> examined and not miss any housing units.  </a:t>
            </a:r>
          </a:p>
          <a:p>
            <a:pPr marL="219456" indent="-219456">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A good, complete canvass is essential to the accuracy of a census.  </a:t>
            </a:r>
          </a:p>
          <a:p>
            <a:pPr marL="219456" indent="-219456">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Enumerators are responsible for the complete canvass of their assigned area.</a:t>
            </a:r>
          </a:p>
        </p:txBody>
      </p:sp>
      <p:sp>
        <p:nvSpPr>
          <p:cNvPr id="4" name="Slide Number Placeholder 3"/>
          <p:cNvSpPr>
            <a:spLocks noGrp="1"/>
          </p:cNvSpPr>
          <p:nvPr>
            <p:ph type="sldNum" sz="quarter" idx="10"/>
          </p:nvPr>
        </p:nvSpPr>
        <p:spPr/>
        <p:txBody>
          <a:bodyPr/>
          <a:lstStyle/>
          <a:p>
            <a:fld id="{E30E955C-EC8F-4C6F-BA26-1ED8BA53ACE2}" type="slidenum">
              <a:rPr lang="en-US" smtClean="0"/>
              <a:t>27</a:t>
            </a:fld>
            <a:endParaRPr lang="en-US" dirty="0"/>
          </a:p>
        </p:txBody>
      </p:sp>
    </p:spTree>
    <p:extLst>
      <p:ext uri="{BB962C8B-B14F-4D97-AF65-F5344CB8AC3E}">
        <p14:creationId xmlns:p14="http://schemas.microsoft.com/office/powerpoint/2010/main" val="1312835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You will canvass block by block. The most common type is a regular enclosed block.  It is rectangular in shape and all sides are roads. </a:t>
            </a:r>
          </a:p>
          <a:p>
            <a:pPr marL="171450" indent="-171450">
              <a:buFont typeface="Arial" panose="020B0604020202020204" pitchFamily="34" charset="0"/>
              <a:buChar char="•"/>
            </a:pPr>
            <a:endParaRPr lang="en-US" b="0"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baseline="0" dirty="0" smtClean="0">
                <a:latin typeface="Arial" panose="020B0604020202020204" pitchFamily="34" charset="0"/>
                <a:cs typeface="Arial" panose="020B0604020202020204" pitchFamily="34" charset="0"/>
              </a:rPr>
              <a:t>For a regular enclosed block, go to the NE corner and start enumerating to your right. There may not be a housing unit there, but you go until you arrive at one. </a:t>
            </a:r>
          </a:p>
          <a:p>
            <a:pPr marL="171450" indent="-171450">
              <a:buFont typeface="Arial" panose="020B0604020202020204" pitchFamily="34" charset="0"/>
              <a:buChar char="•"/>
            </a:pPr>
            <a:r>
              <a:rPr lang="en-US" b="0" baseline="0" dirty="0" smtClean="0">
                <a:latin typeface="Arial" panose="020B0604020202020204" pitchFamily="34" charset="0"/>
                <a:cs typeface="Arial" panose="020B0604020202020204" pitchFamily="34" charset="0"/>
              </a:rPr>
              <a:t>Then continue in the same direction until you arrive where you started.</a:t>
            </a:r>
          </a:p>
          <a:p>
            <a:pPr marL="171450" indent="-171450">
              <a:buFont typeface="Arial" panose="020B0604020202020204" pitchFamily="34" charset="0"/>
              <a:buChar char="•"/>
            </a:pPr>
            <a:r>
              <a:rPr lang="en-US" b="0" baseline="0" dirty="0" smtClean="0">
                <a:latin typeface="Arial" panose="020B0604020202020204" pitchFamily="34" charset="0"/>
                <a:cs typeface="Arial" panose="020B0604020202020204" pitchFamily="34" charset="0"/>
              </a:rPr>
              <a:t>You should be able to walk so that you do not have to cross a street. </a:t>
            </a:r>
            <a:r>
              <a:rPr lang="en-US" sz="1200" dirty="0" smtClean="0">
                <a:latin typeface="Arial" panose="020B0604020202020204" pitchFamily="34" charset="0"/>
                <a:cs typeface="Arial" panose="020B0604020202020204" pitchFamily="34" charset="0"/>
              </a:rPr>
              <a:t>If you do encounter a street and it does not go all the way to the opposite side of the block (for example, a </a:t>
            </a:r>
            <a:r>
              <a:rPr lang="en-US" sz="1200" dirty="0" err="1" smtClean="0">
                <a:latin typeface="Arial" panose="020B0604020202020204" pitchFamily="34" charset="0"/>
                <a:cs typeface="Arial" panose="020B0604020202020204" pitchFamily="34" charset="0"/>
              </a:rPr>
              <a:t>cul</a:t>
            </a:r>
            <a:r>
              <a:rPr lang="en-US" sz="1200" dirty="0" smtClean="0">
                <a:latin typeface="Arial" panose="020B0604020202020204" pitchFamily="34" charset="0"/>
                <a:cs typeface="Arial" panose="020B0604020202020204" pitchFamily="34" charset="0"/>
              </a:rPr>
              <a:t> de sac), canvass up one side and then down the other side, and continue around the block</a:t>
            </a:r>
            <a:endParaRPr lang="en-US" b="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28</a:t>
            </a:fld>
            <a:endParaRPr lang="en-US" dirty="0"/>
          </a:p>
        </p:txBody>
      </p:sp>
    </p:spTree>
    <p:extLst>
      <p:ext uri="{BB962C8B-B14F-4D97-AF65-F5344CB8AC3E}">
        <p14:creationId xmlns:p14="http://schemas.microsoft.com/office/powerpoint/2010/main" val="12053322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anose="020B0604020202020204" pitchFamily="34" charset="0"/>
                <a:cs typeface="Arial" panose="020B0604020202020204" pitchFamily="34" charset="0"/>
              </a:rPr>
              <a:t>For an irregular enclosed block, all sides are roads, but one or more sides are not straight. Follow the rules</a:t>
            </a:r>
            <a:r>
              <a:rPr lang="en-US" sz="1200" baseline="0" dirty="0" smtClean="0">
                <a:latin typeface="Arial" panose="020B0604020202020204" pitchFamily="34" charset="0"/>
                <a:cs typeface="Arial" panose="020B0604020202020204" pitchFamily="34" charset="0"/>
              </a:rPr>
              <a:t> for a regular enclosed block. Your starting point may not be as obvious. Just choose a point as close as possible to the NE corner and start enumerating.  Again, you will arrive back at the beginning point without crossing a street.  </a:t>
            </a:r>
          </a:p>
        </p:txBody>
      </p:sp>
      <p:sp>
        <p:nvSpPr>
          <p:cNvPr id="4" name="Slide Number Placeholder 3"/>
          <p:cNvSpPr>
            <a:spLocks noGrp="1"/>
          </p:cNvSpPr>
          <p:nvPr>
            <p:ph type="sldNum" sz="quarter" idx="10"/>
          </p:nvPr>
        </p:nvSpPr>
        <p:spPr/>
        <p:txBody>
          <a:bodyPr/>
          <a:lstStyle/>
          <a:p>
            <a:fld id="{E30E955C-EC8F-4C6F-BA26-1ED8BA53ACE2}" type="slidenum">
              <a:rPr lang="en-US" smtClean="0"/>
              <a:t>29</a:t>
            </a:fld>
            <a:endParaRPr lang="en-US" dirty="0"/>
          </a:p>
        </p:txBody>
      </p:sp>
    </p:spTree>
    <p:extLst>
      <p:ext uri="{BB962C8B-B14F-4D97-AF65-F5344CB8AC3E}">
        <p14:creationId xmlns:p14="http://schemas.microsoft.com/office/powerpoint/2010/main" val="744180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dirty="0" smtClean="0">
                <a:latin typeface="Arial" panose="020B0604020202020204" pitchFamily="34" charset="0"/>
                <a:cs typeface="Arial" panose="020B0604020202020204" pitchFamily="34" charset="0"/>
              </a:rPr>
              <a:t>There are six sections in this training.</a:t>
            </a:r>
            <a:r>
              <a:rPr lang="en-US" sz="1200" baseline="0" dirty="0" smtClean="0">
                <a:latin typeface="Arial" panose="020B0604020202020204" pitchFamily="34" charset="0"/>
                <a:cs typeface="Arial" panose="020B0604020202020204" pitchFamily="34" charset="0"/>
              </a:rPr>
              <a:t>  </a:t>
            </a:r>
            <a:endParaRPr lang="en-US" sz="1200" dirty="0" smtClean="0">
              <a:latin typeface="Arial" panose="020B0604020202020204" pitchFamily="34" charset="0"/>
              <a:cs typeface="Arial" panose="020B0604020202020204" pitchFamily="34" charset="0"/>
            </a:endParaRPr>
          </a:p>
          <a:p>
            <a:pPr marL="219456" lvl="1" indent="-219456">
              <a:spcAft>
                <a:spcPts val="600"/>
              </a:spcAft>
              <a:buFont typeface="+mj-lt"/>
              <a:buAutoNum type="arabicPeriod"/>
            </a:pPr>
            <a:r>
              <a:rPr lang="en-US" sz="1200" dirty="0" smtClean="0">
                <a:latin typeface="Arial" panose="020B0604020202020204" pitchFamily="34" charset="0"/>
                <a:cs typeface="Arial" panose="020B0604020202020204" pitchFamily="34" charset="0"/>
              </a:rPr>
              <a:t>Confidentiality, safety, and job requirements</a:t>
            </a:r>
          </a:p>
          <a:p>
            <a:pPr marL="219456" lvl="1" indent="-219456">
              <a:spcAft>
                <a:spcPts val="600"/>
              </a:spcAft>
              <a:buFont typeface="+mj-lt"/>
              <a:buAutoNum type="arabicPeriod"/>
            </a:pPr>
            <a:r>
              <a:rPr lang="en-US" sz="1200" dirty="0" smtClean="0">
                <a:latin typeface="Arial" panose="020B0604020202020204" pitchFamily="34" charset="0"/>
                <a:cs typeface="Arial" panose="020B0604020202020204" pitchFamily="34" charset="0"/>
              </a:rPr>
              <a:t>Housing unit definitions and types</a:t>
            </a:r>
          </a:p>
          <a:p>
            <a:pPr marL="219456" lvl="1" indent="-219456">
              <a:spcAft>
                <a:spcPts val="600"/>
              </a:spcAft>
              <a:buFont typeface="+mj-lt"/>
              <a:buAutoNum type="arabicPeriod"/>
            </a:pPr>
            <a:r>
              <a:rPr lang="en-US" sz="1200" dirty="0" smtClean="0">
                <a:latin typeface="Arial" panose="020B0604020202020204" pitchFamily="34" charset="0"/>
                <a:cs typeface="Arial" panose="020B0604020202020204" pitchFamily="34" charset="0"/>
              </a:rPr>
              <a:t>Canvassing procedures</a:t>
            </a:r>
          </a:p>
          <a:p>
            <a:pPr marL="219456" lvl="1" indent="-219456">
              <a:spcAft>
                <a:spcPts val="600"/>
              </a:spcAft>
              <a:buFont typeface="+mj-lt"/>
              <a:buAutoNum type="arabicPeriod"/>
            </a:pPr>
            <a:r>
              <a:rPr lang="en-US" sz="1200" dirty="0" smtClean="0">
                <a:latin typeface="Arial" panose="020B0604020202020204" pitchFamily="34" charset="0"/>
                <a:cs typeface="Arial" panose="020B0604020202020204" pitchFamily="34" charset="0"/>
              </a:rPr>
              <a:t>Enumeration procedures</a:t>
            </a:r>
          </a:p>
          <a:p>
            <a:pPr marL="219456" lvl="1" indent="-219456">
              <a:spcAft>
                <a:spcPts val="600"/>
              </a:spcAft>
              <a:buFont typeface="+mj-lt"/>
              <a:buAutoNum type="arabicPeriod"/>
            </a:pPr>
            <a:r>
              <a:rPr lang="en-US" sz="1200" dirty="0" smtClean="0">
                <a:latin typeface="Arial" panose="020B0604020202020204" pitchFamily="34" charset="0"/>
                <a:cs typeface="Arial" panose="020B0604020202020204" pitchFamily="34" charset="0"/>
              </a:rPr>
              <a:t>How to fill out the field enumeration</a:t>
            </a:r>
            <a:r>
              <a:rPr lang="en-US" sz="1200" baseline="0" dirty="0" smtClean="0">
                <a:latin typeface="Arial" panose="020B0604020202020204" pitchFamily="34" charset="0"/>
                <a:cs typeface="Arial" panose="020B0604020202020204" pitchFamily="34" charset="0"/>
              </a:rPr>
              <a:t> sheet</a:t>
            </a:r>
            <a:endParaRPr lang="en-US" sz="1200" dirty="0" smtClean="0">
              <a:latin typeface="Arial" panose="020B0604020202020204" pitchFamily="34" charset="0"/>
              <a:cs typeface="Arial" panose="020B0604020202020204" pitchFamily="34" charset="0"/>
            </a:endParaRPr>
          </a:p>
          <a:p>
            <a:pPr marL="219456" lvl="1" indent="-219456">
              <a:spcAft>
                <a:spcPts val="600"/>
              </a:spcAft>
              <a:buFont typeface="+mj-lt"/>
              <a:buAutoNum type="arabicPeriod"/>
            </a:pPr>
            <a:r>
              <a:rPr lang="en-US" sz="1200" dirty="0" smtClean="0">
                <a:latin typeface="Arial" panose="020B0604020202020204" pitchFamily="34" charset="0"/>
                <a:cs typeface="Arial" panose="020B0604020202020204" pitchFamily="34" charset="0"/>
              </a:rPr>
              <a:t>Frequently asked questions by residents</a:t>
            </a:r>
          </a:p>
          <a:p>
            <a:r>
              <a:rPr lang="en-US" sz="1200" dirty="0" smtClean="0">
                <a:latin typeface="Arial" panose="020B0604020202020204" pitchFamily="34" charset="0"/>
                <a:cs typeface="Arial" panose="020B0604020202020204" pitchFamily="34" charset="0"/>
              </a:rPr>
              <a:t>All</a:t>
            </a:r>
            <a:r>
              <a:rPr lang="en-US" sz="1200" baseline="0" dirty="0" smtClean="0">
                <a:latin typeface="Arial" panose="020B0604020202020204" pitchFamily="34" charset="0"/>
                <a:cs typeface="Arial" panose="020B0604020202020204" pitchFamily="34" charset="0"/>
              </a:rPr>
              <a:t> sections are important.  Please listen to each section. Y</a:t>
            </a:r>
            <a:r>
              <a:rPr lang="en-US" sz="1200" dirty="0" smtClean="0">
                <a:latin typeface="Arial" panose="020B0604020202020204" pitchFamily="34" charset="0"/>
                <a:cs typeface="Arial" panose="020B0604020202020204" pitchFamily="34" charset="0"/>
              </a:rPr>
              <a:t>ou can repeat any section later if</a:t>
            </a:r>
            <a:r>
              <a:rPr lang="en-US" sz="1200" baseline="0" dirty="0" smtClean="0">
                <a:latin typeface="Arial" panose="020B0604020202020204" pitchFamily="34" charset="0"/>
                <a:cs typeface="Arial" panose="020B0604020202020204" pitchFamily="34" charset="0"/>
              </a:rPr>
              <a:t> you would like to refresh your memory</a:t>
            </a:r>
            <a:r>
              <a:rPr lang="en-US" sz="1200" dirty="0" smtClean="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E30E955C-EC8F-4C6F-BA26-1ED8BA53ACE2}" type="slidenum">
              <a:rPr lang="en-US" smtClean="0"/>
              <a:t>3</a:t>
            </a:fld>
            <a:endParaRPr lang="en-US" dirty="0"/>
          </a:p>
        </p:txBody>
      </p:sp>
    </p:spTree>
    <p:extLst>
      <p:ext uri="{BB962C8B-B14F-4D97-AF65-F5344CB8AC3E}">
        <p14:creationId xmlns:p14="http://schemas.microsoft.com/office/powerpoint/2010/main" val="50970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456" lvl="1"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An unenclosed block has at least one boundary which is not a street.  The dashed line on your map indicates a border that is not a road.</a:t>
            </a:r>
          </a:p>
          <a:p>
            <a:pPr marL="219456" lvl="1"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You need to find a place to start that will still enable you to go to the right around the block, but, don’t  have to stop</a:t>
            </a:r>
            <a:r>
              <a:rPr lang="en-US" sz="1200" baseline="0" dirty="0" smtClean="0">
                <a:latin typeface="Arial" panose="020B0604020202020204" pitchFamily="34" charset="0"/>
                <a:cs typeface="Arial" panose="020B0604020202020204" pitchFamily="34" charset="0"/>
              </a:rPr>
              <a:t> to </a:t>
            </a:r>
            <a:r>
              <a:rPr lang="en-US" sz="1200" dirty="0" smtClean="0">
                <a:latin typeface="Arial" panose="020B0604020202020204" pitchFamily="34" charset="0"/>
                <a:cs typeface="Arial" panose="020B0604020202020204" pitchFamily="34" charset="0"/>
              </a:rPr>
              <a:t>re-position yourself</a:t>
            </a:r>
            <a:r>
              <a:rPr lang="en-US" sz="1200" baseline="0" dirty="0" smtClean="0">
                <a:latin typeface="Arial" panose="020B0604020202020204" pitchFamily="34" charset="0"/>
                <a:cs typeface="Arial" panose="020B0604020202020204" pitchFamily="34" charset="0"/>
              </a:rPr>
              <a:t> and </a:t>
            </a:r>
            <a:r>
              <a:rPr lang="en-US" sz="1200" dirty="0" smtClean="0">
                <a:latin typeface="Arial" panose="020B0604020202020204" pitchFamily="34" charset="0"/>
                <a:cs typeface="Arial" panose="020B0604020202020204" pitchFamily="34" charset="0"/>
              </a:rPr>
              <a:t>re-start again. Sometimes</a:t>
            </a:r>
            <a:r>
              <a:rPr lang="en-US" sz="1200" baseline="0" dirty="0" smtClean="0">
                <a:latin typeface="Arial" panose="020B0604020202020204" pitchFamily="34" charset="0"/>
                <a:cs typeface="Arial" panose="020B0604020202020204" pitchFamily="34" charset="0"/>
              </a:rPr>
              <a:t> this is not possible.</a:t>
            </a:r>
            <a:endParaRPr lang="en-US" sz="1200" dirty="0" smtClean="0">
              <a:latin typeface="Arial" panose="020B0604020202020204" pitchFamily="34" charset="0"/>
              <a:cs typeface="Arial" panose="020B0604020202020204" pitchFamily="34" charset="0"/>
            </a:endParaRPr>
          </a:p>
          <a:p>
            <a:pPr marL="219456" lvl="1"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If you follow the required clockwise path </a:t>
            </a:r>
            <a:r>
              <a:rPr lang="en-US" sz="1200" baseline="0" dirty="0" smtClean="0">
                <a:latin typeface="Arial" panose="020B0604020202020204" pitchFamily="34" charset="0"/>
                <a:cs typeface="Arial" panose="020B0604020202020204" pitchFamily="34" charset="0"/>
              </a:rPr>
              <a:t>on this block,  you s</a:t>
            </a:r>
            <a:r>
              <a:rPr lang="en-US" sz="1200" dirty="0" smtClean="0">
                <a:latin typeface="Arial" panose="020B0604020202020204" pitchFamily="34" charset="0"/>
                <a:cs typeface="Arial" panose="020B0604020202020204" pitchFamily="34" charset="0"/>
              </a:rPr>
              <a:t>tart enumerating at the southeast corner and finish at the northeast corner.</a:t>
            </a:r>
            <a:r>
              <a:rPr lang="en-US" sz="1200" baseline="0" dirty="0" smtClean="0">
                <a:latin typeface="Arial" panose="020B0604020202020204" pitchFamily="34" charset="0"/>
                <a:cs typeface="Arial" panose="020B0604020202020204" pitchFamily="34" charset="0"/>
              </a:rPr>
              <a:t> You do not try to go along the lakefront.</a:t>
            </a:r>
            <a:r>
              <a:rPr lang="en-US" sz="1200" dirty="0" smtClean="0">
                <a:latin typeface="Arial" panose="020B0604020202020204" pitchFamily="34" charset="0"/>
                <a:cs typeface="Arial" panose="020B0604020202020204" pitchFamily="34" charset="0"/>
              </a:rPr>
              <a:t> </a:t>
            </a:r>
            <a:r>
              <a:rPr lang="en-US" sz="1200" baseline="0" dirty="0" smtClean="0">
                <a:latin typeface="Arial" panose="020B0604020202020204" pitchFamily="34" charset="0"/>
                <a:cs typeface="Arial" panose="020B0604020202020204" pitchFamily="34" charset="0"/>
              </a:rPr>
              <a:t>Just enumerate to your right until the last housing unit is done. </a:t>
            </a:r>
            <a:r>
              <a:rPr lang="en-US" sz="1200" dirty="0" smtClean="0">
                <a:latin typeface="Arial" panose="020B0604020202020204" pitchFamily="34" charset="0"/>
                <a:cs typeface="Arial" panose="020B0604020202020204" pitchFamily="34" charset="0"/>
              </a:rPr>
              <a:t>You will not be able to stop at the same place you started. </a:t>
            </a:r>
          </a:p>
          <a:p>
            <a:pPr marL="800100" lvl="1" indent="-342900">
              <a:spcBef>
                <a:spcPts val="500"/>
              </a:spcBef>
              <a:buFont typeface="Arial" panose="020B0604020202020204" pitchFamily="34" charset="0"/>
              <a:buChar char="•"/>
            </a:pPr>
            <a:endParaRPr lang="en-US" sz="1200" b="0" dirty="0" smtClean="0">
              <a:latin typeface="Arial" panose="020B0604020202020204" pitchFamily="34" charset="0"/>
              <a:cs typeface="Arial" panose="020B0604020202020204" pitchFamily="34" charset="0"/>
            </a:endParaRPr>
          </a:p>
          <a:p>
            <a:pPr marL="800100" lvl="1" indent="-342900">
              <a:spcBef>
                <a:spcPts val="600"/>
              </a:spcBef>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endParaRPr lang="en-US" sz="1200" b="0" dirty="0" smtClean="0">
              <a:latin typeface="Arial" panose="020B0604020202020204" pitchFamily="34" charset="0"/>
              <a:cs typeface="Arial" panose="020B0604020202020204" pitchFamily="34" charset="0"/>
            </a:endParaRPr>
          </a:p>
          <a:p>
            <a:endParaRPr lang="en-US" sz="1200" b="0" dirty="0" smtClean="0">
              <a:latin typeface="Arial" panose="020B0604020202020204" pitchFamily="34" charset="0"/>
              <a:cs typeface="Arial" panose="020B0604020202020204" pitchFamily="34" charset="0"/>
            </a:endParaRPr>
          </a:p>
          <a:p>
            <a:endParaRPr lang="en-US" b="0" dirty="0" smtClean="0">
              <a:latin typeface="Arial" panose="020B0604020202020204" pitchFamily="34" charset="0"/>
              <a:cs typeface="Arial" panose="020B0604020202020204" pitchFamily="34" charset="0"/>
            </a:endParaRPr>
          </a:p>
          <a:p>
            <a:endParaRPr lang="en-US" b="0" dirty="0" smtClean="0"/>
          </a:p>
        </p:txBody>
      </p:sp>
      <p:sp>
        <p:nvSpPr>
          <p:cNvPr id="4" name="Slide Number Placeholder 3"/>
          <p:cNvSpPr>
            <a:spLocks noGrp="1"/>
          </p:cNvSpPr>
          <p:nvPr>
            <p:ph type="sldNum" sz="quarter" idx="10"/>
          </p:nvPr>
        </p:nvSpPr>
        <p:spPr/>
        <p:txBody>
          <a:bodyPr/>
          <a:lstStyle/>
          <a:p>
            <a:fld id="{E30E955C-EC8F-4C6F-BA26-1ED8BA53ACE2}" type="slidenum">
              <a:rPr lang="en-US" smtClean="0"/>
              <a:t>30</a:t>
            </a:fld>
            <a:endParaRPr lang="en-US" dirty="0"/>
          </a:p>
        </p:txBody>
      </p:sp>
    </p:spTree>
    <p:extLst>
      <p:ext uri="{BB962C8B-B14F-4D97-AF65-F5344CB8AC3E}">
        <p14:creationId xmlns:p14="http://schemas.microsoft.com/office/powerpoint/2010/main" val="1016745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smtClean="0">
                <a:latin typeface="Arial" panose="020B0604020202020204" pitchFamily="34" charset="0"/>
                <a:cs typeface="Arial" panose="020B0604020202020204" pitchFamily="34" charset="0"/>
              </a:rPr>
              <a:t>Sometimes you may need to amend the map.</a:t>
            </a:r>
          </a:p>
          <a:p>
            <a:pPr marL="219456" indent="-219456">
              <a:spcBef>
                <a:spcPts val="0"/>
              </a:spcBef>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If the street does go through the middle of the block to the other side, amend your map so you have two blocks.  Draw a line to show two blocks. </a:t>
            </a:r>
          </a:p>
          <a:p>
            <a:pPr marL="219456" indent="-219456">
              <a:spcBef>
                <a:spcPts val="0"/>
              </a:spcBef>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Sometimes an alley way is a major throughway and/or the only way to access a housing unit.  Label the alley on your map as a block boundary. </a:t>
            </a:r>
          </a:p>
          <a:p>
            <a:pPr marL="219456" indent="-219456">
              <a:spcBef>
                <a:spcPts val="0"/>
              </a:spcBef>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In both cases you now have two blocks. Give the newly created block the same number as the original one and add an “A” to it.  </a:t>
            </a:r>
          </a:p>
          <a:p>
            <a:pPr marL="219456" indent="-219456">
              <a:spcBef>
                <a:spcPts val="0"/>
              </a:spcBef>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Report the map changes to your supervisor.</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31</a:t>
            </a:fld>
            <a:endParaRPr lang="en-US" dirty="0"/>
          </a:p>
        </p:txBody>
      </p:sp>
    </p:spTree>
    <p:extLst>
      <p:ext uri="{BB962C8B-B14F-4D97-AF65-F5344CB8AC3E}">
        <p14:creationId xmlns:p14="http://schemas.microsoft.com/office/powerpoint/2010/main" val="14190523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456" indent="0" eaLnBrk="1" hangingPunct="1">
              <a:spcBef>
                <a:spcPts val="0"/>
              </a:spcBef>
              <a:spcAft>
                <a:spcPts val="600"/>
              </a:spcAft>
              <a:buNone/>
            </a:pPr>
            <a:r>
              <a:rPr lang="en-US" sz="1200" dirty="0" smtClean="0">
                <a:latin typeface="Arial" panose="020B0604020202020204" pitchFamily="34" charset="0"/>
                <a:cs typeface="Arial" panose="020B0604020202020204" pitchFamily="34" charset="0"/>
              </a:rPr>
              <a:t>If there are no residential housing units in the block, it is an empty block.</a:t>
            </a:r>
          </a:p>
          <a:p>
            <a:pPr marL="219456" indent="0" eaLnBrk="1" hangingPunct="1">
              <a:spcBef>
                <a:spcPts val="0"/>
              </a:spcBef>
              <a:spcAft>
                <a:spcPts val="600"/>
              </a:spcAft>
              <a:buNone/>
            </a:pPr>
            <a:r>
              <a:rPr lang="en-US" sz="1200" dirty="0" smtClean="0">
                <a:latin typeface="Arial" panose="020B0604020202020204" pitchFamily="34" charset="0"/>
                <a:cs typeface="Arial" panose="020B0604020202020204" pitchFamily="34" charset="0"/>
              </a:rPr>
              <a:t>If commercial buildings are found, contact the office and ask about possible on-site living quarters. </a:t>
            </a:r>
          </a:p>
          <a:p>
            <a:pPr marL="219456" indent="0" eaLnBrk="1" hangingPunct="1">
              <a:spcBef>
                <a:spcPts val="0"/>
              </a:spcBef>
              <a:spcAft>
                <a:spcPts val="600"/>
              </a:spcAft>
              <a:buNone/>
            </a:pPr>
            <a:r>
              <a:rPr lang="en-US" sz="1200" dirty="0" smtClean="0">
                <a:latin typeface="Arial" panose="020B0604020202020204" pitchFamily="34" charset="0"/>
                <a:cs typeface="Arial" panose="020B0604020202020204" pitchFamily="34" charset="0"/>
              </a:rPr>
              <a:t>Fill out a enumeration sheet for the empty block.</a:t>
            </a:r>
          </a:p>
        </p:txBody>
      </p:sp>
      <p:sp>
        <p:nvSpPr>
          <p:cNvPr id="4" name="Slide Number Placeholder 3"/>
          <p:cNvSpPr>
            <a:spLocks noGrp="1"/>
          </p:cNvSpPr>
          <p:nvPr>
            <p:ph type="sldNum" sz="quarter" idx="10"/>
          </p:nvPr>
        </p:nvSpPr>
        <p:spPr/>
        <p:txBody>
          <a:bodyPr/>
          <a:lstStyle/>
          <a:p>
            <a:fld id="{E30E955C-EC8F-4C6F-BA26-1ED8BA53ACE2}" type="slidenum">
              <a:rPr lang="en-US" smtClean="0"/>
              <a:t>32</a:t>
            </a:fld>
            <a:endParaRPr lang="en-US" dirty="0"/>
          </a:p>
        </p:txBody>
      </p:sp>
    </p:spTree>
    <p:extLst>
      <p:ext uri="{BB962C8B-B14F-4D97-AF65-F5344CB8AC3E}">
        <p14:creationId xmlns:p14="http://schemas.microsoft.com/office/powerpoint/2010/main" val="3887309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None/>
            </a:pPr>
            <a:r>
              <a:rPr lang="en-US" sz="1200" dirty="0" smtClean="0">
                <a:latin typeface="Arial" panose="020B0604020202020204" pitchFamily="34" charset="0"/>
                <a:cs typeface="Arial" panose="020B0604020202020204" pitchFamily="34" charset="0"/>
              </a:rPr>
              <a:t>Check with your supervisor or administrator before enumerating the following:</a:t>
            </a:r>
          </a:p>
          <a:p>
            <a:pPr marL="219456" lvl="1"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Gated communities</a:t>
            </a:r>
          </a:p>
          <a:p>
            <a:pPr marL="219456" lvl="1"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Large multi-unit structures</a:t>
            </a:r>
          </a:p>
          <a:p>
            <a:pPr marL="219456" lvl="1"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Mobile home parks</a:t>
            </a:r>
          </a:p>
          <a:p>
            <a:pPr marL="219456" lvl="1"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Motel/hotel</a:t>
            </a:r>
          </a:p>
          <a:p>
            <a:pPr marL="219456" lvl="1"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Marinas</a:t>
            </a:r>
          </a:p>
          <a:p>
            <a:r>
              <a:rPr lang="en-US" sz="1200" dirty="0" smtClean="0">
                <a:latin typeface="Arial" panose="020B0604020202020204" pitchFamily="34" charset="0"/>
                <a:cs typeface="Arial" panose="020B0604020202020204" pitchFamily="34" charset="0"/>
              </a:rPr>
              <a:t>Your supervisor may have already established contact with the manager and may have a plan for enumeration.</a:t>
            </a:r>
            <a:r>
              <a:rPr lang="en-US" sz="1200" baseline="0" dirty="0" smtClean="0">
                <a:latin typeface="Arial" panose="020B0604020202020204" pitchFamily="34" charset="0"/>
                <a:cs typeface="Arial" panose="020B0604020202020204" pitchFamily="34" charset="0"/>
              </a:rPr>
              <a:t> </a:t>
            </a:r>
            <a:endParaRPr lang="en-US" sz="12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33</a:t>
            </a:fld>
            <a:endParaRPr lang="en-US" dirty="0"/>
          </a:p>
        </p:txBody>
      </p:sp>
    </p:spTree>
    <p:extLst>
      <p:ext uri="{BB962C8B-B14F-4D97-AF65-F5344CB8AC3E}">
        <p14:creationId xmlns:p14="http://schemas.microsoft.com/office/powerpoint/2010/main" val="34067217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spcBef>
                <a:spcPts val="0"/>
              </a:spcBef>
              <a:spcAft>
                <a:spcPts val="600"/>
              </a:spcAft>
              <a:buNone/>
            </a:pPr>
            <a:r>
              <a:rPr lang="en-US" sz="1200" dirty="0" smtClean="0">
                <a:latin typeface="Arial" panose="020B0604020202020204" pitchFamily="34" charset="0"/>
                <a:cs typeface="Arial" panose="020B0604020202020204" pitchFamily="34" charset="0"/>
              </a:rPr>
              <a:t>Before enumerating gated communities or apartment complexes, contact the manager to:</a:t>
            </a:r>
          </a:p>
          <a:p>
            <a:pPr marL="219456" lvl="1"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Explain to the hotel/motel reason why you are there and ask for a list of occupied rooms. For a hotel/motel you will need a list of occupied units.</a:t>
            </a:r>
          </a:p>
          <a:p>
            <a:pPr marL="438912" lvl="2" indent="-219456">
              <a:spcBef>
                <a:spcPts val="0"/>
              </a:spcBef>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Do not count corporate housing as occupied unless the occupants live there 6 months of more</a:t>
            </a:r>
          </a:p>
          <a:p>
            <a:pPr marL="438912" lvl="2" indent="-219456">
              <a:spcBef>
                <a:spcPts val="0"/>
              </a:spcBef>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Make arrangements to get in and enumerate from door-to-door, following your map. For an apartment complex with multiple building, you may follow the building sequence</a:t>
            </a:r>
            <a:r>
              <a:rPr lang="en-US" sz="1200" baseline="0" dirty="0" smtClean="0">
                <a:latin typeface="Arial" panose="020B0604020202020204" pitchFamily="34" charset="0"/>
                <a:cs typeface="Arial" panose="020B0604020202020204" pitchFamily="34" charset="0"/>
              </a:rPr>
              <a:t> numbers.</a:t>
            </a:r>
            <a:endParaRPr lang="en-US" sz="1200" dirty="0" smtClean="0">
              <a:latin typeface="Arial" panose="020B0604020202020204" pitchFamily="34" charset="0"/>
              <a:cs typeface="Arial" panose="020B0604020202020204" pitchFamily="34" charset="0"/>
            </a:endParaRPr>
          </a:p>
          <a:p>
            <a:pPr marL="0" lvl="1" indent="0">
              <a:spcBef>
                <a:spcPts val="0"/>
              </a:spcBef>
              <a:spcAft>
                <a:spcPts val="600"/>
              </a:spcAft>
              <a:buNone/>
            </a:pPr>
            <a:r>
              <a:rPr lang="en-US" sz="1200" dirty="0" smtClean="0">
                <a:latin typeface="Arial" panose="020B0604020202020204" pitchFamily="34" charset="0"/>
                <a:cs typeface="Arial" panose="020B0604020202020204" pitchFamily="34" charset="0"/>
              </a:rPr>
              <a:t>For mobile home parks, please remember:</a:t>
            </a:r>
          </a:p>
          <a:p>
            <a:pPr marL="219456" lvl="2" indent="-219456">
              <a:spcBef>
                <a:spcPts val="0"/>
              </a:spcBef>
              <a:spcAft>
                <a:spcPts val="600"/>
              </a:spcAft>
              <a:buSzPct val="1000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An empty spot is not a vacant mobile home.</a:t>
            </a:r>
          </a:p>
          <a:p>
            <a:pPr marL="219456" lvl="2" indent="-219456">
              <a:spcBef>
                <a:spcPts val="0"/>
              </a:spcBef>
              <a:spcAft>
                <a:spcPts val="600"/>
              </a:spcAft>
              <a:buSzPct val="1000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Keep a count of empty spots as OFM is tracking capacity.</a:t>
            </a:r>
          </a:p>
          <a:p>
            <a:pPr marL="219456" lvl="2" indent="-219456">
              <a:spcBef>
                <a:spcPts val="0"/>
              </a:spcBef>
              <a:spcAft>
                <a:spcPts val="600"/>
              </a:spcAft>
              <a:buSzPct val="1000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Special units (such as RV’s) are counted only if people live in them  permanently.  There are no vacant specials.</a:t>
            </a:r>
          </a:p>
          <a:p>
            <a:pPr marL="219456"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In all cases, record the contact person and his/her phone number.</a:t>
            </a:r>
          </a:p>
          <a:p>
            <a:pPr marL="0" indent="0">
              <a:spcBef>
                <a:spcPts val="0"/>
              </a:spcBef>
              <a:buNone/>
            </a:pPr>
            <a:r>
              <a:rPr lang="en-US" sz="1200" dirty="0" smtClean="0">
                <a:latin typeface="Arial" panose="020B0604020202020204" pitchFamily="34" charset="0"/>
                <a:cs typeface="Arial" panose="020B0604020202020204" pitchFamily="34" charset="0"/>
              </a:rPr>
              <a:t>Remember: You cannot give the apartment/hotel manager any information about residents.</a:t>
            </a:r>
          </a:p>
        </p:txBody>
      </p:sp>
      <p:sp>
        <p:nvSpPr>
          <p:cNvPr id="4" name="Slide Number Placeholder 3"/>
          <p:cNvSpPr>
            <a:spLocks noGrp="1"/>
          </p:cNvSpPr>
          <p:nvPr>
            <p:ph type="sldNum" sz="quarter" idx="10"/>
          </p:nvPr>
        </p:nvSpPr>
        <p:spPr/>
        <p:txBody>
          <a:bodyPr/>
          <a:lstStyle/>
          <a:p>
            <a:fld id="{E30E955C-EC8F-4C6F-BA26-1ED8BA53ACE2}" type="slidenum">
              <a:rPr lang="en-US" smtClean="0"/>
              <a:t>34</a:t>
            </a:fld>
            <a:endParaRPr lang="en-US" dirty="0"/>
          </a:p>
        </p:txBody>
      </p:sp>
    </p:spTree>
    <p:extLst>
      <p:ext uri="{BB962C8B-B14F-4D97-AF65-F5344CB8AC3E}">
        <p14:creationId xmlns:p14="http://schemas.microsoft.com/office/powerpoint/2010/main" val="2819482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456" indent="-219456" eaLnBrk="1" hangingPunct="1">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Homeless persons do not have a usual place of residence</a:t>
            </a:r>
          </a:p>
          <a:p>
            <a:pPr marL="219456" indent="-219456" eaLnBrk="1" hangingPunct="1">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They may have a temporary bed in a homeless shelter</a:t>
            </a:r>
          </a:p>
          <a:p>
            <a:pPr marL="219456" indent="-219456" eaLnBrk="1" hangingPunct="1">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If homeless or transients are found</a:t>
            </a:r>
          </a:p>
          <a:p>
            <a:pPr marL="438912" lvl="1" indent="-219456" eaLnBrk="1" hangingPunct="1">
              <a:spcBef>
                <a:spcPts val="0"/>
              </a:spcBef>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Inquire if currently living in a shelter. If staying in a shelter, they are counted where the shelter is located.  Get name of shelter.</a:t>
            </a:r>
          </a:p>
          <a:p>
            <a:pPr marL="438912" lvl="1" indent="-219456" eaLnBrk="1" hangingPunct="1">
              <a:spcBef>
                <a:spcPts val="0"/>
              </a:spcBef>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Inquire if they are currently living in a homeless encampment. They are counted at the encampment. Talk with your supervisor. Enlist the help of local agencies that provide services to homeless people. Do not just wander in and start asking for names.</a:t>
            </a:r>
          </a:p>
          <a:p>
            <a:pPr marL="438912" lvl="1" indent="-219456" eaLnBrk="1" hangingPunct="1">
              <a:spcBef>
                <a:spcPts val="0"/>
              </a:spcBef>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If not staying in a shelter and sleeping where night overtakes them, count them as GQ population where you find them.</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35</a:t>
            </a:fld>
            <a:endParaRPr lang="en-US" dirty="0"/>
          </a:p>
        </p:txBody>
      </p:sp>
    </p:spTree>
    <p:extLst>
      <p:ext uri="{BB962C8B-B14F-4D97-AF65-F5344CB8AC3E}">
        <p14:creationId xmlns:p14="http://schemas.microsoft.com/office/powerpoint/2010/main" val="35839935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456" lvl="1"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Canvass blocks in he order specified by your supervisor, and stay in your assigned area.</a:t>
            </a:r>
          </a:p>
          <a:p>
            <a:pPr marL="219456" lvl="1"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Start at northeast corner of the block if possible and travel in a clockwise direction. </a:t>
            </a:r>
          </a:p>
          <a:p>
            <a:pPr marL="219456" lvl="1" indent="-219456">
              <a:spcBef>
                <a:spcPts val="0"/>
              </a:spcBef>
              <a:spcAft>
                <a:spcPts val="600"/>
              </a:spcAft>
              <a:buFont typeface="Arial" panose="020B0604020202020204" pitchFamily="34" charset="0"/>
              <a:buChar char="•"/>
            </a:pPr>
            <a:r>
              <a:rPr lang="en-US" sz="1200" kern="1200" dirty="0" smtClean="0">
                <a:solidFill>
                  <a:schemeClr val="tx1"/>
                </a:solidFill>
                <a:latin typeface="Arial" panose="020B0604020202020204" pitchFamily="34" charset="0"/>
                <a:ea typeface="+mn-ea"/>
                <a:cs typeface="Arial" panose="020B0604020202020204" pitchFamily="34" charset="0"/>
              </a:rPr>
              <a:t>If there is a conflict with starting in the NE corner and going to the right, going to the right takes precedence</a:t>
            </a:r>
          </a:p>
          <a:p>
            <a:pPr marL="219456" lvl="1"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If you need to deviate from the rules for safety reasons- like one way street- be consistent and document your reasons on enumeration map.</a:t>
            </a:r>
          </a:p>
          <a:p>
            <a:pPr marL="219456" lvl="1"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 For multi-unit structure, be consistent and methodical.  Always finish a building before continuing on to the next structure.  </a:t>
            </a:r>
          </a:p>
          <a:p>
            <a:pPr marL="219456" lvl="1"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Do not count empty spaces in a manufactured home park as a vacant manufactured home.</a:t>
            </a:r>
          </a:p>
          <a:p>
            <a:pPr marL="219456" lvl="1"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Keep track of empty spaces in a park.</a:t>
            </a:r>
          </a:p>
          <a:p>
            <a:pPr marL="228600" lvl="1" indent="-173038">
              <a:spcBef>
                <a:spcPts val="0"/>
              </a:spcBef>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36</a:t>
            </a:fld>
            <a:endParaRPr lang="en-US" dirty="0"/>
          </a:p>
        </p:txBody>
      </p:sp>
    </p:spTree>
    <p:extLst>
      <p:ext uri="{BB962C8B-B14F-4D97-AF65-F5344CB8AC3E}">
        <p14:creationId xmlns:p14="http://schemas.microsoft.com/office/powerpoint/2010/main" val="1807598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Now that you have learned how to canvass an area, it is time</a:t>
            </a:r>
            <a:r>
              <a:rPr lang="en-US" sz="1200" baseline="0" dirty="0" smtClean="0">
                <a:latin typeface="Arial" panose="020B0604020202020204" pitchFamily="34" charset="0"/>
                <a:cs typeface="Arial" panose="020B0604020202020204" pitchFamily="34" charset="0"/>
              </a:rPr>
              <a:t> to learn</a:t>
            </a:r>
            <a:r>
              <a:rPr lang="en-US" sz="1200" dirty="0" smtClean="0">
                <a:latin typeface="Arial" panose="020B0604020202020204" pitchFamily="34" charset="0"/>
                <a:cs typeface="Arial" panose="020B0604020202020204" pitchFamily="34" charset="0"/>
              </a:rPr>
              <a:t> how to enumerate the residents</a:t>
            </a:r>
            <a:r>
              <a:rPr lang="en-US" sz="1200" baseline="0" dirty="0" smtClean="0">
                <a:latin typeface="Arial" panose="020B0604020202020204" pitchFamily="34" charset="0"/>
                <a:cs typeface="Arial" panose="020B0604020202020204" pitchFamily="34" charset="0"/>
              </a:rPr>
              <a:t> living in the area.  You will learn how to count people based upon the residency rules.  Also, you will learn how to use the OFM Census Sheet A – Field Enumeration and how to conduct an interview.</a:t>
            </a:r>
          </a:p>
        </p:txBody>
      </p:sp>
      <p:sp>
        <p:nvSpPr>
          <p:cNvPr id="4" name="Slide Number Placeholder 3"/>
          <p:cNvSpPr>
            <a:spLocks noGrp="1"/>
          </p:cNvSpPr>
          <p:nvPr>
            <p:ph type="sldNum" sz="quarter" idx="10"/>
          </p:nvPr>
        </p:nvSpPr>
        <p:spPr/>
        <p:txBody>
          <a:bodyPr/>
          <a:lstStyle/>
          <a:p>
            <a:fld id="{E30E955C-EC8F-4C6F-BA26-1ED8BA53ACE2}" type="slidenum">
              <a:rPr lang="en-US" smtClean="0"/>
              <a:t>37</a:t>
            </a:fld>
            <a:endParaRPr lang="en-US" dirty="0"/>
          </a:p>
        </p:txBody>
      </p:sp>
    </p:spTree>
    <p:extLst>
      <p:ext uri="{BB962C8B-B14F-4D97-AF65-F5344CB8AC3E}">
        <p14:creationId xmlns:p14="http://schemas.microsoft.com/office/powerpoint/2010/main" val="5535965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spcBef>
                <a:spcPts val="0"/>
              </a:spcBef>
              <a:spcAft>
                <a:spcPts val="600"/>
              </a:spcAft>
              <a:buNone/>
            </a:pPr>
            <a:r>
              <a:rPr lang="en-US" sz="1200" dirty="0" smtClean="0">
                <a:latin typeface="Arial" panose="020B0604020202020204" pitchFamily="34" charset="0"/>
                <a:cs typeface="Arial" panose="020B0604020202020204" pitchFamily="34" charset="0"/>
              </a:rPr>
              <a:t>As an enumerator,</a:t>
            </a:r>
            <a:r>
              <a:rPr lang="en-US" sz="1200" baseline="0" dirty="0" smtClean="0">
                <a:latin typeface="Arial" panose="020B0604020202020204" pitchFamily="34" charset="0"/>
                <a:cs typeface="Arial" panose="020B0604020202020204" pitchFamily="34" charset="0"/>
              </a:rPr>
              <a:t> you need to know w</a:t>
            </a:r>
            <a:r>
              <a:rPr lang="en-US" sz="1200" dirty="0" smtClean="0">
                <a:latin typeface="Arial" panose="020B0604020202020204" pitchFamily="34" charset="0"/>
                <a:cs typeface="Arial" panose="020B0604020202020204" pitchFamily="34" charset="0"/>
              </a:rPr>
              <a:t>ho to count:  </a:t>
            </a:r>
          </a:p>
          <a:p>
            <a:pPr marL="219456" lvl="2" indent="-219456">
              <a:spcBef>
                <a:spcPts val="0"/>
              </a:spcBef>
              <a:spcAft>
                <a:spcPts val="1200"/>
              </a:spcAft>
              <a:buFont typeface="Arial" panose="020B0604020202020204" pitchFamily="34" charset="0"/>
              <a:buChar char="•"/>
            </a:pPr>
            <a:r>
              <a:rPr lang="en-US" sz="1200" u="none" dirty="0" smtClean="0">
                <a:latin typeface="Arial" panose="020B0604020202020204" pitchFamily="34" charset="0"/>
                <a:cs typeface="Arial" panose="020B0604020202020204" pitchFamily="34" charset="0"/>
              </a:rPr>
              <a:t>Resident-</a:t>
            </a:r>
            <a:r>
              <a:rPr lang="en-US" sz="1200" dirty="0" smtClean="0">
                <a:latin typeface="Arial" panose="020B0604020202020204" pitchFamily="34" charset="0"/>
                <a:cs typeface="Arial" panose="020B0604020202020204" pitchFamily="34" charset="0"/>
              </a:rPr>
              <a:t> A person who usually lives and sleeps in the housing unit or facility for the majority of the year (6 months or more) or has no other usual place of residence. Do not count people who are visiting, or staying here temporarily with a usual residence elsewhere, such as college students home for summer vacation.  </a:t>
            </a:r>
          </a:p>
          <a:p>
            <a:pPr marL="0" lvl="1" indent="0">
              <a:spcBef>
                <a:spcPts val="0"/>
              </a:spcBef>
              <a:spcAft>
                <a:spcPts val="600"/>
              </a:spcAft>
              <a:buNone/>
            </a:pPr>
            <a:r>
              <a:rPr lang="en-US" sz="1200" dirty="0" smtClean="0">
                <a:latin typeface="Arial" panose="020B0604020202020204" pitchFamily="34" charset="0"/>
                <a:cs typeface="Arial" panose="020B0604020202020204" pitchFamily="34" charset="0"/>
              </a:rPr>
              <a:t>Then, you must know how to count them:</a:t>
            </a:r>
          </a:p>
          <a:p>
            <a:pPr marL="219456" lvl="2"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List all the names of residents who live in the household, starting with an adult on the field enumeration sheet.</a:t>
            </a:r>
          </a:p>
          <a:p>
            <a:pPr marL="219456" lvl="2"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Screen the information you just recorded using the questions at bottom of page. The questions are designed to make sure that short-term stay persons are not included and no eligible persons are missed.</a:t>
            </a:r>
          </a:p>
          <a:p>
            <a:pPr marL="228600" indent="-228600">
              <a:buFont typeface="+mj-lt"/>
              <a:buAutoNum type="arabicPeriod"/>
            </a:pPr>
            <a:endParaRPr lang="en-US" sz="120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38</a:t>
            </a:fld>
            <a:endParaRPr lang="en-US" dirty="0"/>
          </a:p>
        </p:txBody>
      </p:sp>
    </p:spTree>
    <p:extLst>
      <p:ext uri="{BB962C8B-B14F-4D97-AF65-F5344CB8AC3E}">
        <p14:creationId xmlns:p14="http://schemas.microsoft.com/office/powerpoint/2010/main" val="39170021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600"/>
              </a:spcAft>
            </a:pPr>
            <a:r>
              <a:rPr lang="en-US" sz="1200" dirty="0" smtClean="0">
                <a:latin typeface="Arial" panose="020B0604020202020204" pitchFamily="34" charset="0"/>
                <a:cs typeface="Arial" panose="020B0604020202020204" pitchFamily="34" charset="0"/>
              </a:rPr>
              <a:t>Whether or not to count someone is dependent upon their living</a:t>
            </a:r>
            <a:r>
              <a:rPr lang="en-US" sz="1200" baseline="0" dirty="0" smtClean="0">
                <a:latin typeface="Arial" panose="020B0604020202020204" pitchFamily="34" charset="0"/>
                <a:cs typeface="Arial" panose="020B0604020202020204" pitchFamily="34" charset="0"/>
              </a:rPr>
              <a:t> situation.  We are now going to review the most common situations. This table can also be found in the Enumerator’s Manual.  The situation: You have received the names for people living in the housing unit you are at. Now you are checking residency and the respondent indicates one of the following situations:</a:t>
            </a:r>
          </a:p>
          <a:p>
            <a:pPr rtl="0" eaLnBrk="1" fontAlgn="t" latinLnBrk="0" hangingPunct="1">
              <a:lnSpc>
                <a:spcPct val="100000"/>
              </a:lnSpc>
              <a:spcBef>
                <a:spcPts val="0"/>
              </a:spcBef>
              <a:spcAft>
                <a:spcPts val="600"/>
              </a:spcAft>
            </a:pP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Person lives in the housing unit, temporarily away. (e.g., vacation, hospital, traveling job: The person is a resident</a:t>
            </a: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of this housing unit.</a:t>
            </a:r>
            <a:endPar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endParaRPr>
          </a:p>
          <a:p>
            <a:pPr rtl="0" eaLnBrk="1" fontAlgn="t" latinLnBrk="0" hangingPunct="1">
              <a:lnSpc>
                <a:spcPct val="100000"/>
              </a:lnSpc>
              <a:spcBef>
                <a:spcPts val="0"/>
              </a:spcBef>
              <a:spcAft>
                <a:spcPts val="600"/>
              </a:spcAft>
            </a:pP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Person lives in house on weekends, works and has a room or apartment elsewhere:  The person is a resident</a:t>
            </a: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of the other place. </a:t>
            </a: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DO NOT LIST IN THIS HOUSING UNIT.</a:t>
            </a:r>
          </a:p>
          <a:p>
            <a:pPr rtl="0" eaLnBrk="1" fontAlgn="t" latinLnBrk="0" hangingPunct="1">
              <a:lnSpc>
                <a:spcPct val="100000"/>
              </a:lnSpc>
              <a:spcBef>
                <a:spcPts val="0"/>
              </a:spcBef>
              <a:spcAft>
                <a:spcPts val="600"/>
              </a:spcAft>
            </a:pP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Persons who</a:t>
            </a: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are </a:t>
            </a: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in the Armed Forces who live in this household when not deployed. The person is a resident</a:t>
            </a: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of </a:t>
            </a: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this housing unit</a:t>
            </a:r>
            <a:endParaRPr lang="en-US" sz="1200" b="1" i="0" u="none" strike="noStrike"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t" latinLnBrk="0" hangingPunct="1">
              <a:lnSpc>
                <a:spcPct val="100000"/>
              </a:lnSpc>
              <a:spcBef>
                <a:spcPts val="0"/>
              </a:spcBef>
              <a:spcAft>
                <a:spcPts val="600"/>
              </a:spcAft>
              <a:buClrTx/>
              <a:buSzTx/>
              <a:buFontTx/>
              <a:buNone/>
              <a:tabLst/>
              <a:defRPr/>
            </a:pPr>
            <a:r>
              <a:rPr lang="en-US" sz="1200" dirty="0" smtClean="0">
                <a:effectLst/>
                <a:latin typeface="Arial" panose="020B0604020202020204" pitchFamily="34" charset="0"/>
                <a:ea typeface="Calibri" panose="020F0502020204030204" pitchFamily="34" charset="0"/>
                <a:cs typeface="Arial" panose="020B0604020202020204" pitchFamily="34" charset="0"/>
              </a:rPr>
              <a:t>Persons in the Armed Forces who live in military quarters on base. They live in t</a:t>
            </a:r>
            <a:r>
              <a:rPr lang="en-US" sz="1200" b="0" dirty="0" smtClean="0">
                <a:effectLst/>
                <a:latin typeface="Arial" panose="020B0604020202020204" pitchFamily="34" charset="0"/>
                <a:ea typeface="Calibri" panose="020F0502020204030204" pitchFamily="34" charset="0"/>
                <a:cs typeface="Arial" panose="020B0604020202020204" pitchFamily="34" charset="0"/>
              </a:rPr>
              <a:t>he military quarters on base and not this housing</a:t>
            </a:r>
            <a:r>
              <a:rPr lang="en-US" sz="1200" b="0" baseline="0" dirty="0" smtClean="0">
                <a:effectLst/>
                <a:latin typeface="Arial" panose="020B0604020202020204" pitchFamily="34" charset="0"/>
                <a:ea typeface="Calibri" panose="020F0502020204030204" pitchFamily="34" charset="0"/>
                <a:cs typeface="Arial" panose="020B0604020202020204" pitchFamily="34" charset="0"/>
              </a:rPr>
              <a:t> unit.</a:t>
            </a:r>
            <a:endParaRPr lang="en-US" sz="1200" b="0" dirty="0" smtClean="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600"/>
              </a:spcAft>
              <a:buClrTx/>
              <a:buSzTx/>
              <a:buFontTx/>
              <a:buNone/>
              <a:tabLst/>
              <a:defRPr/>
            </a:pPr>
            <a:r>
              <a:rPr lang="en-US" sz="1200" dirty="0" smtClean="0">
                <a:effectLst/>
                <a:latin typeface="Arial" panose="020B0604020202020204" pitchFamily="34" charset="0"/>
                <a:ea typeface="Calibri" panose="020F0502020204030204" pitchFamily="34" charset="0"/>
                <a:cs typeface="Arial" panose="020B0604020202020204" pitchFamily="34" charset="0"/>
              </a:rPr>
              <a:t>Persons in the Armed Forces who are</a:t>
            </a:r>
            <a:r>
              <a:rPr lang="en-US" sz="1200" baseline="0" dirty="0" smtClean="0">
                <a:effectLst/>
                <a:latin typeface="Arial" panose="020B0604020202020204" pitchFamily="34" charset="0"/>
                <a:ea typeface="Calibri" panose="020F0502020204030204" pitchFamily="34" charset="0"/>
                <a:cs typeface="Arial" panose="020B0604020202020204" pitchFamily="34" charset="0"/>
              </a:rPr>
              <a:t> stationed overseas. </a:t>
            </a:r>
            <a:r>
              <a:rPr lang="en-US" sz="1200" b="0" dirty="0" smtClean="0">
                <a:effectLst/>
                <a:latin typeface="Arial" panose="020B0604020202020204" pitchFamily="34" charset="0"/>
                <a:ea typeface="Calibri" panose="020F0502020204030204" pitchFamily="34" charset="0"/>
                <a:cs typeface="Arial" panose="020B0604020202020204" pitchFamily="34" charset="0"/>
              </a:rPr>
              <a:t>They live overseas</a:t>
            </a:r>
            <a:r>
              <a:rPr lang="en-US" sz="1200" b="0" baseline="0" dirty="0" smtClean="0">
                <a:effectLst/>
                <a:latin typeface="Arial" panose="020B0604020202020204" pitchFamily="34" charset="0"/>
                <a:ea typeface="Calibri" panose="020F0502020204030204" pitchFamily="34" charset="0"/>
                <a:cs typeface="Arial" panose="020B0604020202020204" pitchFamily="34" charset="0"/>
              </a:rPr>
              <a:t> and are not counted at this housing unit.</a:t>
            </a:r>
            <a:endParaRPr lang="en-US" sz="1200" b="0" dirty="0" smtClean="0">
              <a:effectLst/>
              <a:latin typeface="Arial" panose="020B0604020202020204" pitchFamily="34" charset="0"/>
              <a:ea typeface="Calibri" panose="020F0502020204030204" pitchFamily="34" charset="0"/>
              <a:cs typeface="Arial" panose="020B0604020202020204" pitchFamily="34" charset="0"/>
            </a:endParaRPr>
          </a:p>
          <a:p>
            <a:pPr rtl="0" eaLnBrk="1" fontAlgn="t" latinLnBrk="0" hangingPunct="1">
              <a:lnSpc>
                <a:spcPct val="100000"/>
              </a:lnSpc>
              <a:spcBef>
                <a:spcPts val="0"/>
              </a:spcBef>
              <a:spcAft>
                <a:spcPts val="600"/>
              </a:spcAft>
            </a:pP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College students who do not live in this household during school year.  Count them where they live while</a:t>
            </a: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attending school. </a:t>
            </a: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DO NOT LIST in this housing unit.</a:t>
            </a:r>
          </a:p>
          <a:p>
            <a:pPr rtl="0" eaLnBrk="1" fontAlgn="t" latinLnBrk="0" hangingPunct="1">
              <a:lnSpc>
                <a:spcPct val="100000"/>
              </a:lnSpc>
              <a:spcBef>
                <a:spcPts val="0"/>
              </a:spcBef>
              <a:spcAft>
                <a:spcPts val="600"/>
              </a:spcAft>
            </a:pP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Persons who divide their time equally between homes.  Count them where they are at the time of the census.</a:t>
            </a:r>
          </a:p>
          <a:p>
            <a:pPr rtl="0" eaLnBrk="1" fontAlgn="t" latinLnBrk="0" hangingPunct="1">
              <a:lnSpc>
                <a:spcPct val="100000"/>
              </a:lnSpc>
              <a:spcBef>
                <a:spcPts val="0"/>
              </a:spcBef>
              <a:spcAft>
                <a:spcPts val="600"/>
              </a:spcAft>
            </a:pP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Persons who divide their time unequally between homes  They</a:t>
            </a: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are to be counted w</a:t>
            </a: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here they spend the majority of the year.</a:t>
            </a:r>
          </a:p>
          <a:p>
            <a:pPr rtl="0" eaLnBrk="1" fontAlgn="t" latinLnBrk="0" hangingPunct="1">
              <a:lnSpc>
                <a:spcPct val="100000"/>
              </a:lnSpc>
              <a:spcBef>
                <a:spcPts val="0"/>
              </a:spcBef>
              <a:spcAft>
                <a:spcPts val="600"/>
              </a:spcAft>
            </a:pPr>
            <a:endParaRPr lang="en-US" sz="1200" b="1" i="0" u="none" strike="noStrike" kern="1200" dirty="0" smtClean="0">
              <a:solidFill>
                <a:schemeClr val="tx1"/>
              </a:solidFill>
              <a:effectLst/>
              <a:latin typeface="Arial" panose="020B0604020202020204" pitchFamily="34" charset="0"/>
              <a:ea typeface="+mn-ea"/>
              <a:cs typeface="Arial" panose="020B0604020202020204" pitchFamily="34" charset="0"/>
            </a:endParaRPr>
          </a:p>
          <a:p>
            <a:pPr rtl="0" eaLnBrk="1" fontAlgn="t" latinLnBrk="0" hangingPunct="1"/>
            <a:endParaRPr lang="en-US" sz="1200" b="1" i="0" u="none" strike="noStrike" kern="1200" dirty="0" smtClean="0">
              <a:solidFill>
                <a:schemeClr val="tx1"/>
              </a:solidFill>
              <a:effectLst/>
              <a:latin typeface="Arial" panose="020B0604020202020204" pitchFamily="34" charset="0"/>
              <a:ea typeface="+mn-ea"/>
              <a:cs typeface="Arial" panose="020B0604020202020204" pitchFamily="34" charset="0"/>
            </a:endParaRPr>
          </a:p>
          <a:p>
            <a:pPr rtl="0" eaLnBrk="1" fontAlgn="t" latinLnBrk="0" hangingPunct="1"/>
            <a:endParaRPr lang="en-US" sz="1200" b="1" i="0" u="none" strike="noStrike" kern="1200" dirty="0" smtClean="0">
              <a:solidFill>
                <a:schemeClr val="tx1"/>
              </a:solidFill>
              <a:effectLst/>
              <a:latin typeface="Arial" panose="020B0604020202020204" pitchFamily="34" charset="0"/>
              <a:ea typeface="+mn-ea"/>
              <a:cs typeface="Arial" panose="020B0604020202020204" pitchFamily="34" charset="0"/>
            </a:endParaRPr>
          </a:p>
          <a:p>
            <a:pPr rtl="0" eaLnBrk="1" fontAlgn="t" latinLnBrk="0" hangingPunct="1"/>
            <a:endParaRPr lang="en-US" sz="1200" b="1" i="0" u="none" strike="noStrike" kern="1200" dirty="0" smtClean="0">
              <a:solidFill>
                <a:schemeClr val="tx1"/>
              </a:solidFill>
              <a:effectLst/>
              <a:latin typeface="Arial" panose="020B0604020202020204" pitchFamily="34" charset="0"/>
              <a:ea typeface="+mn-ea"/>
              <a:cs typeface="Arial" panose="020B0604020202020204" pitchFamily="34" charset="0"/>
            </a:endParaRPr>
          </a:p>
          <a:p>
            <a:pPr rtl="0" eaLnBrk="1" fontAlgn="t" latinLnBrk="0" hangingPunct="1"/>
            <a:endParaRPr lang="en-US" sz="1200" b="1" i="0" u="none" strike="noStrike"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39</a:t>
            </a:fld>
            <a:endParaRPr lang="en-US" dirty="0"/>
          </a:p>
        </p:txBody>
      </p:sp>
    </p:spTree>
    <p:extLst>
      <p:ext uri="{BB962C8B-B14F-4D97-AF65-F5344CB8AC3E}">
        <p14:creationId xmlns:p14="http://schemas.microsoft.com/office/powerpoint/2010/main" val="1447999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anose="020B0604020202020204" pitchFamily="34" charset="0"/>
                <a:cs typeface="Arial" panose="020B0604020202020204" pitchFamily="34" charset="0"/>
              </a:rPr>
              <a:t>The</a:t>
            </a:r>
            <a:r>
              <a:rPr lang="en-US" sz="1200" baseline="0" dirty="0" smtClean="0">
                <a:latin typeface="Arial" panose="020B0604020202020204" pitchFamily="34" charset="0"/>
                <a:cs typeface="Arial" panose="020B0604020202020204" pitchFamily="34" charset="0"/>
              </a:rPr>
              <a:t> first section concerns confidentiality, safety, and job requirements.</a:t>
            </a:r>
          </a:p>
          <a:p>
            <a:endParaRPr lang="en-US" sz="120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4</a:t>
            </a:fld>
            <a:endParaRPr lang="en-US" dirty="0"/>
          </a:p>
        </p:txBody>
      </p:sp>
    </p:spTree>
    <p:extLst>
      <p:ext uri="{BB962C8B-B14F-4D97-AF65-F5344CB8AC3E}">
        <p14:creationId xmlns:p14="http://schemas.microsoft.com/office/powerpoint/2010/main" val="1946251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lnSpc>
                <a:spcPct val="100000"/>
              </a:lnSpc>
              <a:spcBef>
                <a:spcPts val="0"/>
              </a:spcBef>
              <a:spcAft>
                <a:spcPts val="600"/>
              </a:spcAft>
            </a:pP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Homeless persons or transients with no usual residence. Count them where they are found during the census unless they live in a</a:t>
            </a: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shelter or homeless encampment at the time you contact them. </a:t>
            </a:r>
          </a:p>
          <a:p>
            <a:pPr rtl="0" eaLnBrk="1" fontAlgn="t" latinLnBrk="0" hangingPunct="1">
              <a:lnSpc>
                <a:spcPct val="100000"/>
              </a:lnSpc>
              <a:spcBef>
                <a:spcPts val="0"/>
              </a:spcBef>
              <a:spcAft>
                <a:spcPts val="600"/>
              </a:spcAft>
            </a:pP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Homeless persons</a:t>
            </a: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or transients with no usual residence but staying in a shelter or encampment. Count them at</a:t>
            </a: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the shelter or encampment.</a:t>
            </a:r>
          </a:p>
          <a:p>
            <a:pPr rtl="0" eaLnBrk="1" fontAlgn="t" latinLnBrk="0" hangingPunct="1">
              <a:lnSpc>
                <a:spcPct val="100000"/>
              </a:lnSpc>
              <a:spcBef>
                <a:spcPts val="0"/>
              </a:spcBef>
              <a:spcAft>
                <a:spcPts val="600"/>
              </a:spcAft>
            </a:pP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Person who lives/works in a house but sleeps nights at own residence (e.g., nanny, domestic help). Count them where he/she normally sleeps. Do not list as</a:t>
            </a: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resident at this housing unit.</a:t>
            </a:r>
            <a:endPar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endParaRPr>
          </a:p>
          <a:p>
            <a:pPr rtl="0" eaLnBrk="1" fontAlgn="t" latinLnBrk="0" hangingPunct="1">
              <a:lnSpc>
                <a:spcPct val="100000"/>
              </a:lnSpc>
              <a:spcBef>
                <a:spcPts val="0"/>
              </a:spcBef>
              <a:spcAft>
                <a:spcPts val="600"/>
              </a:spcAft>
            </a:pP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Persons in institutions for long periods of time (e.g., nursing homes, correctional facilities). They should be counted at the institution. Do</a:t>
            </a: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not list at this housing unit.</a:t>
            </a:r>
            <a:endPar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baseline="0" dirty="0" smtClean="0">
                <a:latin typeface="Arial" panose="020B0604020202020204" pitchFamily="34" charset="0"/>
                <a:cs typeface="Arial" panose="020B0604020202020204" pitchFamily="34" charset="0"/>
              </a:rPr>
              <a:t>If a situation is not listed in any of the Residence Rules tables, just apply the definition of a resident. If you are still having trouble, talk with your supervisor.</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40</a:t>
            </a:fld>
            <a:endParaRPr lang="en-US" dirty="0"/>
          </a:p>
        </p:txBody>
      </p:sp>
    </p:spTree>
    <p:extLst>
      <p:ext uri="{BB962C8B-B14F-4D97-AF65-F5344CB8AC3E}">
        <p14:creationId xmlns:p14="http://schemas.microsoft.com/office/powerpoint/2010/main" val="26273051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latin typeface="Arial" panose="020B0604020202020204" pitchFamily="34" charset="0"/>
                <a:cs typeface="Arial" panose="020B0604020202020204" pitchFamily="34" charset="0"/>
              </a:rPr>
              <a:t>This section shows you how to complete the OFM Census Sheet A - Field Enumeration.  This form collects all relevant information about the housing unit</a:t>
            </a:r>
            <a:r>
              <a:rPr lang="en-US" b="0" baseline="0" dirty="0" smtClean="0">
                <a:latin typeface="Arial" panose="020B0604020202020204" pitchFamily="34" charset="0"/>
                <a:cs typeface="Arial" panose="020B0604020202020204" pitchFamily="34" charset="0"/>
              </a:rPr>
              <a:t> and anyone resident there. You must complete a form for each housing unit. For example, two separate sheets for a duplex, three sheets for a triplex, and as many as needed for multi-unit structures.</a:t>
            </a: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41</a:t>
            </a:fld>
            <a:endParaRPr lang="en-US" dirty="0"/>
          </a:p>
        </p:txBody>
      </p:sp>
    </p:spTree>
    <p:extLst>
      <p:ext uri="{BB962C8B-B14F-4D97-AF65-F5344CB8AC3E}">
        <p14:creationId xmlns:p14="http://schemas.microsoft.com/office/powerpoint/2010/main" val="15053862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dirty="0" smtClean="0">
                <a:latin typeface="Arial" panose="020B0604020202020204" pitchFamily="34" charset="0"/>
                <a:cs typeface="Arial" panose="020B0604020202020204" pitchFamily="34" charset="0"/>
              </a:rPr>
              <a:t>This</a:t>
            </a:r>
            <a:r>
              <a:rPr lang="en-US" sz="1200" baseline="0" dirty="0" smtClean="0">
                <a:latin typeface="Arial" panose="020B0604020202020204" pitchFamily="34" charset="0"/>
                <a:cs typeface="Arial" panose="020B0604020202020204" pitchFamily="34" charset="0"/>
              </a:rPr>
              <a:t> is the Field Enumeration Sheet. It is the form used by enumerators to collect the housing and population data for a census. </a:t>
            </a:r>
          </a:p>
          <a:p>
            <a:pPr>
              <a:spcAft>
                <a:spcPts val="600"/>
              </a:spcAft>
            </a:pPr>
            <a:r>
              <a:rPr lang="en-US" sz="1200" dirty="0" smtClean="0">
                <a:latin typeface="Arial" panose="020B0604020202020204" pitchFamily="34" charset="0"/>
                <a:cs typeface="Arial" panose="020B0604020202020204" pitchFamily="34" charset="0"/>
              </a:rPr>
              <a:t>It</a:t>
            </a:r>
            <a:r>
              <a:rPr lang="en-US" sz="1200" baseline="0" dirty="0" smtClean="0">
                <a:latin typeface="Arial" panose="020B0604020202020204" pitchFamily="34" charset="0"/>
                <a:cs typeface="Arial" panose="020B0604020202020204" pitchFamily="34" charset="0"/>
              </a:rPr>
              <a:t> can be viewed  as having four sections.  </a:t>
            </a:r>
          </a:p>
          <a:p>
            <a:pPr marL="219456" indent="-219456">
              <a:spcAft>
                <a:spcPts val="600"/>
              </a:spcAft>
              <a:buFont typeface="Arial" panose="020B0604020202020204" pitchFamily="34" charset="0"/>
              <a:buChar char="•"/>
            </a:pPr>
            <a:r>
              <a:rPr lang="en-US" sz="1200" b="1" baseline="0" dirty="0" smtClean="0">
                <a:latin typeface="Arial" panose="020B0604020202020204" pitchFamily="34" charset="0"/>
                <a:cs typeface="Arial" panose="020B0604020202020204" pitchFamily="34" charset="0"/>
              </a:rPr>
              <a:t>[click for animation] </a:t>
            </a:r>
            <a:r>
              <a:rPr lang="en-US" sz="1200" baseline="0" dirty="0" smtClean="0">
                <a:latin typeface="Arial" panose="020B0604020202020204" pitchFamily="34" charset="0"/>
                <a:cs typeface="Arial" panose="020B0604020202020204" pitchFamily="34" charset="0"/>
              </a:rPr>
              <a:t>In all cases, you need to fill out the first section.  The city/town, calendar year/ordinance number, Block number, and enumerator are identified.  Every sheet used needs this information</a:t>
            </a:r>
          </a:p>
          <a:p>
            <a:pPr marL="219456" lvl="0" indent="-219456">
              <a:spcAft>
                <a:spcPts val="600"/>
              </a:spcAft>
              <a:buFont typeface="Arial" panose="020B0604020202020204" pitchFamily="34" charset="0"/>
              <a:buChar char="•"/>
            </a:pPr>
            <a:r>
              <a:rPr lang="en-US" sz="1200" b="1" baseline="0" dirty="0" smtClean="0">
                <a:latin typeface="Arial" panose="020B0604020202020204" pitchFamily="34" charset="0"/>
                <a:cs typeface="Arial" panose="020B0604020202020204" pitchFamily="34" charset="0"/>
              </a:rPr>
              <a:t>[click for animation] </a:t>
            </a:r>
            <a:r>
              <a:rPr lang="en-US" sz="1200" baseline="0" dirty="0" smtClean="0">
                <a:latin typeface="Arial" panose="020B0604020202020204" pitchFamily="34" charset="0"/>
                <a:cs typeface="Arial" panose="020B0604020202020204" pitchFamily="34" charset="0"/>
              </a:rPr>
              <a:t>The second section holds the address and structure type information.</a:t>
            </a:r>
          </a:p>
          <a:p>
            <a:pPr marL="438912" lvl="1" indent="-219456">
              <a:spcAft>
                <a:spcPts val="600"/>
              </a:spcAft>
              <a:buSzPct val="75000"/>
              <a:buFont typeface="Courier New" panose="02070309020205020404" pitchFamily="49" charset="0"/>
              <a:buChar char="o"/>
            </a:pPr>
            <a:r>
              <a:rPr lang="en-US" sz="1200" baseline="0" dirty="0" smtClean="0">
                <a:latin typeface="Arial" panose="020B0604020202020204" pitchFamily="34" charset="0"/>
                <a:cs typeface="Arial" panose="020B0604020202020204" pitchFamily="34" charset="0"/>
              </a:rPr>
              <a:t>If the structure is a group quarters facility, a box to record the facility name is given</a:t>
            </a:r>
          </a:p>
          <a:p>
            <a:pPr marL="438912" lvl="1" indent="-219456">
              <a:spcAft>
                <a:spcPts val="600"/>
              </a:spcAft>
              <a:buSzPct val="75000"/>
              <a:buFont typeface="Courier New" panose="02070309020205020404" pitchFamily="49" charset="0"/>
              <a:buChar char="o"/>
            </a:pPr>
            <a:r>
              <a:rPr lang="en-US" sz="1200" baseline="0" dirty="0" smtClean="0">
                <a:latin typeface="Arial" panose="020B0604020202020204" pitchFamily="34" charset="0"/>
                <a:cs typeface="Arial" panose="020B0604020202020204" pitchFamily="34" charset="0"/>
              </a:rPr>
              <a:t>If the structure is a special housing unit, a box to record the type of special is given</a:t>
            </a:r>
          </a:p>
          <a:p>
            <a:pPr marL="219456" lvl="0" indent="-219456">
              <a:spcAft>
                <a:spcPts val="600"/>
              </a:spcAft>
              <a:buFont typeface="Arial" panose="020B0604020202020204" pitchFamily="34" charset="0"/>
              <a:buChar char="•"/>
            </a:pPr>
            <a:r>
              <a:rPr lang="en-US" sz="1200" b="1" baseline="0" dirty="0" smtClean="0">
                <a:latin typeface="Arial" panose="020B0604020202020204" pitchFamily="34" charset="0"/>
                <a:cs typeface="Arial" panose="020B0604020202020204" pitchFamily="34" charset="0"/>
              </a:rPr>
              <a:t>[click for animation] </a:t>
            </a:r>
            <a:r>
              <a:rPr lang="en-US" sz="1200" baseline="0" dirty="0" smtClean="0">
                <a:latin typeface="Arial" panose="020B0604020202020204" pitchFamily="34" charset="0"/>
                <a:cs typeface="Arial" panose="020B0604020202020204" pitchFamily="34" charset="0"/>
              </a:rPr>
              <a:t>The third section is where the residents’ names are written, one name per line. If the housing unit is vacant, no names will be written down. Write the word “vacant” in this section.</a:t>
            </a:r>
          </a:p>
          <a:p>
            <a:pPr marL="219456" lvl="0" indent="-219456">
              <a:spcAft>
                <a:spcPts val="600"/>
              </a:spcAft>
              <a:buFont typeface="Arial" panose="020B0604020202020204" pitchFamily="34" charset="0"/>
              <a:buChar char="•"/>
            </a:pPr>
            <a:r>
              <a:rPr lang="en-US" sz="1200" b="1" baseline="0" dirty="0" smtClean="0">
                <a:latin typeface="Arial" panose="020B0604020202020204" pitchFamily="34" charset="0"/>
                <a:cs typeface="Arial" panose="020B0604020202020204" pitchFamily="34" charset="0"/>
              </a:rPr>
              <a:t>[click for animation] </a:t>
            </a:r>
            <a:r>
              <a:rPr lang="en-US" sz="1200" baseline="0" dirty="0" smtClean="0">
                <a:latin typeface="Arial" panose="020B0604020202020204" pitchFamily="34" charset="0"/>
                <a:cs typeface="Arial" panose="020B0604020202020204" pitchFamily="34" charset="0"/>
              </a:rPr>
              <a:t>The fourth section contains the questions that help determine residency status. The respondents often give the names of persons who do not count as a resident. These questions help identify who does or does not qualify as a resident. This is the section where the housing unit is labeled as vacant or not.</a:t>
            </a:r>
          </a:p>
          <a:p>
            <a:pPr marL="0" lvl="1" indent="0">
              <a:buFont typeface="Arial" panose="020B0604020202020204" pitchFamily="34" charset="0"/>
              <a:buNone/>
            </a:pPr>
            <a:r>
              <a:rPr lang="en-US" sz="1200" baseline="0" dirty="0" smtClean="0">
                <a:latin typeface="Arial" panose="020B0604020202020204" pitchFamily="34" charset="0"/>
                <a:cs typeface="Arial" panose="020B0604020202020204" pitchFamily="34" charset="0"/>
              </a:rPr>
              <a:t>Each section will be discussed in detail on the following slides. </a:t>
            </a:r>
          </a:p>
        </p:txBody>
      </p:sp>
      <p:sp>
        <p:nvSpPr>
          <p:cNvPr id="4" name="Slide Number Placeholder 3"/>
          <p:cNvSpPr>
            <a:spLocks noGrp="1"/>
          </p:cNvSpPr>
          <p:nvPr>
            <p:ph type="sldNum" sz="quarter" idx="10"/>
          </p:nvPr>
        </p:nvSpPr>
        <p:spPr/>
        <p:txBody>
          <a:bodyPr/>
          <a:lstStyle/>
          <a:p>
            <a:fld id="{E30E955C-EC8F-4C6F-BA26-1ED8BA53ACE2}" type="slidenum">
              <a:rPr lang="en-US" smtClean="0"/>
              <a:t>42</a:t>
            </a:fld>
            <a:endParaRPr lang="en-US" dirty="0"/>
          </a:p>
        </p:txBody>
      </p:sp>
    </p:spTree>
    <p:extLst>
      <p:ext uri="{BB962C8B-B14F-4D97-AF65-F5344CB8AC3E}">
        <p14:creationId xmlns:p14="http://schemas.microsoft.com/office/powerpoint/2010/main" val="38184145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dirty="0" smtClean="0">
                <a:latin typeface="Arial" panose="020B0604020202020204" pitchFamily="34" charset="0"/>
                <a:cs typeface="Arial" panose="020B0604020202020204" pitchFamily="34" charset="0"/>
              </a:rPr>
              <a:t>This is the first section of the Field Enumeration Sheet</a:t>
            </a:r>
            <a:r>
              <a:rPr lang="en-US" sz="1200" baseline="0" dirty="0" smtClean="0">
                <a:latin typeface="Arial" panose="020B0604020202020204" pitchFamily="34" charset="0"/>
                <a:cs typeface="Arial" panose="020B0604020202020204" pitchFamily="34" charset="0"/>
              </a:rPr>
              <a:t>.  This section must be filled out for each form prior to your interview. </a:t>
            </a:r>
            <a:r>
              <a:rPr lang="en-US" sz="1200" dirty="0" smtClean="0">
                <a:latin typeface="Arial" panose="020B0604020202020204" pitchFamily="34" charset="0"/>
                <a:cs typeface="Arial" panose="020B0604020202020204" pitchFamily="34" charset="0"/>
              </a:rPr>
              <a:t> It is used to record location and enumerator information.  Enter the following information</a:t>
            </a:r>
            <a:r>
              <a:rPr lang="en-US" sz="1200" baseline="0" dirty="0" smtClean="0">
                <a:latin typeface="Arial" panose="020B0604020202020204" pitchFamily="34" charset="0"/>
                <a:cs typeface="Arial" panose="020B0604020202020204" pitchFamily="34" charset="0"/>
              </a:rPr>
              <a:t> in the appropriate cell:</a:t>
            </a:r>
            <a:endParaRPr lang="en-US" sz="1200" dirty="0" smtClean="0">
              <a:latin typeface="Arial" panose="020B0604020202020204" pitchFamily="34" charset="0"/>
              <a:cs typeface="Arial" panose="020B0604020202020204" pitchFamily="34" charset="0"/>
            </a:endParaRPr>
          </a:p>
          <a:p>
            <a:pPr marL="219456" indent="-219456">
              <a:spcAft>
                <a:spcPts val="600"/>
              </a:spcAft>
              <a:buFont typeface="Arial" panose="020B0604020202020204" pitchFamily="34" charset="0"/>
              <a:buChar char="•"/>
            </a:pPr>
            <a:r>
              <a:rPr lang="en-US" sz="1200" baseline="0" dirty="0" smtClean="0">
                <a:latin typeface="Arial" panose="020B0604020202020204" pitchFamily="34" charset="0"/>
                <a:cs typeface="Arial" panose="020B0604020202020204" pitchFamily="34" charset="0"/>
              </a:rPr>
              <a:t>The name of the city/town</a:t>
            </a:r>
          </a:p>
          <a:p>
            <a:pPr marL="219456" indent="-219456">
              <a:spcAft>
                <a:spcPts val="600"/>
              </a:spcAft>
              <a:buFont typeface="Arial" panose="020B0604020202020204" pitchFamily="34" charset="0"/>
              <a:buChar char="•"/>
            </a:pPr>
            <a:r>
              <a:rPr lang="en-US" sz="1200" baseline="0" dirty="0" smtClean="0">
                <a:latin typeface="Arial" panose="020B0604020202020204" pitchFamily="34" charset="0"/>
                <a:cs typeface="Arial" panose="020B0604020202020204" pitchFamily="34" charset="0"/>
              </a:rPr>
              <a:t>The calendar year, if it is April 1 census, or ordinance number if for an annexation.</a:t>
            </a:r>
          </a:p>
          <a:p>
            <a:pPr marL="219456" indent="-219456">
              <a:spcAft>
                <a:spcPts val="600"/>
              </a:spcAft>
              <a:buFont typeface="Arial" panose="020B0604020202020204" pitchFamily="34" charset="0"/>
              <a:buChar char="•"/>
            </a:pPr>
            <a:r>
              <a:rPr lang="en-US" sz="1200" baseline="0" dirty="0" smtClean="0">
                <a:latin typeface="Arial" panose="020B0604020202020204" pitchFamily="34" charset="0"/>
                <a:cs typeface="Arial" panose="020B0604020202020204" pitchFamily="34" charset="0"/>
              </a:rPr>
              <a:t>The initials of each enumerator that works on this housing unit.</a:t>
            </a:r>
          </a:p>
          <a:p>
            <a:pPr marL="219456" indent="-219456">
              <a:spcAft>
                <a:spcPts val="600"/>
              </a:spcAft>
              <a:buFont typeface="Arial" panose="020B0604020202020204" pitchFamily="34" charset="0"/>
              <a:buChar char="•"/>
            </a:pPr>
            <a:r>
              <a:rPr lang="en-US" sz="1200" baseline="0" dirty="0" smtClean="0">
                <a:latin typeface="Arial" panose="020B0604020202020204" pitchFamily="34" charset="0"/>
                <a:cs typeface="Arial" panose="020B0604020202020204" pitchFamily="34" charset="0"/>
              </a:rPr>
              <a:t>The block group and block number.  The block group number can be the supervisor area number or left blank.</a:t>
            </a:r>
          </a:p>
          <a:p>
            <a:pPr marL="219456" indent="-219456">
              <a:spcAft>
                <a:spcPts val="600"/>
              </a:spcAft>
              <a:buFont typeface="Arial" panose="020B0604020202020204" pitchFamily="34" charset="0"/>
              <a:buChar char="•"/>
            </a:pPr>
            <a:r>
              <a:rPr lang="en-US" sz="1200" baseline="0" dirty="0" smtClean="0">
                <a:latin typeface="Arial" panose="020B0604020202020204" pitchFamily="34" charset="0"/>
                <a:cs typeface="Arial" panose="020B0604020202020204" pitchFamily="34" charset="0"/>
              </a:rPr>
              <a:t>In the upper right corner, the page number </a:t>
            </a:r>
            <a:r>
              <a:rPr lang="en-US" sz="1200" dirty="0" smtClean="0">
                <a:latin typeface="Arial" panose="020B0604020202020204" pitchFamily="34" charset="0"/>
                <a:cs typeface="Arial" panose="020B0604020202020204" pitchFamily="34" charset="0"/>
              </a:rPr>
              <a:t>and the callback box.  If this is a return</a:t>
            </a:r>
            <a:r>
              <a:rPr lang="en-US" sz="1200" baseline="0" dirty="0" smtClean="0">
                <a:latin typeface="Arial" panose="020B0604020202020204" pitchFamily="34" charset="0"/>
                <a:cs typeface="Arial" panose="020B0604020202020204" pitchFamily="34" charset="0"/>
              </a:rPr>
              <a:t> visit, this box should have a “C” entered. </a:t>
            </a:r>
          </a:p>
          <a:p>
            <a:pPr marL="171450" indent="-171450">
              <a:buFont typeface="Arial" panose="020B0604020202020204" pitchFamily="34" charset="0"/>
              <a:buChar char="•"/>
            </a:pPr>
            <a:endParaRPr lang="en-US" sz="120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43</a:t>
            </a:fld>
            <a:endParaRPr lang="en-US" dirty="0"/>
          </a:p>
        </p:txBody>
      </p:sp>
    </p:spTree>
    <p:extLst>
      <p:ext uri="{BB962C8B-B14F-4D97-AF65-F5344CB8AC3E}">
        <p14:creationId xmlns:p14="http://schemas.microsoft.com/office/powerpoint/2010/main" val="28318318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600"/>
              </a:spcAft>
            </a:pPr>
            <a:r>
              <a:rPr lang="en-US" sz="1200" dirty="0" smtClean="0">
                <a:latin typeface="Arial" panose="020B0604020202020204" pitchFamily="34" charset="0"/>
                <a:cs typeface="Arial" panose="020B0604020202020204" pitchFamily="34" charset="0"/>
              </a:rPr>
              <a:t>The second section is</a:t>
            </a:r>
            <a:r>
              <a:rPr lang="en-US" sz="1200" baseline="0" dirty="0" smtClean="0">
                <a:latin typeface="Arial" panose="020B0604020202020204" pitchFamily="34" charset="0"/>
                <a:cs typeface="Arial" panose="020B0604020202020204" pitchFamily="34" charset="0"/>
              </a:rPr>
              <a:t> to record information about the housing unit at your next interview. Enter this information before the interview starts as you walk to the unit. </a:t>
            </a:r>
            <a:endParaRPr lang="en-US" sz="1200" dirty="0" smtClean="0">
              <a:latin typeface="Arial" panose="020B0604020202020204" pitchFamily="34" charset="0"/>
              <a:cs typeface="Arial" panose="020B0604020202020204" pitchFamily="34" charset="0"/>
            </a:endParaRPr>
          </a:p>
          <a:p>
            <a:pPr>
              <a:lnSpc>
                <a:spcPct val="100000"/>
              </a:lnSpc>
              <a:spcBef>
                <a:spcPts val="0"/>
              </a:spcBef>
              <a:spcAft>
                <a:spcPts val="600"/>
              </a:spcAft>
            </a:pPr>
            <a:r>
              <a:rPr lang="en-US" sz="1200" baseline="0" dirty="0" smtClean="0">
                <a:latin typeface="Arial" panose="020B0604020202020204" pitchFamily="34" charset="0"/>
                <a:cs typeface="Arial" panose="020B0604020202020204" pitchFamily="34" charset="0"/>
              </a:rPr>
              <a:t>The information needed is: street name, house address, apartment number if applicable, housing unit sequence number, and structure type. </a:t>
            </a:r>
          </a:p>
          <a:p>
            <a:pPr>
              <a:lnSpc>
                <a:spcPct val="100000"/>
              </a:lnSpc>
              <a:spcBef>
                <a:spcPts val="0"/>
              </a:spcBef>
              <a:spcAft>
                <a:spcPts val="600"/>
              </a:spcAft>
            </a:pPr>
            <a:r>
              <a:rPr lang="en-US" sz="1200" baseline="0" dirty="0" smtClean="0">
                <a:latin typeface="Arial" panose="020B0604020202020204" pitchFamily="34" charset="0"/>
                <a:cs typeface="Arial" panose="020B0604020202020204" pitchFamily="34" charset="0"/>
              </a:rPr>
              <a:t>The street name is the street the housing unit’s front door faces.  Of course, the house address is the number assigned to the housing unit. The apartment number/letter helps uniquely identify a multi-unit if it does not have a separate house address.  Since the housing structure type is needed, if a unit is stick built, enter a number from 1 to 5 in column 5. If the unit is a manufactured home or a special, circle the relevant type in either column 6 or 7.</a:t>
            </a:r>
          </a:p>
          <a:p>
            <a:pPr>
              <a:lnSpc>
                <a:spcPct val="100000"/>
              </a:lnSpc>
              <a:spcBef>
                <a:spcPts val="0"/>
              </a:spcBef>
              <a:spcAft>
                <a:spcPts val="600"/>
              </a:spcAft>
            </a:pPr>
            <a:r>
              <a:rPr lang="en-US" sz="1200" baseline="0" dirty="0" smtClean="0">
                <a:latin typeface="Arial" panose="020B0604020202020204" pitchFamily="34" charset="0"/>
                <a:cs typeface="Arial" panose="020B0604020202020204" pitchFamily="34" charset="0"/>
              </a:rPr>
              <a:t>The housing unit sequence number is assigned to a housing unit sequentially as you do your interviews. Start with sequence number “1” with the first housing unit in each block.</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dirty="0" smtClean="0">
                <a:latin typeface="Arial" panose="020B0604020202020204" pitchFamily="34" charset="0"/>
                <a:cs typeface="Arial" panose="020B0604020202020204" pitchFamily="34" charset="0"/>
              </a:rPr>
              <a:t>When you interview the residents, make sure to verify the address.</a:t>
            </a:r>
          </a:p>
          <a:p>
            <a:endParaRPr lang="en-US" sz="120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44</a:t>
            </a:fld>
            <a:endParaRPr lang="en-US" dirty="0"/>
          </a:p>
        </p:txBody>
      </p:sp>
    </p:spTree>
    <p:extLst>
      <p:ext uri="{BB962C8B-B14F-4D97-AF65-F5344CB8AC3E}">
        <p14:creationId xmlns:p14="http://schemas.microsoft.com/office/powerpoint/2010/main" val="2485381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anose="020B0604020202020204" pitchFamily="34" charset="0"/>
                <a:cs typeface="Arial" panose="020B0604020202020204" pitchFamily="34" charset="0"/>
              </a:rPr>
              <a:t>This is an example of the top section filled with appropriate information.</a:t>
            </a:r>
          </a:p>
          <a:p>
            <a:endParaRPr lang="en-US" dirty="0"/>
          </a:p>
        </p:txBody>
      </p:sp>
      <p:sp>
        <p:nvSpPr>
          <p:cNvPr id="4" name="Slide Number Placeholder 3"/>
          <p:cNvSpPr>
            <a:spLocks noGrp="1"/>
          </p:cNvSpPr>
          <p:nvPr>
            <p:ph type="sldNum" sz="quarter" idx="10"/>
          </p:nvPr>
        </p:nvSpPr>
        <p:spPr/>
        <p:txBody>
          <a:bodyPr/>
          <a:lstStyle/>
          <a:p>
            <a:fld id="{E30E955C-EC8F-4C6F-BA26-1ED8BA53ACE2}" type="slidenum">
              <a:rPr lang="en-US" smtClean="0"/>
              <a:t>45</a:t>
            </a:fld>
            <a:endParaRPr lang="en-US" dirty="0"/>
          </a:p>
        </p:txBody>
      </p:sp>
    </p:spTree>
    <p:extLst>
      <p:ext uri="{BB962C8B-B14F-4D97-AF65-F5344CB8AC3E}">
        <p14:creationId xmlns:p14="http://schemas.microsoft.com/office/powerpoint/2010/main" val="3895068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456" lvl="1" indent="-219456" eaLnBrk="1" hangingPunct="1">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third section is for recording residents’ names. Names are required.</a:t>
            </a:r>
          </a:p>
          <a:p>
            <a:pPr marL="219456" lvl="1" indent="-219456" eaLnBrk="1" hangingPunct="1">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form  has room to write ten names. If there are more than ten names to record, just write “over” and continue writing on the back.</a:t>
            </a:r>
          </a:p>
          <a:p>
            <a:pPr marL="219456" lvl="1" indent="-219456" eaLnBrk="1" hangingPunct="1">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Do not erase unless you either wrote a wrong name or misspelled a name</a:t>
            </a:r>
          </a:p>
          <a:p>
            <a:pPr marL="219456" lvl="1" indent="-219456" eaLnBrk="1" hangingPunct="1">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Get complete names, not just first names, or not just a number of persons living in the unit.</a:t>
            </a:r>
          </a:p>
          <a:p>
            <a:pPr marL="219456" lvl="2"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If names are refused, record that fact.</a:t>
            </a:r>
          </a:p>
          <a:p>
            <a:pPr marL="438912" lvl="3" indent="-219456">
              <a:spcBef>
                <a:spcPts val="0"/>
              </a:spcBef>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Refused names should be recorded as “adult male” “adult female” “child male” “child female”</a:t>
            </a:r>
          </a:p>
          <a:p>
            <a:pPr marL="438912" lvl="3" indent="-219456">
              <a:spcBef>
                <a:spcPts val="0"/>
              </a:spcBef>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Try to get names from neighbors.</a:t>
            </a:r>
          </a:p>
        </p:txBody>
      </p:sp>
      <p:sp>
        <p:nvSpPr>
          <p:cNvPr id="4" name="Slide Number Placeholder 3"/>
          <p:cNvSpPr>
            <a:spLocks noGrp="1"/>
          </p:cNvSpPr>
          <p:nvPr>
            <p:ph type="sldNum" sz="quarter" idx="10"/>
          </p:nvPr>
        </p:nvSpPr>
        <p:spPr/>
        <p:txBody>
          <a:bodyPr/>
          <a:lstStyle/>
          <a:p>
            <a:fld id="{E30E955C-EC8F-4C6F-BA26-1ED8BA53ACE2}" type="slidenum">
              <a:rPr lang="en-US" smtClean="0"/>
              <a:t>46</a:t>
            </a:fld>
            <a:endParaRPr lang="en-US" dirty="0"/>
          </a:p>
        </p:txBody>
      </p:sp>
    </p:spTree>
    <p:extLst>
      <p:ext uri="{BB962C8B-B14F-4D97-AF65-F5344CB8AC3E}">
        <p14:creationId xmlns:p14="http://schemas.microsoft.com/office/powerpoint/2010/main" val="34141425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Aft>
                <a:spcPts val="600"/>
              </a:spcAft>
            </a:pPr>
            <a:r>
              <a:rPr lang="en-US" sz="1200" dirty="0" smtClean="0">
                <a:latin typeface="Arial" panose="020B0604020202020204" pitchFamily="34" charset="0"/>
                <a:cs typeface="Arial" panose="020B0604020202020204" pitchFamily="34" charset="0"/>
              </a:rPr>
              <a:t>When</a:t>
            </a:r>
            <a:r>
              <a:rPr lang="en-US" sz="1200" baseline="0" dirty="0" smtClean="0">
                <a:latin typeface="Arial" panose="020B0604020202020204" pitchFamily="34" charset="0"/>
                <a:cs typeface="Arial" panose="020B0604020202020204" pitchFamily="34" charset="0"/>
              </a:rPr>
              <a:t> you walk to the house, you should always wear a picture badge. When the resident answers the door, identify who you are, and why you are there. You should hand out any city promotion material and ask for a competent person to answer your questions.</a:t>
            </a:r>
          </a:p>
          <a:p>
            <a:pPr marL="219456" indent="-219456" eaLnBrk="1" hangingPunct="1">
              <a:spcBef>
                <a:spcPts val="0"/>
              </a:spcBef>
              <a:spcAft>
                <a:spcPts val="600"/>
              </a:spcAft>
              <a:buFont typeface="Arial" panose="020B0604020202020204" pitchFamily="34" charset="0"/>
              <a:buChar char="•"/>
            </a:pPr>
            <a:r>
              <a:rPr lang="en-US" sz="1200" baseline="0" dirty="0" smtClean="0">
                <a:latin typeface="Arial" panose="020B0604020202020204" pitchFamily="34" charset="0"/>
                <a:cs typeface="Arial" panose="020B0604020202020204" pitchFamily="34" charset="0"/>
              </a:rPr>
              <a:t>Show the mayor’s letter and pledge of confidentiality. And your ID badge.</a:t>
            </a:r>
          </a:p>
          <a:p>
            <a:pPr marL="219456" indent="-219456" eaLnBrk="1" hangingPunct="1">
              <a:spcBef>
                <a:spcPts val="0"/>
              </a:spcBef>
              <a:spcAft>
                <a:spcPts val="600"/>
              </a:spcAft>
              <a:buFont typeface="Arial" panose="020B0604020202020204" pitchFamily="34" charset="0"/>
              <a:buChar char="•"/>
            </a:pPr>
            <a:r>
              <a:rPr lang="en-US" sz="1200" baseline="0" dirty="0" smtClean="0">
                <a:latin typeface="Arial" panose="020B0604020202020204" pitchFamily="34" charset="0"/>
                <a:cs typeface="Arial" panose="020B0604020202020204" pitchFamily="34" charset="0"/>
              </a:rPr>
              <a:t>Please remember to never go inside the housing unit even if you are invited.</a:t>
            </a:r>
          </a:p>
          <a:p>
            <a:pPr marL="219456" indent="-219456" eaLnBrk="1" hangingPunct="1">
              <a:spcBef>
                <a:spcPts val="0"/>
              </a:spcBef>
              <a:spcAft>
                <a:spcPts val="600"/>
              </a:spcAft>
              <a:buFont typeface="Arial" panose="020B0604020202020204" pitchFamily="34" charset="0"/>
              <a:buChar char="•"/>
            </a:pPr>
            <a:r>
              <a:rPr lang="en-US" sz="1200" baseline="0" dirty="0" smtClean="0">
                <a:latin typeface="Arial" panose="020B0604020202020204" pitchFamily="34" charset="0"/>
                <a:cs typeface="Arial" panose="020B0604020202020204" pitchFamily="34" charset="0"/>
              </a:rPr>
              <a:t>Once the resident agrees to do the interview, you can start by saying something like ”I need the names of the persons living here, starting with an adult.” As mentioned before, full names are needed, not just first names.</a:t>
            </a:r>
          </a:p>
          <a:p>
            <a:pPr marL="219456" indent="-219456" eaLnBrk="1" hangingPunct="1">
              <a:spcBef>
                <a:spcPts val="0"/>
              </a:spcBef>
              <a:spcAft>
                <a:spcPts val="600"/>
              </a:spcAft>
              <a:buFont typeface="Arial" panose="020B0604020202020204" pitchFamily="34" charset="0"/>
              <a:buChar char="•"/>
            </a:pPr>
            <a:r>
              <a:rPr lang="en-US" sz="1200" baseline="0" dirty="0" smtClean="0">
                <a:latin typeface="Arial" panose="020B0604020202020204" pitchFamily="34" charset="0"/>
                <a:cs typeface="Arial" panose="020B0604020202020204" pitchFamily="34" charset="0"/>
              </a:rPr>
              <a:t>You should write the names in pencil, and erase only to correct names and addresses.</a:t>
            </a:r>
          </a:p>
          <a:p>
            <a:pPr marL="219456" lvl="1"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Ask about potential other housing units on the property</a:t>
            </a:r>
          </a:p>
          <a:p>
            <a:pPr marL="219456" lvl="1"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Ask a business if the building contains units for people to live in permanently</a:t>
            </a: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47</a:t>
            </a:fld>
            <a:endParaRPr lang="en-US" dirty="0"/>
          </a:p>
        </p:txBody>
      </p:sp>
    </p:spTree>
    <p:extLst>
      <p:ext uri="{BB962C8B-B14F-4D97-AF65-F5344CB8AC3E}">
        <p14:creationId xmlns:p14="http://schemas.microsoft.com/office/powerpoint/2010/main" val="40223071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eaLnBrk="1" hangingPunct="1">
              <a:spcAft>
                <a:spcPts val="600"/>
              </a:spcAft>
              <a:buFont typeface="Arial" panose="020B0604020202020204" pitchFamily="34" charset="0"/>
              <a:buNone/>
            </a:pPr>
            <a:r>
              <a:rPr lang="en-US" sz="1200" dirty="0" smtClean="0">
                <a:latin typeface="Arial" panose="020B0604020202020204" pitchFamily="34" charset="0"/>
                <a:cs typeface="Arial" panose="020B0604020202020204" pitchFamily="34" charset="0"/>
              </a:rPr>
              <a:t>It is a good practice and is very helpful to ask information about a neighbor</a:t>
            </a:r>
            <a:r>
              <a:rPr lang="en-US" sz="1200" baseline="0" dirty="0" smtClean="0">
                <a:latin typeface="Arial" panose="020B0604020202020204" pitchFamily="34" charset="0"/>
                <a:cs typeface="Arial" panose="020B0604020202020204" pitchFamily="34" charset="0"/>
              </a:rPr>
              <a:t> during an interview.  You can say something like: </a:t>
            </a:r>
            <a:r>
              <a:rPr lang="en-US" sz="1200" dirty="0" smtClean="0">
                <a:latin typeface="Arial" panose="020B0604020202020204" pitchFamily="34" charset="0"/>
                <a:cs typeface="Arial" panose="020B0604020202020204" pitchFamily="34" charset="0"/>
              </a:rPr>
              <a:t>“ Could you tell me who lives next door in case they’re not home?” This</a:t>
            </a:r>
            <a:r>
              <a:rPr lang="en-US" sz="1200" baseline="0" dirty="0" smtClean="0">
                <a:latin typeface="Arial" panose="020B0604020202020204" pitchFamily="34" charset="0"/>
                <a:cs typeface="Arial" panose="020B0604020202020204" pitchFamily="34" charset="0"/>
              </a:rPr>
              <a:t> will give you valuable information on how much the neighbor knows. If you lack information concerning the prior house, go ahead and ask. </a:t>
            </a:r>
            <a:endParaRPr lang="en-US" sz="1200" dirty="0" smtClean="0">
              <a:latin typeface="Arial" panose="020B0604020202020204" pitchFamily="34" charset="0"/>
              <a:cs typeface="Arial" panose="020B0604020202020204" pitchFamily="34" charset="0"/>
            </a:endParaRPr>
          </a:p>
          <a:p>
            <a:pPr marL="219456" lvl="1"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If no one answers the door, make sure you have created an OFM Census Sheet A - Field Enumeration sheet for it.</a:t>
            </a:r>
          </a:p>
          <a:p>
            <a:pPr marL="438912" lvl="2" indent="-219456">
              <a:spcBef>
                <a:spcPts val="0"/>
              </a:spcBef>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Note on the back the date and time you were there.</a:t>
            </a:r>
          </a:p>
          <a:p>
            <a:pPr marL="438912" lvl="2" indent="-219456">
              <a:spcBef>
                <a:spcPts val="0"/>
              </a:spcBef>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Put a “C” in the “Callback” box in the upper right corner</a:t>
            </a:r>
          </a:p>
          <a:p>
            <a:pPr marL="438912" lvl="1" indent="-219456">
              <a:spcBef>
                <a:spcPts val="0"/>
              </a:spcBef>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Leave a door hanger at the time of initial canvass. Note this action in your comments.</a:t>
            </a:r>
          </a:p>
          <a:p>
            <a:pPr marL="438912" lvl="1" indent="-219456">
              <a:spcBef>
                <a:spcPts val="0"/>
              </a:spcBef>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Continue to the next housing unit.</a:t>
            </a:r>
            <a:r>
              <a:rPr lang="en-US" sz="1200" baseline="0" dirty="0" smtClean="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48</a:t>
            </a:fld>
            <a:endParaRPr lang="en-US" dirty="0"/>
          </a:p>
        </p:txBody>
      </p:sp>
    </p:spTree>
    <p:extLst>
      <p:ext uri="{BB962C8B-B14F-4D97-AF65-F5344CB8AC3E}">
        <p14:creationId xmlns:p14="http://schemas.microsoft.com/office/powerpoint/2010/main" val="33050603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456"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Screen the information you have recorded. Ask about persons who may be away for a short time but normally live in this household</a:t>
            </a:r>
          </a:p>
          <a:p>
            <a:pPr marL="219456"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Ask if there is a new baby still in the hospital. </a:t>
            </a:r>
          </a:p>
          <a:p>
            <a:pPr marL="219456"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Next, use the first four screening questions at the bottom of the form to help determine residency status.</a:t>
            </a:r>
          </a:p>
          <a:p>
            <a:pPr marL="219456"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If needed, void wrong entries. Do not erase. To void, draw a line through</a:t>
            </a:r>
            <a:r>
              <a:rPr lang="en-US" sz="1200" baseline="0" dirty="0" smtClean="0">
                <a:latin typeface="Arial" panose="020B0604020202020204" pitchFamily="34" charset="0"/>
                <a:cs typeface="Arial" panose="020B0604020202020204" pitchFamily="34" charset="0"/>
              </a:rPr>
              <a:t> the name and write “void” beside the name</a:t>
            </a:r>
            <a:endParaRPr lang="en-US" sz="1200" dirty="0" smtClean="0">
              <a:latin typeface="Arial" panose="020B0604020202020204" pitchFamily="34" charset="0"/>
              <a:cs typeface="Arial" panose="020B0604020202020204" pitchFamily="34" charset="0"/>
            </a:endParaRPr>
          </a:p>
          <a:p>
            <a:pPr marL="438912" lvl="1" indent="-219456">
              <a:spcBef>
                <a:spcPts val="0"/>
              </a:spcBef>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Void if person mistakenly gives a wrong name</a:t>
            </a:r>
          </a:p>
          <a:p>
            <a:pPr marL="438912" lvl="1" indent="-219456">
              <a:spcBef>
                <a:spcPts val="0"/>
              </a:spcBef>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Void if person listed is not a resident.  But do not void in front of respondent.  Respondent tends to object when a family member is eliminated from the census. Write the reason next to name (e.g., “at college”). Do the “void” on your way to the</a:t>
            </a:r>
            <a:r>
              <a:rPr lang="en-US" sz="1200" baseline="0" dirty="0" smtClean="0">
                <a:latin typeface="Arial" panose="020B0604020202020204" pitchFamily="34" charset="0"/>
                <a:cs typeface="Arial" panose="020B0604020202020204" pitchFamily="34" charset="0"/>
              </a:rPr>
              <a:t> next housing unit</a:t>
            </a:r>
            <a:endParaRPr lang="en-US" sz="1200" dirty="0" smtClean="0">
              <a:latin typeface="Arial" panose="020B0604020202020204" pitchFamily="34" charset="0"/>
              <a:cs typeface="Arial" panose="020B0604020202020204" pitchFamily="34" charset="0"/>
            </a:endParaRPr>
          </a:p>
          <a:p>
            <a:pPr marL="205549"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fifth screening question is designed to find hidden housing units that may be on the property. A relative or friend may be staying in an RV or onsite apartment. The person(s) in this unit may or may not have been included with the main family. A separate Field Enumeration Sheet is needed</a:t>
            </a:r>
            <a:r>
              <a:rPr lang="en-US" sz="1200" baseline="0" dirty="0" smtClean="0">
                <a:latin typeface="Arial" panose="020B0604020202020204" pitchFamily="34" charset="0"/>
                <a:cs typeface="Arial" panose="020B0604020202020204" pitchFamily="34" charset="0"/>
              </a:rPr>
              <a:t> for an additional housing unit.</a:t>
            </a:r>
            <a:endParaRPr lang="en-US" sz="1200" dirty="0" smtClean="0">
              <a:latin typeface="Arial" panose="020B0604020202020204" pitchFamily="34" charset="0"/>
              <a:cs typeface="Arial" panose="020B0604020202020204" pitchFamily="34" charset="0"/>
            </a:endParaRPr>
          </a:p>
          <a:p>
            <a:pPr marL="438912" indent="-219456">
              <a:spcBef>
                <a:spcPts val="0"/>
              </a:spcBef>
              <a:spcAft>
                <a:spcPts val="600"/>
              </a:spcAft>
              <a:buFont typeface="Arial" panose="020B0604020202020204" pitchFamily="34" charset="0"/>
              <a:buChar char="•"/>
            </a:pPr>
            <a:endParaRPr lang="en-US" sz="2000" dirty="0" smtClean="0">
              <a:latin typeface="+mn-lt"/>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49</a:t>
            </a:fld>
            <a:endParaRPr lang="en-US" dirty="0"/>
          </a:p>
        </p:txBody>
      </p:sp>
    </p:spTree>
    <p:extLst>
      <p:ext uri="{BB962C8B-B14F-4D97-AF65-F5344CB8AC3E}">
        <p14:creationId xmlns:p14="http://schemas.microsoft.com/office/powerpoint/2010/main" val="4237888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dirty="0" smtClean="0">
                <a:latin typeface="Arial" panose="020B0604020202020204" pitchFamily="34" charset="0"/>
                <a:cs typeface="Arial" panose="020B0604020202020204" pitchFamily="34" charset="0"/>
              </a:rPr>
              <a:t>All the information you collect</a:t>
            </a:r>
            <a:r>
              <a:rPr lang="en-US" sz="1200" b="0" baseline="0" dirty="0" smtClean="0">
                <a:latin typeface="Arial" panose="020B0604020202020204" pitchFamily="34" charset="0"/>
                <a:cs typeface="Arial" panose="020B0604020202020204" pitchFamily="34" charset="0"/>
              </a:rPr>
              <a:t> is confidential and is protected by law. Tell no one, except your supervisor, about anything you learn.</a:t>
            </a:r>
            <a:r>
              <a:rPr lang="en-US" sz="1200" b="0" dirty="0" smtClean="0">
                <a:latin typeface="Arial" panose="020B0604020202020204" pitchFamily="34" charset="0"/>
                <a:cs typeface="Arial" panose="020B0604020202020204" pitchFamily="34" charset="0"/>
              </a:rPr>
              <a:t>  </a:t>
            </a:r>
            <a:r>
              <a:rPr lang="en-US" sz="1200" b="0" baseline="0" dirty="0" smtClean="0">
                <a:latin typeface="Arial" panose="020B0604020202020204" pitchFamily="34" charset="0"/>
                <a:cs typeface="Arial" panose="020B0604020202020204" pitchFamily="34" charset="0"/>
              </a:rPr>
              <a:t>If someone insists on looking at your paperwork, lock the paperwork in your car and call your supervisor.  No one is allowed to see the sheets except you and your supervisor.  This includes law enforcement, elected officials, city government staff, coworkers and regular citizens. </a:t>
            </a:r>
            <a:r>
              <a:rPr lang="en-US" sz="1200" dirty="0" smtClean="0">
                <a:latin typeface="Arial" panose="020B0604020202020204" pitchFamily="34" charset="0"/>
                <a:cs typeface="Arial" panose="020B0604020202020204" pitchFamily="34" charset="0"/>
              </a:rPr>
              <a:t>Copied below is RCW 42.56.615 that guarantees confidentiality.</a:t>
            </a:r>
          </a:p>
          <a:p>
            <a:pPr>
              <a:spcAft>
                <a:spcPts val="600"/>
              </a:spcAft>
            </a:pPr>
            <a:endParaRPr lang="en-US" sz="1200" b="0" baseline="0" dirty="0" smtClean="0">
              <a:latin typeface="Arial" panose="020B0604020202020204" pitchFamily="34" charset="0"/>
              <a:cs typeface="Arial" panose="020B0604020202020204" pitchFamily="34" charset="0"/>
            </a:endParaRPr>
          </a:p>
          <a:p>
            <a:pPr>
              <a:spcAft>
                <a:spcPts val="600"/>
              </a:spcAft>
            </a:pPr>
            <a:r>
              <a:rPr lang="en-US" sz="1200" b="0" dirty="0" smtClean="0">
                <a:latin typeface="Arial" panose="020B0604020202020204" pitchFamily="34" charset="0"/>
                <a:cs typeface="Arial" panose="020B0604020202020204" pitchFamily="34" charset="0"/>
              </a:rPr>
              <a:t>If someone wants to pursue disclosure,</a:t>
            </a:r>
            <a:r>
              <a:rPr lang="en-US" sz="1200" b="0" baseline="0" dirty="0" smtClean="0">
                <a:latin typeface="Arial" panose="020B0604020202020204" pitchFamily="34" charset="0"/>
                <a:cs typeface="Arial" panose="020B0604020202020204" pitchFamily="34" charset="0"/>
              </a:rPr>
              <a:t> he/she has to file a public records request with the Office of Financial Management in Olympia. RCW 42.56.615 protects the confidentiality of the data collected.  Any request for census data will be denied.  There is no exception.</a:t>
            </a:r>
          </a:p>
        </p:txBody>
      </p:sp>
      <p:sp>
        <p:nvSpPr>
          <p:cNvPr id="4" name="Slide Number Placeholder 3"/>
          <p:cNvSpPr>
            <a:spLocks noGrp="1"/>
          </p:cNvSpPr>
          <p:nvPr>
            <p:ph type="sldNum" sz="quarter" idx="10"/>
          </p:nvPr>
        </p:nvSpPr>
        <p:spPr/>
        <p:txBody>
          <a:bodyPr/>
          <a:lstStyle/>
          <a:p>
            <a:fld id="{E30E955C-EC8F-4C6F-BA26-1ED8BA53ACE2}" type="slidenum">
              <a:rPr lang="en-US" smtClean="0"/>
              <a:t>5</a:t>
            </a:fld>
            <a:endParaRPr lang="en-US" dirty="0"/>
          </a:p>
        </p:txBody>
      </p:sp>
    </p:spTree>
    <p:extLst>
      <p:ext uri="{BB962C8B-B14F-4D97-AF65-F5344CB8AC3E}">
        <p14:creationId xmlns:p14="http://schemas.microsoft.com/office/powerpoint/2010/main" val="20555417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anose="020B0604020202020204" pitchFamily="34" charset="0"/>
                <a:cs typeface="Arial" panose="020B0604020202020204" pitchFamily="34" charset="0"/>
              </a:rPr>
              <a:t>This</a:t>
            </a:r>
            <a:r>
              <a:rPr lang="en-US" sz="1200" baseline="0" dirty="0" smtClean="0">
                <a:latin typeface="Arial" panose="020B0604020202020204" pitchFamily="34" charset="0"/>
                <a:cs typeface="Arial" panose="020B0604020202020204" pitchFamily="34" charset="0"/>
              </a:rPr>
              <a:t> example demonstrates the result of a complete interview of a household.  The enumerator originally recorded three persons living in this household.  During screening he found out that Kyle is a college student who lives where he is attending college.  So the enumerator wrote void next to Kyle’s name and counted two persons as eligible residents in this household.</a:t>
            </a:r>
          </a:p>
        </p:txBody>
      </p:sp>
      <p:sp>
        <p:nvSpPr>
          <p:cNvPr id="4" name="Slide Number Placeholder 3"/>
          <p:cNvSpPr>
            <a:spLocks noGrp="1"/>
          </p:cNvSpPr>
          <p:nvPr>
            <p:ph type="sldNum" sz="quarter" idx="10"/>
          </p:nvPr>
        </p:nvSpPr>
        <p:spPr/>
        <p:txBody>
          <a:bodyPr/>
          <a:lstStyle/>
          <a:p>
            <a:fld id="{E30E955C-EC8F-4C6F-BA26-1ED8BA53ACE2}" type="slidenum">
              <a:rPr lang="en-US" smtClean="0"/>
              <a:t>50</a:t>
            </a:fld>
            <a:endParaRPr lang="en-US" dirty="0"/>
          </a:p>
        </p:txBody>
      </p:sp>
    </p:spTree>
    <p:extLst>
      <p:ext uri="{BB962C8B-B14F-4D97-AF65-F5344CB8AC3E}">
        <p14:creationId xmlns:p14="http://schemas.microsoft.com/office/powerpoint/2010/main" val="28409854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dirty="0" smtClean="0">
                <a:latin typeface="Arial" panose="020B0604020202020204" pitchFamily="34" charset="0"/>
                <a:cs typeface="Arial" panose="020B0604020202020204" pitchFamily="34" charset="0"/>
              </a:rPr>
              <a:t>When no one is home to</a:t>
            </a:r>
            <a:r>
              <a:rPr lang="en-US" sz="1200" baseline="0" dirty="0" smtClean="0">
                <a:latin typeface="Arial" panose="020B0604020202020204" pitchFamily="34" charset="0"/>
                <a:cs typeface="Arial" panose="020B0604020202020204" pitchFamily="34" charset="0"/>
              </a:rPr>
              <a:t> answer the door, you still need to complete the top section of the Field Enumeration Sheet, put a “C” in the callback box and record the date and time you visit the housing unit.  Do the same if someone answers the door but absolutely refuses any information. Be sure to write a note about this situation.</a:t>
            </a:r>
          </a:p>
          <a:p>
            <a:pPr marL="0" lvl="5" indent="0">
              <a:lnSpc>
                <a:spcPct val="100000"/>
              </a:lnSpc>
              <a:spcBef>
                <a:spcPts val="0"/>
              </a:spcBef>
              <a:spcAft>
                <a:spcPts val="600"/>
              </a:spcAft>
              <a:buSzPct val="75000"/>
              <a:buFontTx/>
              <a:buNone/>
            </a:pPr>
            <a:r>
              <a:rPr lang="en-US" sz="1200" dirty="0" smtClean="0">
                <a:latin typeface="Arial" panose="020B0604020202020204" pitchFamily="34" charset="0"/>
                <a:cs typeface="Arial" panose="020B0604020202020204" pitchFamily="34" charset="0"/>
              </a:rPr>
              <a:t>If you can verify the same information from </a:t>
            </a:r>
            <a:r>
              <a:rPr lang="en-US" sz="1200" b="1" i="1" dirty="0" smtClean="0">
                <a:latin typeface="Arial" panose="020B0604020202020204" pitchFamily="34" charset="0"/>
                <a:cs typeface="Arial" panose="020B0604020202020204" pitchFamily="34" charset="0"/>
              </a:rPr>
              <a:t>two</a:t>
            </a:r>
            <a:r>
              <a:rPr lang="en-US" sz="1200" dirty="0" smtClean="0">
                <a:latin typeface="Arial" panose="020B0604020202020204" pitchFamily="34" charset="0"/>
                <a:cs typeface="Arial" panose="020B0604020202020204" pitchFamily="34" charset="0"/>
              </a:rPr>
              <a:t> neighbors, you do not need to try to contact residents again. Just complete the form with the information provided by the neighbors, and document it.  Then clear the callback, by making a diagonal cross through the letter “C” you entered in the box in the upper right corner of the form.  </a:t>
            </a:r>
          </a:p>
        </p:txBody>
      </p:sp>
      <p:sp>
        <p:nvSpPr>
          <p:cNvPr id="4" name="Slide Number Placeholder 3"/>
          <p:cNvSpPr>
            <a:spLocks noGrp="1"/>
          </p:cNvSpPr>
          <p:nvPr>
            <p:ph type="sldNum" sz="quarter" idx="10"/>
          </p:nvPr>
        </p:nvSpPr>
        <p:spPr/>
        <p:txBody>
          <a:bodyPr/>
          <a:lstStyle/>
          <a:p>
            <a:fld id="{E30E955C-EC8F-4C6F-BA26-1ED8BA53ACE2}" type="slidenum">
              <a:rPr lang="en-US" smtClean="0"/>
              <a:t>51</a:t>
            </a:fld>
            <a:endParaRPr lang="en-US" dirty="0"/>
          </a:p>
        </p:txBody>
      </p:sp>
    </p:spTree>
    <p:extLst>
      <p:ext uri="{BB962C8B-B14F-4D97-AF65-F5344CB8AC3E}">
        <p14:creationId xmlns:p14="http://schemas.microsoft.com/office/powerpoint/2010/main" val="10738477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456"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You are at</a:t>
            </a:r>
            <a:r>
              <a:rPr lang="en-US" sz="1200" baseline="0" dirty="0" smtClean="0">
                <a:latin typeface="Arial" panose="020B0604020202020204" pitchFamily="34" charset="0"/>
                <a:cs typeface="Arial" panose="020B0604020202020204" pitchFamily="34" charset="0"/>
              </a:rPr>
              <a:t> the front door of a housing unit. You are able to determine that it is vacant.</a:t>
            </a:r>
            <a:endParaRPr lang="en-US" sz="1200" dirty="0" smtClean="0">
              <a:latin typeface="Arial" panose="020B0604020202020204" pitchFamily="34" charset="0"/>
              <a:cs typeface="Arial" panose="020B0604020202020204" pitchFamily="34" charset="0"/>
            </a:endParaRPr>
          </a:p>
          <a:p>
            <a:pPr marL="219456"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You still need to complete</a:t>
            </a:r>
            <a:r>
              <a:rPr lang="en-US" sz="1200" baseline="0" dirty="0" smtClean="0">
                <a:latin typeface="Arial" panose="020B0604020202020204" pitchFamily="34" charset="0"/>
                <a:cs typeface="Arial" panose="020B0604020202020204" pitchFamily="34" charset="0"/>
              </a:rPr>
              <a:t> a </a:t>
            </a:r>
            <a:r>
              <a:rPr lang="en-US" sz="1200" dirty="0" smtClean="0">
                <a:latin typeface="Arial" panose="020B0604020202020204" pitchFamily="34" charset="0"/>
                <a:cs typeface="Arial" panose="020B0604020202020204" pitchFamily="34" charset="0"/>
              </a:rPr>
              <a:t>Field Enumeration Sheet </a:t>
            </a:r>
            <a:r>
              <a:rPr lang="en-US" sz="1200" baseline="0" dirty="0" smtClean="0">
                <a:latin typeface="Arial" panose="020B0604020202020204" pitchFamily="34" charset="0"/>
                <a:cs typeface="Arial" panose="020B0604020202020204" pitchFamily="34" charset="0"/>
              </a:rPr>
              <a:t>for the unit.  Complete the first and second sections</a:t>
            </a:r>
            <a:r>
              <a:rPr lang="en-US" sz="1200" dirty="0" smtClean="0">
                <a:latin typeface="Arial" panose="020B0604020202020204" pitchFamily="34" charset="0"/>
                <a:cs typeface="Arial" panose="020B0604020202020204" pitchFamily="34" charset="0"/>
              </a:rPr>
              <a:t>.  In the middle section instead of names,</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just write “vacant.” If it is a new construction that qualifies for inclusion</a:t>
            </a:r>
            <a:r>
              <a:rPr lang="en-US" sz="1200" baseline="0" dirty="0" smtClean="0">
                <a:latin typeface="Arial" panose="020B0604020202020204" pitchFamily="34" charset="0"/>
                <a:cs typeface="Arial" panose="020B0604020202020204" pitchFamily="34" charset="0"/>
              </a:rPr>
              <a:t> in the census, write “VNC.” </a:t>
            </a:r>
            <a:endParaRPr lang="en-US" sz="1200" dirty="0" smtClean="0">
              <a:latin typeface="Arial" panose="020B0604020202020204" pitchFamily="34" charset="0"/>
              <a:cs typeface="Arial" panose="020B0604020202020204" pitchFamily="34" charset="0"/>
            </a:endParaRPr>
          </a:p>
          <a:p>
            <a:pPr marL="219456"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If no housing units are found in a block, a Field Enumeration Sheet needs to be completed for the block. Complete the top sections of the form and write “empty block” in the middle section</a:t>
            </a:r>
          </a:p>
          <a:p>
            <a:pPr marL="219456"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No need for a Field Enumeration Sheet if the structure is not considered a housing unit such as dilapidated house, or special like RV or tent.</a:t>
            </a:r>
          </a:p>
        </p:txBody>
      </p:sp>
      <p:sp>
        <p:nvSpPr>
          <p:cNvPr id="4" name="Slide Number Placeholder 3"/>
          <p:cNvSpPr>
            <a:spLocks noGrp="1"/>
          </p:cNvSpPr>
          <p:nvPr>
            <p:ph type="sldNum" sz="quarter" idx="10"/>
          </p:nvPr>
        </p:nvSpPr>
        <p:spPr/>
        <p:txBody>
          <a:bodyPr/>
          <a:lstStyle/>
          <a:p>
            <a:fld id="{E30E955C-EC8F-4C6F-BA26-1ED8BA53ACE2}" type="slidenum">
              <a:rPr lang="en-US" smtClean="0"/>
              <a:t>52</a:t>
            </a:fld>
            <a:endParaRPr lang="en-US" dirty="0"/>
          </a:p>
        </p:txBody>
      </p:sp>
    </p:spTree>
    <p:extLst>
      <p:ext uri="{BB962C8B-B14F-4D97-AF65-F5344CB8AC3E}">
        <p14:creationId xmlns:p14="http://schemas.microsoft.com/office/powerpoint/2010/main" val="24077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dirty="0" smtClean="0">
                <a:latin typeface="Arial" panose="020B0604020202020204" pitchFamily="34" charset="0"/>
                <a:cs typeface="Arial" panose="020B0604020202020204" pitchFamily="34" charset="0"/>
              </a:rPr>
              <a:t>Here is a completed sample Field Enumeration Sheet  for a vacant house. The top sections are filled in normally. The middle section does not have any names.  The word “Vacant” is written in this section on an angle.</a:t>
            </a:r>
            <a:r>
              <a:rPr lang="en-US" sz="1200" baseline="0" dirty="0" smtClean="0">
                <a:latin typeface="Arial" panose="020B0604020202020204" pitchFamily="34" charset="0"/>
                <a:cs typeface="Arial" panose="020B0604020202020204" pitchFamily="34" charset="0"/>
              </a:rPr>
              <a:t> The angle helps assure that population will not be counted accidentally.</a:t>
            </a:r>
          </a:p>
          <a:p>
            <a:pPr>
              <a:spcAft>
                <a:spcPts val="600"/>
              </a:spcAft>
            </a:pPr>
            <a:r>
              <a:rPr lang="en-US" sz="1200" baseline="0" dirty="0" smtClean="0">
                <a:latin typeface="Arial" panose="020B0604020202020204" pitchFamily="34" charset="0"/>
                <a:cs typeface="Arial" panose="020B0604020202020204" pitchFamily="34" charset="0"/>
              </a:rPr>
              <a:t>There is no need to answer the questions since no one lives here.  Check “yes” that this unit is vacant down at the bottom. In the “Total Persons” box, enter a “V.”</a:t>
            </a:r>
          </a:p>
        </p:txBody>
      </p:sp>
      <p:sp>
        <p:nvSpPr>
          <p:cNvPr id="4" name="Slide Number Placeholder 3"/>
          <p:cNvSpPr>
            <a:spLocks noGrp="1"/>
          </p:cNvSpPr>
          <p:nvPr>
            <p:ph type="sldNum" sz="quarter" idx="10"/>
          </p:nvPr>
        </p:nvSpPr>
        <p:spPr/>
        <p:txBody>
          <a:bodyPr/>
          <a:lstStyle/>
          <a:p>
            <a:fld id="{E30E955C-EC8F-4C6F-BA26-1ED8BA53ACE2}" type="slidenum">
              <a:rPr lang="en-US" smtClean="0"/>
              <a:t>53</a:t>
            </a:fld>
            <a:endParaRPr lang="en-US" dirty="0"/>
          </a:p>
        </p:txBody>
      </p:sp>
    </p:spTree>
    <p:extLst>
      <p:ext uri="{BB962C8B-B14F-4D97-AF65-F5344CB8AC3E}">
        <p14:creationId xmlns:p14="http://schemas.microsoft.com/office/powerpoint/2010/main" val="20853025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456" indent="-219456">
              <a:spcBef>
                <a:spcPts val="0"/>
              </a:spcBef>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Contact your supervisor before attempting to enumerate any group quarters in your area. He/she may already have contacted it.</a:t>
            </a:r>
          </a:p>
          <a:p>
            <a:pPr marL="219456" indent="-219456">
              <a:spcBef>
                <a:spcPts val="0"/>
              </a:spcBef>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Contact the manager of the facility</a:t>
            </a:r>
          </a:p>
          <a:p>
            <a:pPr marL="438912" indent="-219456">
              <a:spcBef>
                <a:spcPts val="0"/>
              </a:spcBef>
              <a:spcAft>
                <a:spcPts val="600"/>
              </a:spcAft>
              <a:buSzPct val="75000"/>
              <a:buFont typeface="Courier New" panose="02070309020205020404" pitchFamily="49" charset="0"/>
              <a:buChar char="o"/>
            </a:pPr>
            <a:r>
              <a:rPr lang="en-US" dirty="0" smtClean="0">
                <a:latin typeface="Arial" panose="020B0604020202020204" pitchFamily="34" charset="0"/>
                <a:cs typeface="Arial" panose="020B0604020202020204" pitchFamily="34" charset="0"/>
              </a:rPr>
              <a:t>Record the manager’s name and contact information.</a:t>
            </a:r>
          </a:p>
          <a:p>
            <a:pPr marL="438912" indent="-219456">
              <a:spcBef>
                <a:spcPts val="0"/>
              </a:spcBef>
              <a:spcAft>
                <a:spcPts val="600"/>
              </a:spcAft>
              <a:buSzPct val="75000"/>
              <a:buFont typeface="Courier New" panose="02070309020205020404" pitchFamily="49" charset="0"/>
              <a:buChar char="o"/>
            </a:pPr>
            <a:r>
              <a:rPr lang="en-US" dirty="0" smtClean="0">
                <a:latin typeface="Arial" panose="020B0604020202020204" pitchFamily="34" charset="0"/>
                <a:cs typeface="Arial" panose="020B0604020202020204" pitchFamily="34" charset="0"/>
              </a:rPr>
              <a:t>Explain the need for a census </a:t>
            </a:r>
          </a:p>
          <a:p>
            <a:pPr marL="438912" indent="-219456">
              <a:spcBef>
                <a:spcPts val="0"/>
              </a:spcBef>
              <a:spcAft>
                <a:spcPts val="600"/>
              </a:spcAft>
              <a:buSzPct val="75000"/>
              <a:buFont typeface="Courier New" panose="02070309020205020404" pitchFamily="49" charset="0"/>
              <a:buChar char="o"/>
            </a:pPr>
            <a:r>
              <a:rPr lang="en-US" dirty="0" smtClean="0">
                <a:latin typeface="Arial" panose="020B0604020202020204" pitchFamily="34" charset="0"/>
                <a:cs typeface="Arial" panose="020B0604020202020204" pitchFamily="34" charset="0"/>
              </a:rPr>
              <a:t>Explain the residence requirements </a:t>
            </a:r>
          </a:p>
          <a:p>
            <a:pPr marL="438912" indent="-219456">
              <a:spcBef>
                <a:spcPts val="0"/>
              </a:spcBef>
              <a:spcAft>
                <a:spcPts val="600"/>
              </a:spcAft>
              <a:buSzPct val="75000"/>
              <a:buFont typeface="Courier New" panose="02070309020205020404" pitchFamily="49" charset="0"/>
              <a:buChar char="o"/>
            </a:pPr>
            <a:r>
              <a:rPr lang="en-US" dirty="0" smtClean="0">
                <a:latin typeface="Arial" panose="020B0604020202020204" pitchFamily="34" charset="0"/>
                <a:cs typeface="Arial" panose="020B0604020202020204" pitchFamily="34" charset="0"/>
              </a:rPr>
              <a:t>Request a list of resident’s names. </a:t>
            </a:r>
          </a:p>
          <a:p>
            <a:pPr marL="438912" indent="-219456">
              <a:spcBef>
                <a:spcPts val="0"/>
              </a:spcBef>
              <a:spcAft>
                <a:spcPts val="600"/>
              </a:spcAft>
              <a:buSzPct val="75000"/>
              <a:buFont typeface="Courier New" panose="02070309020205020404" pitchFamily="49" charset="0"/>
              <a:buChar char="o"/>
            </a:pPr>
            <a:r>
              <a:rPr lang="en-US" dirty="0" smtClean="0">
                <a:latin typeface="Arial" panose="020B0604020202020204" pitchFamily="34" charset="0"/>
                <a:cs typeface="Arial" panose="020B0604020202020204" pitchFamily="34" charset="0"/>
              </a:rPr>
              <a:t>Work with the manager to eliminate the names of people who do not meet residence requirements like people living in the facility for rehabilitation.</a:t>
            </a:r>
          </a:p>
          <a:p>
            <a:pPr marL="438912" indent="-219456">
              <a:spcBef>
                <a:spcPts val="0"/>
              </a:spcBef>
              <a:spcAft>
                <a:spcPts val="600"/>
              </a:spcAft>
              <a:buSzPct val="75000"/>
              <a:buFont typeface="Courier New" panose="02070309020205020404" pitchFamily="49" charset="0"/>
              <a:buChar char="o"/>
            </a:pPr>
            <a:r>
              <a:rPr lang="en-US" dirty="0" smtClean="0">
                <a:latin typeface="Arial" panose="020B0604020202020204" pitchFamily="34" charset="0"/>
                <a:cs typeface="Arial" panose="020B0604020202020204" pitchFamily="34" charset="0"/>
              </a:rPr>
              <a:t>Ask the manager if any staff live on site.</a:t>
            </a:r>
          </a:p>
          <a:p>
            <a:pPr marL="438912" indent="-219456">
              <a:spcBef>
                <a:spcPts val="0"/>
              </a:spcBef>
              <a:spcAft>
                <a:spcPts val="600"/>
              </a:spcAft>
              <a:buSzPct val="75000"/>
              <a:buFont typeface="Courier New" panose="02070309020205020404" pitchFamily="49" charset="0"/>
              <a:buChar char="o"/>
            </a:pPr>
            <a:r>
              <a:rPr lang="en-US" dirty="0" smtClean="0">
                <a:latin typeface="Arial" panose="020B0604020202020204" pitchFamily="34" charset="0"/>
                <a:cs typeface="Arial" panose="020B0604020202020204" pitchFamily="34" charset="0"/>
              </a:rPr>
              <a:t>Enumerate resident staff on a separate sheet(s) if they meet resident criteria. </a:t>
            </a:r>
          </a:p>
          <a:p>
            <a:pPr marL="438912" indent="-219456">
              <a:spcBef>
                <a:spcPts val="0"/>
              </a:spcBef>
              <a:spcAft>
                <a:spcPts val="600"/>
              </a:spcAft>
              <a:buSzPct val="75000"/>
              <a:buFont typeface="Courier New" panose="02070309020205020404" pitchFamily="49" charset="0"/>
              <a:buChar char="o"/>
            </a:pPr>
            <a:r>
              <a:rPr lang="en-US" dirty="0" smtClean="0">
                <a:latin typeface="Arial" panose="020B0604020202020204" pitchFamily="34" charset="0"/>
                <a:cs typeface="Arial" panose="020B0604020202020204" pitchFamily="34" charset="0"/>
              </a:rPr>
              <a:t>Staff living quarters are not group quarters. Be sure to assign structure type and a housing unit sequence number.</a:t>
            </a:r>
          </a:p>
          <a:p>
            <a:pPr marL="219456" indent="-219456">
              <a:spcBef>
                <a:spcPts val="0"/>
              </a:spcBef>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If there is no list, obtain the names of residents from the manager, but do not interview the residents.</a:t>
            </a:r>
          </a:p>
          <a:p>
            <a:pPr marL="219456" indent="-219456">
              <a:spcBef>
                <a:spcPts val="0"/>
              </a:spcBef>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Do not assign a housing unit sequence number to the facility.</a:t>
            </a:r>
          </a:p>
          <a:p>
            <a:pPr marL="219456" indent="-219456" eaLnBrk="1" hangingPunct="1">
              <a:spcAft>
                <a:spcPts val="600"/>
              </a:spcAft>
            </a:pPr>
            <a:endParaRPr lang="en-US" sz="120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54</a:t>
            </a:fld>
            <a:endParaRPr lang="en-US" dirty="0"/>
          </a:p>
        </p:txBody>
      </p:sp>
    </p:spTree>
    <p:extLst>
      <p:ext uri="{BB962C8B-B14F-4D97-AF65-F5344CB8AC3E}">
        <p14:creationId xmlns:p14="http://schemas.microsoft.com/office/powerpoint/2010/main" val="30244975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dirty="0" smtClean="0">
                <a:latin typeface="Arial" panose="020B0604020202020204" pitchFamily="34" charset="0"/>
                <a:cs typeface="Arial" panose="020B0604020202020204" pitchFamily="34" charset="0"/>
              </a:rPr>
              <a:t>This is an example</a:t>
            </a:r>
            <a:r>
              <a:rPr lang="en-US" sz="1200" baseline="0" dirty="0" smtClean="0">
                <a:latin typeface="Arial" panose="020B0604020202020204" pitchFamily="34" charset="0"/>
                <a:cs typeface="Arial" panose="020B0604020202020204" pitchFamily="34" charset="0"/>
              </a:rPr>
              <a:t> of a form completed for a GQ facility.  Look at the sample. There is no housing sequence number or structure type indicated.</a:t>
            </a:r>
          </a:p>
          <a:p>
            <a:pPr>
              <a:spcAft>
                <a:spcPts val="600"/>
              </a:spcAft>
            </a:pPr>
            <a:r>
              <a:rPr lang="en-US" sz="1200" baseline="0" dirty="0" smtClean="0">
                <a:latin typeface="Arial" panose="020B0604020202020204" pitchFamily="34" charset="0"/>
                <a:cs typeface="Arial" panose="020B0604020202020204" pitchFamily="34" charset="0"/>
              </a:rPr>
              <a:t>In the area below the address information, the name and telephone number of the facility is written.  You either write the resident names on this form or staple a list to it. Questions 1-4 are answered.</a:t>
            </a:r>
          </a:p>
          <a:p>
            <a:pPr>
              <a:spcAft>
                <a:spcPts val="600"/>
              </a:spcAft>
            </a:pPr>
            <a:r>
              <a:rPr lang="en-US" sz="1200" baseline="0" dirty="0" smtClean="0">
                <a:latin typeface="Arial" panose="020B0604020202020204" pitchFamily="34" charset="0"/>
                <a:cs typeface="Arial" panose="020B0604020202020204" pitchFamily="34" charset="0"/>
              </a:rPr>
              <a:t>At the bottom of the form, the number of people resident in the facility is written in the “Total Persons” box.  Ignore the question about a vacant house.</a:t>
            </a:r>
          </a:p>
        </p:txBody>
      </p:sp>
      <p:sp>
        <p:nvSpPr>
          <p:cNvPr id="4" name="Slide Number Placeholder 3"/>
          <p:cNvSpPr>
            <a:spLocks noGrp="1"/>
          </p:cNvSpPr>
          <p:nvPr>
            <p:ph type="sldNum" sz="quarter" idx="10"/>
          </p:nvPr>
        </p:nvSpPr>
        <p:spPr/>
        <p:txBody>
          <a:bodyPr/>
          <a:lstStyle/>
          <a:p>
            <a:fld id="{E30E955C-EC8F-4C6F-BA26-1ED8BA53ACE2}" type="slidenum">
              <a:rPr lang="en-US" smtClean="0"/>
              <a:t>55</a:t>
            </a:fld>
            <a:endParaRPr lang="en-US" dirty="0"/>
          </a:p>
        </p:txBody>
      </p:sp>
    </p:spTree>
    <p:extLst>
      <p:ext uri="{BB962C8B-B14F-4D97-AF65-F5344CB8AC3E}">
        <p14:creationId xmlns:p14="http://schemas.microsoft.com/office/powerpoint/2010/main" val="19049699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600"/>
              </a:spcAft>
              <a:buNone/>
            </a:pPr>
            <a:r>
              <a:rPr lang="en-US" sz="1200" dirty="0" smtClean="0">
                <a:latin typeface="Arial" panose="020B0604020202020204" pitchFamily="34" charset="0"/>
                <a:cs typeface="Arial" panose="020B0604020202020204" pitchFamily="34" charset="0"/>
              </a:rPr>
              <a:t>Enumerate Safe House and Youth Homes by contacting the staff or counselor</a:t>
            </a:r>
          </a:p>
          <a:p>
            <a:pPr marL="219456" lvl="2"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For safe houses, verify numbers of persons who do not have any place else to live. Document as refusals.</a:t>
            </a:r>
          </a:p>
          <a:p>
            <a:pPr marL="505206" lvl="2" indent="-285750">
              <a:spcBef>
                <a:spcPts val="0"/>
              </a:spcBef>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Do not identify it as safe house on the form</a:t>
            </a:r>
          </a:p>
          <a:p>
            <a:pPr marL="219456" lvl="1"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For a youth home, verify numbers of persons that are there long-term or expected to be</a:t>
            </a:r>
          </a:p>
          <a:p>
            <a:pPr marL="505206" lvl="2" indent="-285750">
              <a:spcBef>
                <a:spcPts val="0"/>
              </a:spcBef>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Do not list names - State law protects residents’ confidentiality.  List as refusal.</a:t>
            </a:r>
          </a:p>
          <a:p>
            <a:pPr marL="505206" lvl="2" indent="-285750">
              <a:spcBef>
                <a:spcPts val="0"/>
              </a:spcBef>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Do not identify this unit as a youth home on the form</a:t>
            </a:r>
          </a:p>
          <a:p>
            <a:pPr marL="0" lvl="2" indent="0">
              <a:spcBef>
                <a:spcPts val="0"/>
              </a:spcBef>
              <a:spcAft>
                <a:spcPts val="600"/>
              </a:spcAft>
            </a:pPr>
            <a:r>
              <a:rPr lang="en-US" sz="1200" dirty="0" smtClean="0">
                <a:latin typeface="Arial" panose="020B0604020202020204" pitchFamily="34" charset="0"/>
                <a:cs typeface="Arial" panose="020B0604020202020204" pitchFamily="34" charset="0"/>
              </a:rPr>
              <a:t>If staff and counselor live onsite, it is OK to obtain their names.  And their living quarters should be counted as a housing unit.</a:t>
            </a:r>
          </a:p>
          <a:p>
            <a:endParaRPr lang="en-US" dirty="0"/>
          </a:p>
        </p:txBody>
      </p:sp>
      <p:sp>
        <p:nvSpPr>
          <p:cNvPr id="4" name="Slide Number Placeholder 3"/>
          <p:cNvSpPr>
            <a:spLocks noGrp="1"/>
          </p:cNvSpPr>
          <p:nvPr>
            <p:ph type="sldNum" sz="quarter" idx="10"/>
          </p:nvPr>
        </p:nvSpPr>
        <p:spPr/>
        <p:txBody>
          <a:bodyPr/>
          <a:lstStyle/>
          <a:p>
            <a:fld id="{E30E955C-EC8F-4C6F-BA26-1ED8BA53ACE2}" type="slidenum">
              <a:rPr lang="en-US" smtClean="0"/>
              <a:t>56</a:t>
            </a:fld>
            <a:endParaRPr lang="en-US" dirty="0"/>
          </a:p>
        </p:txBody>
      </p:sp>
    </p:spTree>
    <p:extLst>
      <p:ext uri="{BB962C8B-B14F-4D97-AF65-F5344CB8AC3E}">
        <p14:creationId xmlns:p14="http://schemas.microsoft.com/office/powerpoint/2010/main" val="39610728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dirty="0" smtClean="0">
                <a:latin typeface="Arial" panose="020B0604020202020204" pitchFamily="34" charset="0"/>
                <a:cs typeface="Arial" panose="020B0604020202020204" pitchFamily="34" charset="0"/>
              </a:rPr>
              <a:t>The last situation you may encounter</a:t>
            </a:r>
            <a:r>
              <a:rPr lang="en-US" sz="1200" baseline="0" dirty="0" smtClean="0">
                <a:latin typeface="Arial" panose="020B0604020202020204" pitchFamily="34" charset="0"/>
                <a:cs typeface="Arial" panose="020B0604020202020204" pitchFamily="34" charset="0"/>
              </a:rPr>
              <a:t> is a homeless person.  </a:t>
            </a:r>
            <a:r>
              <a:rPr lang="en-US" sz="1200" dirty="0" smtClean="0">
                <a:latin typeface="Arial" panose="020B0604020202020204" pitchFamily="34" charset="0"/>
                <a:cs typeface="Arial" panose="020B0604020202020204" pitchFamily="34" charset="0"/>
              </a:rPr>
              <a:t>If you encounter homeless</a:t>
            </a:r>
            <a:r>
              <a:rPr lang="en-US" sz="1200" baseline="0" dirty="0" smtClean="0">
                <a:latin typeface="Arial" panose="020B0604020202020204" pitchFamily="34" charset="0"/>
                <a:cs typeface="Arial" panose="020B0604020202020204" pitchFamily="34" charset="0"/>
              </a:rPr>
              <a:t> people who do not live in any shelter, list street location where you found him/her as the home. Write the person’s name and “homeless” on GQ “Name of Facility” line.  Do not write anything in the middle section.</a:t>
            </a:r>
          </a:p>
        </p:txBody>
      </p:sp>
      <p:sp>
        <p:nvSpPr>
          <p:cNvPr id="4" name="Slide Number Placeholder 3"/>
          <p:cNvSpPr>
            <a:spLocks noGrp="1"/>
          </p:cNvSpPr>
          <p:nvPr>
            <p:ph type="sldNum" sz="quarter" idx="10"/>
          </p:nvPr>
        </p:nvSpPr>
        <p:spPr/>
        <p:txBody>
          <a:bodyPr/>
          <a:lstStyle/>
          <a:p>
            <a:fld id="{E30E955C-EC8F-4C6F-BA26-1ED8BA53ACE2}" type="slidenum">
              <a:rPr lang="en-US" smtClean="0"/>
              <a:t>57</a:t>
            </a:fld>
            <a:endParaRPr lang="en-US" dirty="0"/>
          </a:p>
        </p:txBody>
      </p:sp>
    </p:spTree>
    <p:extLst>
      <p:ext uri="{BB962C8B-B14F-4D97-AF65-F5344CB8AC3E}">
        <p14:creationId xmlns:p14="http://schemas.microsoft.com/office/powerpoint/2010/main" val="19117988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36B8DB6B-2FFF-4B5A-BACA-C0DD4ED3B608}" type="slidenum">
              <a:rPr lang="en-US" smtClean="0"/>
              <a:pPr/>
              <a:t>58</a:t>
            </a:fld>
            <a:endParaRPr lang="en-US" dirty="0" smtClean="0"/>
          </a:p>
        </p:txBody>
      </p:sp>
      <p:sp>
        <p:nvSpPr>
          <p:cNvPr id="133123" name="Rectangle 6"/>
          <p:cNvSpPr>
            <a:spLocks noGrp="1" noChangeArrowheads="1"/>
          </p:cNvSpPr>
          <p:nvPr>
            <p:ph type="ftr" sz="quarter" idx="4"/>
          </p:nvPr>
        </p:nvSpPr>
        <p:spPr>
          <a:noFill/>
        </p:spPr>
        <p:txBody>
          <a:bodyPr/>
          <a:lstStyle/>
          <a:p>
            <a:r>
              <a:rPr lang="en-US" dirty="0" smtClean="0"/>
              <a:t>OFM February 10, 2012 Admin. Training</a:t>
            </a:r>
          </a:p>
        </p:txBody>
      </p:sp>
      <p:sp>
        <p:nvSpPr>
          <p:cNvPr id="133124" name="Rectangle 7"/>
          <p:cNvSpPr txBox="1">
            <a:spLocks noGrp="1" noChangeArrowheads="1"/>
          </p:cNvSpPr>
          <p:nvPr/>
        </p:nvSpPr>
        <p:spPr bwMode="auto">
          <a:xfrm>
            <a:off x="3972085" y="8831580"/>
            <a:ext cx="3038319" cy="464820"/>
          </a:xfrm>
          <a:prstGeom prst="rect">
            <a:avLst/>
          </a:prstGeom>
          <a:noFill/>
          <a:ln w="9525">
            <a:noFill/>
            <a:miter lim="800000"/>
            <a:headEnd/>
            <a:tailEnd/>
          </a:ln>
        </p:spPr>
        <p:txBody>
          <a:bodyPr lIns="88126" tIns="44062" rIns="88126" bIns="44062" anchor="b"/>
          <a:lstStyle/>
          <a:p>
            <a:pPr algn="r"/>
            <a:fld id="{8296FC20-2DBF-4E99-AE89-2A658844FC0B}" type="slidenum">
              <a:rPr lang="en-US" sz="1200"/>
              <a:pPr algn="r"/>
              <a:t>58</a:t>
            </a:fld>
            <a:endParaRPr lang="en-US" sz="1200" dirty="0"/>
          </a:p>
        </p:txBody>
      </p:sp>
      <p:sp>
        <p:nvSpPr>
          <p:cNvPr id="133125" name="Rectangle 2"/>
          <p:cNvSpPr>
            <a:spLocks noGrp="1" noRot="1" noChangeAspect="1" noChangeArrowheads="1" noTextEdit="1"/>
          </p:cNvSpPr>
          <p:nvPr>
            <p:ph type="sldImg"/>
          </p:nvPr>
        </p:nvSpPr>
        <p:spPr>
          <a:ln/>
        </p:spPr>
      </p:sp>
      <p:sp>
        <p:nvSpPr>
          <p:cNvPr id="133126" name="Rectangle 3"/>
          <p:cNvSpPr>
            <a:spLocks noGrp="1" noChangeArrowheads="1"/>
          </p:cNvSpPr>
          <p:nvPr>
            <p:ph type="body" idx="1"/>
          </p:nvPr>
        </p:nvSpPr>
        <p:spPr>
          <a:noFill/>
          <a:ln/>
        </p:spPr>
        <p:txBody>
          <a:bodyPr/>
          <a:lstStyle/>
          <a:p>
            <a:pPr eaLnBrk="1" hangingPunct="1">
              <a:spcAft>
                <a:spcPts val="600"/>
              </a:spcAft>
            </a:pPr>
            <a:r>
              <a:rPr lang="en-US" sz="1200" b="0" baseline="0" dirty="0" smtClean="0">
                <a:latin typeface="Arial" panose="020B0604020202020204" pitchFamily="34" charset="0"/>
                <a:cs typeface="Arial" panose="020B0604020202020204" pitchFamily="34" charset="0"/>
              </a:rPr>
              <a:t>Before you go into the field each day, make sure you have your basic supplies with you.  These include, but are not limited to:</a:t>
            </a:r>
          </a:p>
          <a:p>
            <a:pPr marL="219456" indent="-219456" eaLnBrk="1" hangingPunct="1">
              <a:lnSpc>
                <a:spcPct val="100000"/>
              </a:lnSpc>
              <a:spcBef>
                <a:spcPts val="0"/>
              </a:spcBef>
              <a:spcAft>
                <a:spcPts val="600"/>
              </a:spcAft>
              <a:buFont typeface="Arial" panose="020B0604020202020204" pitchFamily="34" charset="0"/>
              <a:buChar char="•"/>
            </a:pPr>
            <a:r>
              <a:rPr lang="en-US" sz="1200" b="0" baseline="0" dirty="0" smtClean="0">
                <a:latin typeface="Arial" panose="020B0604020202020204" pitchFamily="34" charset="0"/>
                <a:cs typeface="Arial" panose="020B0604020202020204" pitchFamily="34" charset="0"/>
              </a:rPr>
              <a:t>Cell phone</a:t>
            </a:r>
          </a:p>
          <a:p>
            <a:pPr marL="219456" indent="-219456" eaLnBrk="1" hangingPunct="1">
              <a:lnSpc>
                <a:spcPct val="100000"/>
              </a:lnSpc>
              <a:spcBef>
                <a:spcPts val="0"/>
              </a:spcBef>
              <a:spcAft>
                <a:spcPts val="600"/>
              </a:spcAft>
              <a:buFont typeface="Arial" panose="020B0604020202020204" pitchFamily="34" charset="0"/>
              <a:buChar char="•"/>
            </a:pPr>
            <a:r>
              <a:rPr lang="en-US" sz="1200" b="0" baseline="0" dirty="0" smtClean="0">
                <a:latin typeface="Arial" panose="020B0604020202020204" pitchFamily="34" charset="0"/>
                <a:cs typeface="Arial" panose="020B0604020202020204" pitchFamily="34" charset="0"/>
              </a:rPr>
              <a:t>Blank field enumeration sheets.  You need to have enough to last for the day.</a:t>
            </a:r>
          </a:p>
          <a:p>
            <a:pPr marL="219456" indent="-219456" eaLnBrk="1" hangingPunct="1">
              <a:lnSpc>
                <a:spcPct val="100000"/>
              </a:lnSpc>
              <a:spcBef>
                <a:spcPts val="0"/>
              </a:spcBef>
              <a:spcAft>
                <a:spcPts val="600"/>
              </a:spcAft>
              <a:buFont typeface="Arial" panose="020B0604020202020204" pitchFamily="34" charset="0"/>
              <a:buChar char="•"/>
            </a:pPr>
            <a:r>
              <a:rPr lang="en-US" sz="1200" b="0" baseline="0" dirty="0" smtClean="0">
                <a:latin typeface="Arial" panose="020B0604020202020204" pitchFamily="34" charset="0"/>
                <a:cs typeface="Arial" panose="020B0604020202020204" pitchFamily="34" charset="0"/>
              </a:rPr>
              <a:t>A three ring binder to hold your forms.  It also provides a sturdy writing surface.</a:t>
            </a:r>
          </a:p>
          <a:p>
            <a:pPr marL="219456" indent="-219456" eaLnBrk="1" hangingPunct="1">
              <a:lnSpc>
                <a:spcPct val="100000"/>
              </a:lnSpc>
              <a:spcBef>
                <a:spcPts val="0"/>
              </a:spcBef>
              <a:spcAft>
                <a:spcPts val="600"/>
              </a:spcAft>
              <a:buFont typeface="Arial" panose="020B0604020202020204" pitchFamily="34" charset="0"/>
              <a:buChar char="•"/>
            </a:pPr>
            <a:r>
              <a:rPr lang="en-US" sz="1200" b="0" baseline="0" dirty="0" smtClean="0">
                <a:latin typeface="Arial" panose="020B0604020202020204" pitchFamily="34" charset="0"/>
                <a:cs typeface="Arial" panose="020B0604020202020204" pitchFamily="34" charset="0"/>
              </a:rPr>
              <a:t>No. 2 pencils and a pencil pouch.  No ink pens are to be used. In damp weather, anything other than a #2 pencil tends to tear the paper.</a:t>
            </a:r>
          </a:p>
          <a:p>
            <a:pPr marL="219456" indent="-219456" eaLnBrk="1" hangingPunct="1">
              <a:lnSpc>
                <a:spcPct val="100000"/>
              </a:lnSpc>
              <a:spcBef>
                <a:spcPts val="0"/>
              </a:spcBef>
              <a:spcAft>
                <a:spcPts val="600"/>
              </a:spcAft>
              <a:buFont typeface="Arial" panose="020B0604020202020204" pitchFamily="34" charset="0"/>
              <a:buChar char="•"/>
            </a:pPr>
            <a:r>
              <a:rPr lang="en-US" sz="1200" b="0" i="0" baseline="0" dirty="0" smtClean="0">
                <a:latin typeface="Arial" panose="020B0604020202020204" pitchFamily="34" charset="0"/>
                <a:cs typeface="Arial" panose="020B0604020202020204" pitchFamily="34" charset="0"/>
              </a:rPr>
              <a:t>A copy of Enumerator Manual.</a:t>
            </a:r>
          </a:p>
          <a:p>
            <a:pPr marL="219456" indent="-219456" eaLnBrk="1" hangingPunct="1">
              <a:lnSpc>
                <a:spcPct val="100000"/>
              </a:lnSpc>
              <a:spcBef>
                <a:spcPts val="0"/>
              </a:spcBef>
              <a:spcAft>
                <a:spcPts val="600"/>
              </a:spcAft>
              <a:buFont typeface="Arial" panose="020B0604020202020204" pitchFamily="34" charset="0"/>
              <a:buChar char="•"/>
            </a:pPr>
            <a:r>
              <a:rPr lang="en-US" sz="1200" b="0" i="0" baseline="0" dirty="0" smtClean="0">
                <a:latin typeface="Arial" panose="020B0604020202020204" pitchFamily="34" charset="0"/>
                <a:cs typeface="Arial" panose="020B0604020202020204" pitchFamily="34" charset="0"/>
              </a:rPr>
              <a:t>Extra paper to make notes, explanations, and/or questions for your supervisor.</a:t>
            </a:r>
          </a:p>
          <a:p>
            <a:pPr marL="219456" indent="-219456" eaLnBrk="1" hangingPunct="1">
              <a:lnSpc>
                <a:spcPct val="100000"/>
              </a:lnSpc>
              <a:spcBef>
                <a:spcPts val="0"/>
              </a:spcBef>
              <a:spcAft>
                <a:spcPts val="600"/>
              </a:spcAft>
              <a:buFont typeface="Arial" panose="020B0604020202020204" pitchFamily="34" charset="0"/>
              <a:buChar char="•"/>
            </a:pPr>
            <a:r>
              <a:rPr lang="en-US" sz="1200" b="0" i="0" baseline="0" dirty="0" smtClean="0">
                <a:latin typeface="Arial" panose="020B0604020202020204" pitchFamily="34" charset="0"/>
                <a:cs typeface="Arial" panose="020B0604020202020204" pitchFamily="34" charset="0"/>
              </a:rPr>
              <a:t>A map of your assigned area.</a:t>
            </a:r>
          </a:p>
          <a:p>
            <a:pPr marL="219456" marR="0" lvl="2" indent="-21945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smtClean="0">
                <a:latin typeface="Arial" panose="020B0604020202020204" pitchFamily="34" charset="0"/>
                <a:cs typeface="Arial" panose="020B0604020202020204" pitchFamily="34" charset="0"/>
              </a:rPr>
              <a:t>City promotion materials if any</a:t>
            </a:r>
          </a:p>
          <a:p>
            <a:pPr marL="219456" indent="-219456" eaLnBrk="1" hangingPunct="1">
              <a:lnSpc>
                <a:spcPct val="100000"/>
              </a:lnSpc>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Door hanger for callback</a:t>
            </a:r>
            <a:endParaRPr lang="en-US" sz="1200" b="0" i="0" baseline="0" dirty="0" smtClean="0">
              <a:latin typeface="Arial" panose="020B0604020202020204" pitchFamily="34" charset="0"/>
              <a:cs typeface="Arial" panose="020B0604020202020204" pitchFamily="34" charset="0"/>
            </a:endParaRPr>
          </a:p>
          <a:p>
            <a:pPr marL="219456" indent="-219456" eaLnBrk="1" hangingPunct="1">
              <a:lnSpc>
                <a:spcPct val="100000"/>
              </a:lnSpc>
              <a:spcBef>
                <a:spcPts val="0"/>
              </a:spcBef>
              <a:spcAft>
                <a:spcPts val="600"/>
              </a:spcAft>
              <a:buFont typeface="Arial" panose="020B0604020202020204" pitchFamily="34" charset="0"/>
              <a:buChar char="•"/>
            </a:pPr>
            <a:r>
              <a:rPr lang="en-US" sz="1200" b="0" i="0" baseline="0" dirty="0" smtClean="0">
                <a:latin typeface="Arial" panose="020B0604020202020204" pitchFamily="34" charset="0"/>
                <a:cs typeface="Arial" panose="020B0604020202020204" pitchFamily="34" charset="0"/>
              </a:rPr>
              <a:t>Anything else your supervisor deems useful/necessary.</a:t>
            </a:r>
          </a:p>
          <a:p>
            <a:pPr marL="171450" indent="-171450" eaLnBrk="1" hangingPunct="1">
              <a:buFont typeface="Arial" panose="020B0604020202020204" pitchFamily="34" charset="0"/>
              <a:buChar char="•"/>
            </a:pPr>
            <a:endParaRPr lang="en-US" sz="1200" b="0" i="0" baseline="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39904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456" lvl="1" indent="-219456" eaLnBrk="1" hangingPunct="1">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If you encounter people who appear to be resistant and angry, politely excuse yourself.</a:t>
            </a:r>
          </a:p>
          <a:p>
            <a:pPr marL="438912" lvl="2" indent="-219456">
              <a:spcBef>
                <a:spcPts val="0"/>
              </a:spcBef>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Report these cases to your supervisor.</a:t>
            </a:r>
          </a:p>
          <a:p>
            <a:pPr marL="438912" lvl="2" indent="-219456">
              <a:spcBef>
                <a:spcPts val="0"/>
              </a:spcBef>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Supervisor should attempt to enumerate this unit.</a:t>
            </a:r>
          </a:p>
          <a:p>
            <a:pPr marL="219456" lvl="1"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Try to get information from neighbors.</a:t>
            </a:r>
          </a:p>
          <a:p>
            <a:pPr marL="438912" lvl="2" indent="-219456">
              <a:spcBef>
                <a:spcPts val="0"/>
              </a:spcBef>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Names are preferred, but descriptions such as: “adult male, female child, etc.” are acceptable. </a:t>
            </a:r>
          </a:p>
          <a:p>
            <a:pPr marL="438912" lvl="2" indent="-219456">
              <a:spcBef>
                <a:spcPts val="0"/>
              </a:spcBef>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Document situation – use the back of the form if needed.</a:t>
            </a:r>
          </a:p>
          <a:p>
            <a:pPr marL="219456" lvl="1"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When you see “No Trespassing” signs, do not walk to the door.  Report to your supervisor.</a:t>
            </a:r>
          </a:p>
          <a:p>
            <a:pPr marL="219456" lvl="1"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Feel free to give our phone number to people who would like to verify the census: 360-902-0599 </a:t>
            </a:r>
          </a:p>
          <a:p>
            <a:endParaRPr lang="en-US" dirty="0"/>
          </a:p>
        </p:txBody>
      </p:sp>
      <p:sp>
        <p:nvSpPr>
          <p:cNvPr id="4" name="Slide Number Placeholder 3"/>
          <p:cNvSpPr>
            <a:spLocks noGrp="1"/>
          </p:cNvSpPr>
          <p:nvPr>
            <p:ph type="sldNum" sz="quarter" idx="10"/>
          </p:nvPr>
        </p:nvSpPr>
        <p:spPr/>
        <p:txBody>
          <a:bodyPr/>
          <a:lstStyle/>
          <a:p>
            <a:fld id="{E30E955C-EC8F-4C6F-BA26-1ED8BA53ACE2}" type="slidenum">
              <a:rPr lang="en-US" smtClean="0"/>
              <a:t>59</a:t>
            </a:fld>
            <a:endParaRPr lang="en-US" dirty="0"/>
          </a:p>
        </p:txBody>
      </p:sp>
    </p:spTree>
    <p:extLst>
      <p:ext uri="{BB962C8B-B14F-4D97-AF65-F5344CB8AC3E}">
        <p14:creationId xmlns:p14="http://schemas.microsoft.com/office/powerpoint/2010/main" val="3446863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Aft>
                <a:spcPts val="600"/>
              </a:spcAft>
            </a:pPr>
            <a:r>
              <a:rPr lang="en-US" sz="1200" b="0" dirty="0" smtClean="0">
                <a:latin typeface="Arial" panose="020B0604020202020204" pitchFamily="34" charset="0"/>
                <a:cs typeface="Arial" panose="020B0604020202020204" pitchFamily="34" charset="0"/>
              </a:rPr>
              <a:t>Your safety is of paramount</a:t>
            </a:r>
            <a:r>
              <a:rPr lang="en-US" sz="1200" b="0" baseline="0" dirty="0" smtClean="0">
                <a:latin typeface="Arial" panose="020B0604020202020204" pitchFamily="34" charset="0"/>
                <a:cs typeface="Arial" panose="020B0604020202020204" pitchFamily="34" charset="0"/>
              </a:rPr>
              <a:t> importance</a:t>
            </a:r>
            <a:r>
              <a:rPr lang="en-US" sz="1200" b="0" dirty="0" smtClean="0">
                <a:latin typeface="Arial" panose="020B0604020202020204" pitchFamily="34" charset="0"/>
                <a:cs typeface="Arial" panose="020B0604020202020204" pitchFamily="34" charset="0"/>
              </a:rPr>
              <a:t>.</a:t>
            </a:r>
            <a:endParaRPr lang="en-US" sz="1200" b="0" baseline="0" dirty="0" smtClean="0">
              <a:latin typeface="Arial" panose="020B0604020202020204" pitchFamily="34" charset="0"/>
              <a:cs typeface="Arial" panose="020B0604020202020204" pitchFamily="34" charset="0"/>
            </a:endParaRPr>
          </a:p>
          <a:p>
            <a:pPr marL="219456" indent="-219456" eaLnBrk="1" hangingPunct="1">
              <a:spcAft>
                <a:spcPts val="600"/>
              </a:spcAft>
              <a:buFont typeface="Arial" panose="020B0604020202020204" pitchFamily="34" charset="0"/>
              <a:buChar char="•"/>
            </a:pPr>
            <a:r>
              <a:rPr lang="en-US" sz="1200" b="0" baseline="0" dirty="0" smtClean="0">
                <a:latin typeface="Arial" panose="020B0604020202020204" pitchFamily="34" charset="0"/>
                <a:cs typeface="Arial" panose="020B0604020202020204" pitchFamily="34" charset="0"/>
              </a:rPr>
              <a:t>We recommend you work in teams of two when needed. This is especially true for evening work and in areas with potential problems. Discuss with your supervisor if you run into any problems or situations .</a:t>
            </a:r>
          </a:p>
          <a:p>
            <a:pPr marL="219456" lvl="0" indent="-219456" eaLnBrk="1" hangingPunct="1">
              <a:spcAft>
                <a:spcPts val="600"/>
              </a:spcAft>
              <a:buFont typeface="Arial" panose="020B0604020202020204" pitchFamily="34" charset="0"/>
              <a:buChar char="•"/>
            </a:pPr>
            <a:r>
              <a:rPr lang="en-US" sz="1200" b="0" baseline="0" dirty="0" smtClean="0">
                <a:latin typeface="Arial" panose="020B0604020202020204" pitchFamily="34" charset="0"/>
                <a:cs typeface="Arial" panose="020B0604020202020204" pitchFamily="34" charset="0"/>
              </a:rPr>
              <a:t>Never enter anyone’s home. Do all your interviewing at the door.  The potential problems include:</a:t>
            </a:r>
          </a:p>
          <a:p>
            <a:pPr marL="438912" lvl="1" indent="-219456" eaLnBrk="1" hangingPunct="1">
              <a:spcAft>
                <a:spcPts val="600"/>
              </a:spcAft>
              <a:buSzPct val="75000"/>
              <a:buFont typeface="Courier New" panose="02070309020205020404" pitchFamily="49" charset="0"/>
              <a:buChar char="o"/>
            </a:pPr>
            <a:r>
              <a:rPr lang="en-US" sz="1200" b="0" baseline="0" dirty="0" smtClean="0">
                <a:latin typeface="Arial" panose="020B0604020202020204" pitchFamily="34" charset="0"/>
                <a:cs typeface="Arial" panose="020B0604020202020204" pitchFamily="34" charset="0"/>
              </a:rPr>
              <a:t>You could be attacked.</a:t>
            </a:r>
          </a:p>
          <a:p>
            <a:pPr marL="438912" lvl="1" indent="-219456" eaLnBrk="1" hangingPunct="1">
              <a:spcAft>
                <a:spcPts val="600"/>
              </a:spcAft>
              <a:buSzPct val="75000"/>
              <a:buFont typeface="Courier New" panose="02070309020205020404" pitchFamily="49" charset="0"/>
              <a:buChar char="o"/>
            </a:pPr>
            <a:r>
              <a:rPr lang="en-US" sz="1200" b="0" baseline="0" dirty="0" smtClean="0">
                <a:latin typeface="Arial" panose="020B0604020202020204" pitchFamily="34" charset="0"/>
                <a:cs typeface="Arial" panose="020B0604020202020204" pitchFamily="34" charset="0"/>
              </a:rPr>
              <a:t>You could be accused of attack or burglary.</a:t>
            </a:r>
          </a:p>
          <a:p>
            <a:pPr marL="438912" lvl="1" indent="-219456" eaLnBrk="1" hangingPunct="1">
              <a:spcAft>
                <a:spcPts val="600"/>
              </a:spcAft>
              <a:buSzPct val="75000"/>
              <a:buFont typeface="Courier New" panose="02070309020205020404" pitchFamily="49" charset="0"/>
              <a:buChar char="o"/>
            </a:pPr>
            <a:r>
              <a:rPr lang="en-US" sz="1200" b="0" baseline="0" dirty="0" smtClean="0">
                <a:latin typeface="Arial" panose="020B0604020202020204" pitchFamily="34" charset="0"/>
                <a:cs typeface="Arial" panose="020B0604020202020204" pitchFamily="34" charset="0"/>
              </a:rPr>
              <a:t>Going inside the home also lengthens the interview.</a:t>
            </a:r>
          </a:p>
          <a:p>
            <a:pPr marL="219456" lvl="0" indent="-219456" eaLnBrk="1" hangingPunct="1">
              <a:spcBef>
                <a:spcPts val="0"/>
              </a:spcBef>
              <a:spcAft>
                <a:spcPts val="600"/>
              </a:spcAft>
              <a:buFont typeface="Arial" panose="020B0604020202020204" pitchFamily="34" charset="0"/>
              <a:buChar char="•"/>
            </a:pPr>
            <a:r>
              <a:rPr lang="en-US" sz="1200" b="0" baseline="0" dirty="0" smtClean="0">
                <a:latin typeface="Arial" panose="020B0604020202020204" pitchFamily="34" charset="0"/>
                <a:cs typeface="Arial" panose="020B0604020202020204" pitchFamily="34" charset="0"/>
              </a:rPr>
              <a:t>Bring a cell phone with you so that you can contact someone in an emergency.  They are also handy in talking with your supervisor.</a:t>
            </a:r>
          </a:p>
          <a:p>
            <a:pPr marL="219456" lvl="2"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Wear bright colored clothing.</a:t>
            </a:r>
          </a:p>
          <a:p>
            <a:pPr marL="219456" lvl="2"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Use a personal safety light when appropriate.</a:t>
            </a:r>
          </a:p>
          <a:p>
            <a:pPr marL="0" lvl="0" indent="0" eaLnBrk="1" hangingPunct="1">
              <a:buFontTx/>
              <a:buNone/>
            </a:pPr>
            <a:r>
              <a:rPr lang="en-US" sz="1200" b="0" baseline="0" dirty="0" smtClean="0">
                <a:latin typeface="Arial" panose="020B0604020202020204" pitchFamily="34" charset="0"/>
                <a:cs typeface="Arial" panose="020B0604020202020204" pitchFamily="34" charset="0"/>
              </a:rPr>
              <a:t>OFM does not provide insurance coverage.  Before you begin, find out who has responsibility for providing insurance.</a:t>
            </a:r>
          </a:p>
          <a:p>
            <a:pPr marL="171450" lvl="0" indent="-171450" eaLnBrk="1" hangingPunct="1">
              <a:buFont typeface="Arial" panose="020B0604020202020204" pitchFamily="34" charset="0"/>
              <a:buChar char="•"/>
            </a:pPr>
            <a:endParaRPr lang="en-US" sz="1200" b="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30E955C-EC8F-4C6F-BA26-1ED8BA53ACE2}" type="slidenum">
              <a:rPr lang="en-US" smtClean="0"/>
              <a:t>6</a:t>
            </a:fld>
            <a:endParaRPr lang="en-US" dirty="0"/>
          </a:p>
        </p:txBody>
      </p:sp>
    </p:spTree>
    <p:extLst>
      <p:ext uri="{BB962C8B-B14F-4D97-AF65-F5344CB8AC3E}">
        <p14:creationId xmlns:p14="http://schemas.microsoft.com/office/powerpoint/2010/main" val="41658907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3" indent="0">
              <a:spcBef>
                <a:spcPts val="0"/>
              </a:spcBef>
              <a:spcAft>
                <a:spcPts val="600"/>
              </a:spcAft>
              <a:buNone/>
            </a:pPr>
            <a:r>
              <a:rPr lang="en-US" sz="1200" dirty="0" smtClean="0">
                <a:latin typeface="Arial" panose="020B0604020202020204" pitchFamily="34" charset="0"/>
                <a:cs typeface="Arial" panose="020B0604020202020204" pitchFamily="34" charset="0"/>
              </a:rPr>
              <a:t>If you come across people that speaks a different language than you</a:t>
            </a:r>
          </a:p>
          <a:p>
            <a:pPr marL="219456" lvl="3"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Try and identify the language</a:t>
            </a:r>
          </a:p>
          <a:p>
            <a:pPr marL="219456" lvl="3"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If you have materials in your binder prepared in that language, show respondent those materials.</a:t>
            </a:r>
          </a:p>
          <a:p>
            <a:pPr marL="219456" lvl="3"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If the respondent is not able to answer the census at that time, flag census form for that household for the supervisor/ administrator to handle later. </a:t>
            </a:r>
          </a:p>
          <a:p>
            <a:pPr marL="219456" lvl="3"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Be sure to document the situation.</a:t>
            </a:r>
          </a:p>
        </p:txBody>
      </p:sp>
      <p:sp>
        <p:nvSpPr>
          <p:cNvPr id="4" name="Slide Number Placeholder 3"/>
          <p:cNvSpPr>
            <a:spLocks noGrp="1"/>
          </p:cNvSpPr>
          <p:nvPr>
            <p:ph type="sldNum" sz="quarter" idx="10"/>
          </p:nvPr>
        </p:nvSpPr>
        <p:spPr/>
        <p:txBody>
          <a:bodyPr/>
          <a:lstStyle/>
          <a:p>
            <a:fld id="{E30E955C-EC8F-4C6F-BA26-1ED8BA53ACE2}" type="slidenum">
              <a:rPr lang="en-US" smtClean="0"/>
              <a:t>60</a:t>
            </a:fld>
            <a:endParaRPr lang="en-US" dirty="0"/>
          </a:p>
        </p:txBody>
      </p:sp>
    </p:spTree>
    <p:extLst>
      <p:ext uri="{BB962C8B-B14F-4D97-AF65-F5344CB8AC3E}">
        <p14:creationId xmlns:p14="http://schemas.microsoft.com/office/powerpoint/2010/main" val="40209749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Sometimes, residents</a:t>
            </a:r>
            <a:r>
              <a:rPr lang="en-US" sz="1200" baseline="0" dirty="0" smtClean="0">
                <a:latin typeface="Arial" panose="020B0604020202020204" pitchFamily="34" charset="0"/>
                <a:cs typeface="Arial" panose="020B0604020202020204" pitchFamily="34" charset="0"/>
              </a:rPr>
              <a:t> will ask questions about the census.  Here we list a few commonly asked questions.</a:t>
            </a:r>
            <a:endParaRPr lang="en-US" sz="120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30E955C-EC8F-4C6F-BA26-1ED8BA53ACE2}" type="slidenum">
              <a:rPr lang="en-US" smtClean="0"/>
              <a:t>61</a:t>
            </a:fld>
            <a:endParaRPr lang="en-US" dirty="0"/>
          </a:p>
        </p:txBody>
      </p:sp>
    </p:spTree>
    <p:extLst>
      <p:ext uri="{BB962C8B-B14F-4D97-AF65-F5344CB8AC3E}">
        <p14:creationId xmlns:p14="http://schemas.microsoft.com/office/powerpoint/2010/main" val="16940469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dirty="0" smtClean="0">
                <a:latin typeface="Arial" panose="020B0604020202020204" pitchFamily="34" charset="0"/>
                <a:cs typeface="Arial" panose="020B0604020202020204" pitchFamily="34" charset="0"/>
              </a:rPr>
              <a:t>Who receives this information?</a:t>
            </a:r>
            <a:r>
              <a:rPr lang="en-US" sz="1200" baseline="0" dirty="0" smtClean="0">
                <a:latin typeface="Arial" panose="020B0604020202020204" pitchFamily="34" charset="0"/>
                <a:cs typeface="Arial" panose="020B0604020202020204" pitchFamily="34" charset="0"/>
              </a:rPr>
              <a:t> Is it protected?</a:t>
            </a:r>
            <a:endParaRPr lang="en-US" sz="1200" dirty="0" smtClean="0">
              <a:latin typeface="Arial" panose="020B0604020202020204" pitchFamily="34" charset="0"/>
              <a:cs typeface="Arial" panose="020B0604020202020204" pitchFamily="34" charset="0"/>
            </a:endParaRPr>
          </a:p>
          <a:p>
            <a:pPr>
              <a:spcAft>
                <a:spcPts val="600"/>
              </a:spcAft>
            </a:pPr>
            <a:r>
              <a:rPr lang="en-US" sz="1200" dirty="0" smtClean="0">
                <a:latin typeface="Arial" panose="020B0604020202020204" pitchFamily="34" charset="0"/>
                <a:cs typeface="Arial" panose="020B0604020202020204" pitchFamily="34" charset="0"/>
              </a:rPr>
              <a:t>The first most</a:t>
            </a:r>
            <a:r>
              <a:rPr lang="en-US" sz="1200" baseline="0" dirty="0" smtClean="0">
                <a:latin typeface="Arial" panose="020B0604020202020204" pitchFamily="34" charset="0"/>
                <a:cs typeface="Arial" panose="020B0604020202020204" pitchFamily="34" charset="0"/>
              </a:rPr>
              <a:t> asked question is about confidentiality.  Census data are protected by state law. No one is allowed to give the field enumeration sheets to anyone except supervisors. None of the paperwork is kept or copied by the city.  It all is sent in to the state who destroys confidential papers when finished with them. </a:t>
            </a:r>
          </a:p>
          <a:p>
            <a:pPr>
              <a:spcAft>
                <a:spcPts val="600"/>
              </a:spcAft>
            </a:pPr>
            <a:r>
              <a:rPr lang="en-US" sz="1200" baseline="0" dirty="0" smtClean="0">
                <a:latin typeface="Arial" panose="020B0604020202020204" pitchFamily="34" charset="0"/>
                <a:cs typeface="Arial" panose="020B0604020202020204" pitchFamily="34" charset="0"/>
              </a:rPr>
              <a:t>You can also show your mayor paragraph and signed confidentiality statement to the residents to reassure them.</a:t>
            </a:r>
          </a:p>
        </p:txBody>
      </p:sp>
      <p:sp>
        <p:nvSpPr>
          <p:cNvPr id="4" name="Slide Number Placeholder 3"/>
          <p:cNvSpPr>
            <a:spLocks noGrp="1"/>
          </p:cNvSpPr>
          <p:nvPr>
            <p:ph type="sldNum" sz="quarter" idx="10"/>
          </p:nvPr>
        </p:nvSpPr>
        <p:spPr/>
        <p:txBody>
          <a:bodyPr/>
          <a:lstStyle/>
          <a:p>
            <a:fld id="{E30E955C-EC8F-4C6F-BA26-1ED8BA53ACE2}" type="slidenum">
              <a:rPr lang="en-US" smtClean="0"/>
              <a:t>62</a:t>
            </a:fld>
            <a:endParaRPr lang="en-US" dirty="0"/>
          </a:p>
        </p:txBody>
      </p:sp>
    </p:spTree>
    <p:extLst>
      <p:ext uri="{BB962C8B-B14F-4D97-AF65-F5344CB8AC3E}">
        <p14:creationId xmlns:p14="http://schemas.microsoft.com/office/powerpoint/2010/main" val="25883062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Aft>
                <a:spcPts val="600"/>
              </a:spcAft>
            </a:pPr>
            <a:r>
              <a:rPr lang="en-US" sz="1200" dirty="0" smtClean="0">
                <a:latin typeface="Arial" panose="020B0604020202020204" pitchFamily="34" charset="0"/>
                <a:cs typeface="Arial" panose="020B0604020202020204" pitchFamily="34" charset="0"/>
              </a:rPr>
              <a:t>What is the purpose of this census?</a:t>
            </a:r>
          </a:p>
          <a:p>
            <a:pPr eaLnBrk="1" hangingPunct="1">
              <a:spcAft>
                <a:spcPts val="600"/>
              </a:spcAft>
            </a:pPr>
            <a:r>
              <a:rPr lang="en-US" sz="1200" dirty="0" smtClean="0">
                <a:latin typeface="Arial" panose="020B0604020202020204" pitchFamily="34" charset="0"/>
                <a:cs typeface="Arial" panose="020B0604020202020204" pitchFamily="34" charset="0"/>
              </a:rPr>
              <a:t>The purpose of this census is</a:t>
            </a:r>
            <a:r>
              <a:rPr lang="en-US" sz="1200" baseline="0" dirty="0" smtClean="0">
                <a:latin typeface="Arial" panose="020B0604020202020204" pitchFamily="34" charset="0"/>
                <a:cs typeface="Arial" panose="020B0604020202020204" pitchFamily="34" charset="0"/>
              </a:rPr>
              <a:t> to collect as accurate a population count as possible.  There are monies that are disbursed to cities and towns based upon population.</a:t>
            </a:r>
          </a:p>
          <a:p>
            <a:pPr eaLnBrk="1" hangingPunct="1">
              <a:spcAft>
                <a:spcPts val="600"/>
              </a:spcAft>
            </a:pPr>
            <a:r>
              <a:rPr lang="en-US" sz="1200" baseline="0" dirty="0" smtClean="0">
                <a:latin typeface="Arial" panose="020B0604020202020204" pitchFamily="34" charset="0"/>
                <a:cs typeface="Arial" panose="020B0604020202020204" pitchFamily="34" charset="0"/>
              </a:rPr>
              <a:t>There are approximately 200 RCWs that use population numbers in one way or another for funding and other purposes.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63</a:t>
            </a:fld>
            <a:endParaRPr lang="en-US" dirty="0"/>
          </a:p>
        </p:txBody>
      </p:sp>
    </p:spTree>
    <p:extLst>
      <p:ext uri="{BB962C8B-B14F-4D97-AF65-F5344CB8AC3E}">
        <p14:creationId xmlns:p14="http://schemas.microsoft.com/office/powerpoint/2010/main" val="31578261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Aft>
                <a:spcPts val="600"/>
              </a:spcAft>
            </a:pPr>
            <a:r>
              <a:rPr lang="en-US" sz="1200" dirty="0" smtClean="0">
                <a:latin typeface="Arial" panose="020B0604020202020204" pitchFamily="34" charset="0"/>
                <a:cs typeface="Arial" panose="020B0604020202020204" pitchFamily="34" charset="0"/>
              </a:rPr>
              <a:t>Why are the full names required?</a:t>
            </a:r>
          </a:p>
          <a:p>
            <a:pPr eaLnBrk="1" hangingPunct="1">
              <a:spcAft>
                <a:spcPts val="600"/>
              </a:spcAft>
            </a:pPr>
            <a:r>
              <a:rPr lang="en-US" sz="1200" dirty="0" smtClean="0">
                <a:latin typeface="Arial" panose="020B0604020202020204" pitchFamily="34" charset="0"/>
                <a:cs typeface="Arial" panose="020B0604020202020204" pitchFamily="34" charset="0"/>
              </a:rPr>
              <a:t>Names are used to verify</a:t>
            </a:r>
            <a:r>
              <a:rPr lang="en-US" sz="1200" baseline="0" dirty="0" smtClean="0">
                <a:latin typeface="Arial" panose="020B0604020202020204" pitchFamily="34" charset="0"/>
                <a:cs typeface="Arial" panose="020B0604020202020204" pitchFamily="34" charset="0"/>
              </a:rPr>
              <a:t> that persons are only counted once. Also, they help to add any missed persons and eliminate double counts.</a:t>
            </a:r>
          </a:p>
          <a:p>
            <a:pPr eaLnBrk="1" hangingPunct="1">
              <a:spcAft>
                <a:spcPts val="600"/>
              </a:spcAft>
            </a:pPr>
            <a:r>
              <a:rPr lang="en-US" sz="1200" baseline="0" dirty="0" smtClean="0">
                <a:latin typeface="Arial" panose="020B0604020202020204" pitchFamily="34" charset="0"/>
                <a:cs typeface="Arial" panose="020B0604020202020204" pitchFamily="34" charset="0"/>
              </a:rPr>
              <a:t>The names are also used to evaluate enumerator performance. Both census supervisor and OFM can randomly check census results.</a:t>
            </a:r>
          </a:p>
          <a:p>
            <a:pPr eaLnBrk="1" hangingPunct="1">
              <a:spcAft>
                <a:spcPts val="600"/>
              </a:spcAft>
            </a:pPr>
            <a:r>
              <a:rPr lang="en-US" sz="1200" baseline="0" dirty="0" smtClean="0">
                <a:latin typeface="Arial" panose="020B0604020202020204" pitchFamily="34" charset="0"/>
                <a:cs typeface="Arial" panose="020B0604020202020204" pitchFamily="34" charset="0"/>
              </a:rPr>
              <a:t>If there are more than 5% no names tabulated, enumerators may have to re-canvass an area.</a:t>
            </a:r>
          </a:p>
          <a:p>
            <a:endParaRPr lang="en-US" dirty="0"/>
          </a:p>
        </p:txBody>
      </p:sp>
      <p:sp>
        <p:nvSpPr>
          <p:cNvPr id="4" name="Slide Number Placeholder 3"/>
          <p:cNvSpPr>
            <a:spLocks noGrp="1"/>
          </p:cNvSpPr>
          <p:nvPr>
            <p:ph type="sldNum" sz="quarter" idx="10"/>
          </p:nvPr>
        </p:nvSpPr>
        <p:spPr/>
        <p:txBody>
          <a:bodyPr/>
          <a:lstStyle/>
          <a:p>
            <a:fld id="{E30E955C-EC8F-4C6F-BA26-1ED8BA53ACE2}" type="slidenum">
              <a:rPr lang="en-US" smtClean="0"/>
              <a:t>64</a:t>
            </a:fld>
            <a:endParaRPr lang="en-US" dirty="0"/>
          </a:p>
        </p:txBody>
      </p:sp>
    </p:spTree>
    <p:extLst>
      <p:ext uri="{BB962C8B-B14F-4D97-AF65-F5344CB8AC3E}">
        <p14:creationId xmlns:p14="http://schemas.microsoft.com/office/powerpoint/2010/main" val="4272091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anose="020B0604020202020204" pitchFamily="34" charset="0"/>
                <a:cs typeface="Arial" panose="020B0604020202020204" pitchFamily="34" charset="0"/>
              </a:rPr>
              <a:t>This is the end of the enumerator training presentation. If you have questions, ask your supervisor.</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65</a:t>
            </a:fld>
            <a:endParaRPr lang="en-US" dirty="0"/>
          </a:p>
        </p:txBody>
      </p:sp>
    </p:spTree>
    <p:extLst>
      <p:ext uri="{BB962C8B-B14F-4D97-AF65-F5344CB8AC3E}">
        <p14:creationId xmlns:p14="http://schemas.microsoft.com/office/powerpoint/2010/main" val="3454432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Aft>
                <a:spcPts val="600"/>
              </a:spcAft>
            </a:pPr>
            <a:r>
              <a:rPr lang="en-US" sz="1200" baseline="0" dirty="0" smtClean="0">
                <a:latin typeface="Arial" panose="020B0604020202020204" pitchFamily="34" charset="0"/>
                <a:cs typeface="Arial" panose="020B0604020202020204" pitchFamily="34" charset="0"/>
              </a:rPr>
              <a:t>To do this job, you must understand the requirements for a census enumerator. By the end of the training be sure that you are up for the job.</a:t>
            </a:r>
            <a:endParaRPr lang="en-US" sz="1200" dirty="0" smtClean="0">
              <a:latin typeface="Arial" panose="020B0604020202020204" pitchFamily="34" charset="0"/>
              <a:cs typeface="Arial" panose="020B0604020202020204" pitchFamily="34" charset="0"/>
            </a:endParaRPr>
          </a:p>
          <a:p>
            <a:pPr marL="219456" lvl="1" indent="-219456" eaLnBrk="1" hangingPunct="1">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For this job, you will need to:</a:t>
            </a:r>
          </a:p>
          <a:p>
            <a:pPr marL="438912" lvl="2" indent="-219456">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Read the manual ahead of time and refer to it as needed</a:t>
            </a:r>
          </a:p>
          <a:p>
            <a:pPr marL="438912" lvl="2" indent="-219456">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Know how to read maps</a:t>
            </a:r>
          </a:p>
          <a:p>
            <a:pPr marL="438912" lvl="2" indent="-219456">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Know your assigned area and stay in it</a:t>
            </a:r>
          </a:p>
          <a:p>
            <a:pPr marL="438912" lvl="2" indent="-219456">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Know how to count housing units and residents</a:t>
            </a:r>
          </a:p>
          <a:p>
            <a:pPr marL="438912" lvl="2" indent="-219456">
              <a:spcAft>
                <a:spcPts val="600"/>
              </a:spcAft>
              <a:buSzPct val="7500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Know how to complete the Field Enumeration Sheet. </a:t>
            </a:r>
          </a:p>
          <a:p>
            <a:pPr marL="0" lvl="1" indent="0">
              <a:spcAft>
                <a:spcPts val="600"/>
              </a:spcAft>
              <a:buSzPct val="75000"/>
              <a:buFont typeface="Courier New" panose="02070309020205020404" pitchFamily="49" charset="0"/>
              <a:buNone/>
            </a:pPr>
            <a:r>
              <a:rPr lang="en-US" sz="1200" dirty="0" smtClean="0">
                <a:latin typeface="Arial" panose="020B0604020202020204" pitchFamily="34" charset="0"/>
                <a:cs typeface="Arial" panose="020B0604020202020204" pitchFamily="34" charset="0"/>
              </a:rPr>
              <a:t>You must be willing to:</a:t>
            </a:r>
          </a:p>
          <a:p>
            <a:pPr marL="219456" lvl="1" indent="-219456">
              <a:spcAft>
                <a:spcPts val="600"/>
              </a:spcAft>
              <a:buSzPct val="1000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Work evening and weekend work</a:t>
            </a:r>
          </a:p>
          <a:p>
            <a:pPr marL="219456" lvl="1" indent="-219456" eaLnBrk="1" hangingPunct="1">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Meticulous, careful, and courteous</a:t>
            </a:r>
          </a:p>
          <a:p>
            <a:pPr marL="219456" lvl="1" indent="-219456" eaLnBrk="1" hangingPunct="1">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Keep all information confidential</a:t>
            </a:r>
          </a:p>
          <a:p>
            <a:pPr marL="0" lvl="2" indent="0" algn="l">
              <a:buFont typeface="Arial" panose="020B0604020202020204" pitchFamily="34" charset="0"/>
              <a:buNone/>
            </a:pPr>
            <a:r>
              <a:rPr lang="en-US" sz="1200" b="1" i="1" dirty="0" smtClean="0">
                <a:latin typeface="Arial" panose="020B0604020202020204" pitchFamily="34" charset="0"/>
                <a:cs typeface="Arial" panose="020B0604020202020204" pitchFamily="34" charset="0"/>
              </a:rPr>
              <a:t>If you</a:t>
            </a:r>
            <a:r>
              <a:rPr lang="en-US" sz="1200" b="1" i="1" baseline="0" dirty="0" smtClean="0">
                <a:latin typeface="Arial" panose="020B0604020202020204" pitchFamily="34" charset="0"/>
                <a:cs typeface="Arial" panose="020B0604020202020204" pitchFamily="34" charset="0"/>
              </a:rPr>
              <a:t> </a:t>
            </a:r>
            <a:r>
              <a:rPr lang="en-US" sz="1200" b="1" i="1" dirty="0" smtClean="0">
                <a:latin typeface="Arial" panose="020B0604020202020204" pitchFamily="34" charset="0"/>
                <a:cs typeface="Arial" panose="020B0604020202020204" pitchFamily="34" charset="0"/>
              </a:rPr>
              <a:t>can not adhere to these requirements,</a:t>
            </a:r>
            <a:r>
              <a:rPr lang="en-US" sz="1200" b="1" i="1" baseline="0" dirty="0" smtClean="0">
                <a:latin typeface="Arial" panose="020B0604020202020204" pitchFamily="34" charset="0"/>
                <a:cs typeface="Arial" panose="020B0604020202020204" pitchFamily="34" charset="0"/>
              </a:rPr>
              <a:t> </a:t>
            </a:r>
            <a:r>
              <a:rPr lang="en-US" sz="1200" b="1" i="1" dirty="0" smtClean="0">
                <a:latin typeface="Arial" panose="020B0604020202020204" pitchFamily="34" charset="0"/>
                <a:cs typeface="Arial" panose="020B0604020202020204" pitchFamily="34" charset="0"/>
              </a:rPr>
              <a:t>this job is not for you.</a:t>
            </a:r>
          </a:p>
          <a:p>
            <a:pPr marL="0" lvl="2" indent="0" algn="l">
              <a:buNone/>
            </a:pPr>
            <a:endParaRPr lang="en-US" sz="1200" b="1" i="1" dirty="0" smtClean="0">
              <a:latin typeface="Arial" panose="020B0604020202020204" pitchFamily="34" charset="0"/>
              <a:cs typeface="Arial" panose="020B0604020202020204" pitchFamily="34" charset="0"/>
            </a:endParaRPr>
          </a:p>
          <a:p>
            <a:pPr marL="0" lvl="2" indent="0" algn="l">
              <a:buNone/>
            </a:pPr>
            <a:endParaRPr lang="en-US" sz="1200" b="1" i="1"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30E955C-EC8F-4C6F-BA26-1ED8BA53ACE2}" type="slidenum">
              <a:rPr lang="en-US" smtClean="0"/>
              <a:t>7</a:t>
            </a:fld>
            <a:endParaRPr lang="en-US" dirty="0"/>
          </a:p>
        </p:txBody>
      </p:sp>
    </p:spTree>
    <p:extLst>
      <p:ext uri="{BB962C8B-B14F-4D97-AF65-F5344CB8AC3E}">
        <p14:creationId xmlns:p14="http://schemas.microsoft.com/office/powerpoint/2010/main" val="1051550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sz="1200" dirty="0" smtClean="0">
                <a:latin typeface="Arial" panose="020B0604020202020204" pitchFamily="34" charset="0"/>
                <a:cs typeface="Arial" panose="020B0604020202020204" pitchFamily="34" charset="0"/>
              </a:rPr>
              <a:t>The first census definition</a:t>
            </a:r>
            <a:r>
              <a:rPr lang="en-US" sz="1200" baseline="0" dirty="0" smtClean="0">
                <a:latin typeface="Arial" panose="020B0604020202020204" pitchFamily="34" charset="0"/>
                <a:cs typeface="Arial" panose="020B0604020202020204" pitchFamily="34" charset="0"/>
              </a:rPr>
              <a:t> you need to know is that of a housing unit. This includes building structure type. </a:t>
            </a:r>
            <a:r>
              <a:rPr lang="en-US" sz="1200" dirty="0" smtClean="0">
                <a:latin typeface="Arial" panose="020B0604020202020204" pitchFamily="34" charset="0"/>
                <a:cs typeface="Arial" panose="020B0604020202020204" pitchFamily="34" charset="0"/>
              </a:rPr>
              <a:t>Structure type means the number of living units in a specific</a:t>
            </a:r>
            <a:r>
              <a:rPr lang="en-US" sz="1200" baseline="0" dirty="0" smtClean="0">
                <a:latin typeface="Arial" panose="020B0604020202020204" pitchFamily="34" charset="0"/>
                <a:cs typeface="Arial" panose="020B0604020202020204" pitchFamily="34" charset="0"/>
              </a:rPr>
              <a:t> building and what type of building.</a:t>
            </a:r>
          </a:p>
          <a:p>
            <a:pPr>
              <a:buFont typeface="Arial" panose="020B0604020202020204" pitchFamily="34" charset="0"/>
              <a:buNone/>
            </a:pPr>
            <a:endParaRPr lang="en-US" sz="1200" baseline="0" dirty="0" smtClean="0">
              <a:latin typeface="Arial" panose="020B0604020202020204" pitchFamily="34" charset="0"/>
              <a:cs typeface="Arial" panose="020B0604020202020204" pitchFamily="34" charset="0"/>
            </a:endParaRPr>
          </a:p>
          <a:p>
            <a:pPr>
              <a:buFont typeface="Arial" panose="020B0604020202020204" pitchFamily="34" charset="0"/>
              <a:buNone/>
            </a:pPr>
            <a:r>
              <a:rPr lang="en-US" sz="1200" baseline="0" dirty="0" smtClean="0">
                <a:latin typeface="Arial" panose="020B0604020202020204" pitchFamily="34" charset="0"/>
                <a:cs typeface="Arial" panose="020B0604020202020204" pitchFamily="34" charset="0"/>
              </a:rPr>
              <a:t>Structure types you may encounter can have anywhere from one to over a hundred units in one building.  (You will only categorize up to 5-or-more.) Structure type includes manufactured/mobile home and unusual structures. There are even living structures that are not housing units.</a:t>
            </a:r>
          </a:p>
          <a:p>
            <a:pPr>
              <a:buFont typeface="Arial" panose="020B0604020202020204" pitchFamily="34" charset="0"/>
              <a:buNone/>
            </a:pPr>
            <a:endParaRPr lang="en-US" sz="1200" baseline="0" dirty="0" smtClean="0">
              <a:latin typeface="Arial" panose="020B0604020202020204" pitchFamily="34" charset="0"/>
              <a:cs typeface="Arial" panose="020B0604020202020204" pitchFamily="34" charset="0"/>
            </a:endParaRPr>
          </a:p>
          <a:p>
            <a:pPr>
              <a:buFont typeface="Arial" panose="020B0604020202020204" pitchFamily="34" charset="0"/>
              <a:buNone/>
            </a:pPr>
            <a:r>
              <a:rPr lang="en-US" sz="1200" baseline="0" dirty="0" smtClean="0">
                <a:latin typeface="Arial" panose="020B0604020202020204" pitchFamily="34" charset="0"/>
                <a:cs typeface="Arial" panose="020B0604020202020204" pitchFamily="34" charset="0"/>
              </a:rPr>
              <a:t>All this will be covered in more detail in this section.</a:t>
            </a:r>
            <a:endParaRPr lang="en-US" sz="1200" dirty="0" smtClean="0">
              <a:latin typeface="Arial" panose="020B0604020202020204" pitchFamily="34" charset="0"/>
              <a:cs typeface="Arial" panose="020B0604020202020204" pitchFamily="34" charset="0"/>
            </a:endParaRPr>
          </a:p>
          <a:p>
            <a:pPr>
              <a:buFont typeface="Arial" panose="020B0604020202020204" pitchFamily="34" charset="0"/>
              <a:buNone/>
            </a:pP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8</a:t>
            </a:fld>
            <a:endParaRPr lang="en-US" dirty="0"/>
          </a:p>
        </p:txBody>
      </p:sp>
    </p:spTree>
    <p:extLst>
      <p:ext uri="{BB962C8B-B14F-4D97-AF65-F5344CB8AC3E}">
        <p14:creationId xmlns:p14="http://schemas.microsoft.com/office/powerpoint/2010/main" val="2400244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eaLnBrk="1" hangingPunct="1">
              <a:spcBef>
                <a:spcPts val="0"/>
              </a:spcBef>
              <a:spcAft>
                <a:spcPts val="600"/>
              </a:spcAft>
              <a:buFont typeface="Arial" panose="020B0604020202020204" pitchFamily="34" charset="0"/>
              <a:buNone/>
            </a:pPr>
            <a:r>
              <a:rPr lang="en-US" sz="1200" u="none" dirty="0" smtClean="0">
                <a:latin typeface="Arial" panose="020B0604020202020204" pitchFamily="34" charset="0"/>
                <a:cs typeface="Arial" panose="020B0604020202020204" pitchFamily="34" charset="0"/>
              </a:rPr>
              <a:t>A housing unit is  one or more rooms intended for permanent occupancy with direct access from outside the building or through a common hall.</a:t>
            </a:r>
          </a:p>
          <a:p>
            <a:pPr lvl="0">
              <a:spcBef>
                <a:spcPts val="0"/>
              </a:spcBef>
              <a:spcAft>
                <a:spcPts val="600"/>
              </a:spcAft>
            </a:pPr>
            <a:r>
              <a:rPr lang="en-US" dirty="0" smtClean="0">
                <a:latin typeface="Arial" panose="020B0604020202020204" pitchFamily="34" charset="0"/>
                <a:cs typeface="Arial" panose="020B0604020202020204" pitchFamily="34" charset="0"/>
              </a:rPr>
              <a:t>A building is not a housing unit, no matter what it looks like, if:</a:t>
            </a:r>
          </a:p>
          <a:p>
            <a:pPr marL="219456" lvl="0" indent="-219456">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It is dilapidated/ unlivable, and no one lives in there.</a:t>
            </a:r>
          </a:p>
          <a:p>
            <a:pPr marL="219456" lvl="0" indent="-219456">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It is a new construction with no exterior in place (not weather tight).</a:t>
            </a:r>
          </a:p>
          <a:p>
            <a:pPr marL="219456" lvl="0" indent="-219456">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It is used entirely for storage or commercial purposes. </a:t>
            </a:r>
          </a:p>
          <a:p>
            <a:pPr marL="0" lvl="1" indent="0" eaLnBrk="1" hangingPunct="1">
              <a:spcBef>
                <a:spcPts val="0"/>
              </a:spcBef>
              <a:spcAft>
                <a:spcPts val="600"/>
              </a:spcAft>
              <a:buFont typeface="Arial" panose="020B0604020202020204" pitchFamily="34" charset="0"/>
              <a:buNone/>
            </a:pPr>
            <a:endParaRPr lang="en-US" sz="1200" u="none" dirty="0" smtClean="0">
              <a:latin typeface="Arial" panose="020B0604020202020204" pitchFamily="34" charset="0"/>
              <a:cs typeface="Arial" panose="020B0604020202020204" pitchFamily="34" charset="0"/>
            </a:endParaRPr>
          </a:p>
          <a:p>
            <a:pPr eaLnBrk="1" hangingPunct="1"/>
            <a:endParaRPr lang="en-US" sz="1200" u="none" baseline="0" dirty="0" smtClean="0">
              <a:latin typeface="Arial" panose="020B0604020202020204" pitchFamily="34" charset="0"/>
              <a:cs typeface="Arial" panose="020B0604020202020204" pitchFamily="34" charset="0"/>
            </a:endParaRPr>
          </a:p>
          <a:p>
            <a:endParaRPr lang="en-US"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9</a:t>
            </a:fld>
            <a:endParaRPr lang="en-US" dirty="0"/>
          </a:p>
        </p:txBody>
      </p:sp>
    </p:spTree>
    <p:extLst>
      <p:ext uri="{BB962C8B-B14F-4D97-AF65-F5344CB8AC3E}">
        <p14:creationId xmlns:p14="http://schemas.microsoft.com/office/powerpoint/2010/main" val="3664590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35C554C-F5F7-4ACE-99C9-0D79AE06CB17}" type="datetime1">
              <a:rPr lang="en-US" smtClean="0"/>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97D531-7765-4B5F-B3CC-92E792B4793C}" type="slidenum">
              <a:rPr lang="en-US" smtClean="0"/>
              <a:t>‹#›</a:t>
            </a:fld>
            <a:endParaRPr lang="en-US" dirty="0"/>
          </a:p>
        </p:txBody>
      </p:sp>
    </p:spTree>
    <p:extLst>
      <p:ext uri="{BB962C8B-B14F-4D97-AF65-F5344CB8AC3E}">
        <p14:creationId xmlns:p14="http://schemas.microsoft.com/office/powerpoint/2010/main" val="1504944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A32011-049B-4DDB-8A41-9AF4006C1A91}" type="datetime1">
              <a:rPr lang="en-US" smtClean="0"/>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97D531-7765-4B5F-B3CC-92E792B4793C}" type="slidenum">
              <a:rPr lang="en-US" smtClean="0"/>
              <a:t>‹#›</a:t>
            </a:fld>
            <a:endParaRPr lang="en-US" dirty="0"/>
          </a:p>
        </p:txBody>
      </p:sp>
    </p:spTree>
    <p:extLst>
      <p:ext uri="{BB962C8B-B14F-4D97-AF65-F5344CB8AC3E}">
        <p14:creationId xmlns:p14="http://schemas.microsoft.com/office/powerpoint/2010/main" val="4228182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9232DA-0124-41C0-95ED-8BC4C063F2AC}" type="datetime1">
              <a:rPr lang="en-US" smtClean="0"/>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97D531-7765-4B5F-B3CC-92E792B4793C}" type="slidenum">
              <a:rPr lang="en-US" smtClean="0"/>
              <a:t>‹#›</a:t>
            </a:fld>
            <a:endParaRPr lang="en-US" dirty="0"/>
          </a:p>
        </p:txBody>
      </p:sp>
    </p:spTree>
    <p:extLst>
      <p:ext uri="{BB962C8B-B14F-4D97-AF65-F5344CB8AC3E}">
        <p14:creationId xmlns:p14="http://schemas.microsoft.com/office/powerpoint/2010/main" val="4231913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152400"/>
            <a:ext cx="953262" cy="955548"/>
          </a:xfrm>
          <a:prstGeom prst="rect">
            <a:avLst/>
          </a:prstGeom>
        </p:spPr>
      </p:pic>
      <p:sp>
        <p:nvSpPr>
          <p:cNvPr id="17" name="Rectangle 16"/>
          <p:cNvSpPr/>
          <p:nvPr userDrawn="1"/>
        </p:nvSpPr>
        <p:spPr>
          <a:xfrm>
            <a:off x="0" y="1219200"/>
            <a:ext cx="9144000" cy="563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0" y="222809"/>
            <a:ext cx="4722419" cy="814730"/>
          </a:xfrm>
          <a:prstGeom prst="rect">
            <a:avLst/>
          </a:prstGeom>
        </p:spPr>
      </p:pic>
    </p:spTree>
    <p:extLst>
      <p:ext uri="{BB962C8B-B14F-4D97-AF65-F5344CB8AC3E}">
        <p14:creationId xmlns:p14="http://schemas.microsoft.com/office/powerpoint/2010/main" val="2088433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forma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356350"/>
            <a:ext cx="2133600" cy="365125"/>
          </a:xfrm>
          <a:prstGeom prst="rect">
            <a:avLst/>
          </a:prstGeom>
        </p:spPr>
        <p:txBody>
          <a:bodyPr/>
          <a:lstStyle>
            <a:lvl1pPr>
              <a:defRPr sz="1200">
                <a:latin typeface="Arial Narrow" panose="020B0606020202030204" pitchFamily="34" charset="0"/>
              </a:defRPr>
            </a:lvl1p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lgn="r">
              <a:defRPr sz="1200">
                <a:latin typeface="Arial Narrow" panose="020B0606020202030204" pitchFamily="34" charset="0"/>
              </a:defRPr>
            </a:lvl1pPr>
          </a:lstStyle>
          <a:p>
            <a:fld id="{1D7F1ABF-CE35-4BF2-A2ED-4F50B5C41B28}" type="slidenum">
              <a:rPr lang="en-US" smtClean="0"/>
              <a:pPr/>
              <a:t>‹#›</a:t>
            </a:fld>
            <a:endParaRPr lang="en-US" dirty="0"/>
          </a:p>
        </p:txBody>
      </p:sp>
      <p:sp>
        <p:nvSpPr>
          <p:cNvPr id="12" name="Text Placeholder 11"/>
          <p:cNvSpPr>
            <a:spLocks noGrp="1"/>
          </p:cNvSpPr>
          <p:nvPr>
            <p:ph type="body" sz="quarter" idx="13"/>
          </p:nvPr>
        </p:nvSpPr>
        <p:spPr>
          <a:xfrm>
            <a:off x="762000" y="381000"/>
            <a:ext cx="7696200" cy="914400"/>
          </a:xfrm>
          <a:prstGeom prst="rect">
            <a:avLst/>
          </a:prstGeom>
        </p:spPr>
        <p:txBody>
          <a:bodyPr/>
          <a:lstStyle>
            <a:lvl1pPr marL="55562" indent="0" algn="ctr">
              <a:buFontTx/>
              <a:buNone/>
              <a:defRPr sz="3200" b="1" cap="none" baseline="0"/>
            </a:lvl1pPr>
          </a:lstStyle>
          <a:p>
            <a:pPr lvl="0"/>
            <a:endParaRPr lang="en-US" dirty="0"/>
          </a:p>
        </p:txBody>
      </p:sp>
    </p:spTree>
    <p:extLst>
      <p:ext uri="{BB962C8B-B14F-4D97-AF65-F5344CB8AC3E}">
        <p14:creationId xmlns:p14="http://schemas.microsoft.com/office/powerpoint/2010/main" val="1828834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ulleted list forma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lgn="r">
              <a:defRPr sz="1200">
                <a:latin typeface="Arial Narrow" panose="020B0606020202030204" pitchFamily="34" charset="0"/>
              </a:defRPr>
            </a:lvl1pPr>
          </a:lstStyle>
          <a:p>
            <a:fld id="{1D7F1ABF-CE35-4BF2-A2ED-4F50B5C41B28}" type="slidenum">
              <a:rPr lang="en-US" smtClean="0"/>
              <a:pPr/>
              <a:t>‹#›</a:t>
            </a:fld>
            <a:endParaRPr lang="en-US" dirty="0"/>
          </a:p>
        </p:txBody>
      </p:sp>
      <p:sp>
        <p:nvSpPr>
          <p:cNvPr id="3" name="Text Placeholder 2"/>
          <p:cNvSpPr>
            <a:spLocks noGrp="1"/>
          </p:cNvSpPr>
          <p:nvPr>
            <p:ph type="body" sz="quarter" idx="13"/>
          </p:nvPr>
        </p:nvSpPr>
        <p:spPr>
          <a:xfrm>
            <a:off x="1295400" y="1524000"/>
            <a:ext cx="6477000" cy="4267200"/>
          </a:xfrm>
          <a:prstGeom prst="rect">
            <a:avLst/>
          </a:prstGeom>
        </p:spPr>
        <p:txBody>
          <a:bodyPr/>
          <a:lstStyle>
            <a:lvl1pPr marL="228600" indent="-173038">
              <a:buFont typeface="Garamond" panose="02020404030301010803" pitchFamily="18" charset="0"/>
              <a:buChar char="»"/>
              <a:defRPr sz="2200"/>
            </a:lvl1pPr>
            <a:lvl2pPr marL="461963" indent="-177800">
              <a:spcBef>
                <a:spcPts val="1800"/>
              </a:spcBef>
              <a:buFont typeface="Arial Narrow" panose="020B0606020202030204" pitchFamily="34" charset="0"/>
              <a:buChar char="›"/>
              <a:defRPr sz="2000"/>
            </a:lvl2pPr>
          </a:lstStyle>
          <a:p>
            <a:pPr lvl="0"/>
            <a:r>
              <a:rPr lang="en-US" dirty="0" smtClean="0"/>
              <a:t>Click to edit Master text styles</a:t>
            </a:r>
          </a:p>
          <a:p>
            <a:pPr lvl="1"/>
            <a:r>
              <a:rPr lang="en-US" dirty="0" smtClean="0"/>
              <a:t>Second level</a:t>
            </a:r>
          </a:p>
        </p:txBody>
      </p:sp>
      <p:sp>
        <p:nvSpPr>
          <p:cNvPr id="4" name="Text Placeholder 11"/>
          <p:cNvSpPr>
            <a:spLocks noGrp="1"/>
          </p:cNvSpPr>
          <p:nvPr>
            <p:ph type="body" sz="quarter" idx="14"/>
          </p:nvPr>
        </p:nvSpPr>
        <p:spPr>
          <a:xfrm>
            <a:off x="762000" y="381000"/>
            <a:ext cx="7696200" cy="914400"/>
          </a:xfrm>
          <a:prstGeom prst="rect">
            <a:avLst/>
          </a:prstGeom>
        </p:spPr>
        <p:txBody>
          <a:bodyPr/>
          <a:lstStyle>
            <a:lvl1pPr marL="55562" indent="0" algn="ctr">
              <a:buFontTx/>
              <a:buNone/>
              <a:defRPr sz="3200" b="1" cap="none" baseline="0"/>
            </a:lvl1pPr>
          </a:lstStyle>
          <a:p>
            <a:pPr lvl="0"/>
            <a:endParaRPr lang="en-US" dirty="0"/>
          </a:p>
        </p:txBody>
      </p:sp>
    </p:spTree>
    <p:extLst>
      <p:ext uri="{BB962C8B-B14F-4D97-AF65-F5344CB8AC3E}">
        <p14:creationId xmlns:p14="http://schemas.microsoft.com/office/powerpoint/2010/main" val="3937654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75" y="508993"/>
            <a:ext cx="7772251" cy="1342430"/>
          </a:xfrm>
          <a:prstGeom prst="rect">
            <a:avLst/>
          </a:prstGeom>
        </p:spPr>
        <p:txBody>
          <a:bodyPr lIns="85707" tIns="42853" rIns="85707" bIns="42853"/>
          <a:lstStyle/>
          <a:p>
            <a:r>
              <a:rPr lang="en-US" smtClean="0"/>
              <a:t>Click to edit Master title style</a:t>
            </a:r>
            <a:endParaRPr lang="en-US"/>
          </a:p>
        </p:txBody>
      </p:sp>
      <p:sp>
        <p:nvSpPr>
          <p:cNvPr id="3" name="Text Placeholder 2"/>
          <p:cNvSpPr>
            <a:spLocks noGrp="1"/>
          </p:cNvSpPr>
          <p:nvPr>
            <p:ph type="body" sz="half" idx="1"/>
          </p:nvPr>
        </p:nvSpPr>
        <p:spPr>
          <a:xfrm>
            <a:off x="685875" y="1982391"/>
            <a:ext cx="7772251" cy="1985367"/>
          </a:xfrm>
          <a:prstGeom prst="rect">
            <a:avLst/>
          </a:prstGeom>
        </p:spPr>
        <p:txBody>
          <a:bodyPr lIns="85707" tIns="42853" rIns="85707" bIns="4285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75" y="4110633"/>
            <a:ext cx="7772251" cy="1985367"/>
          </a:xfrm>
          <a:prstGeom prst="rect">
            <a:avLst/>
          </a:prstGeom>
        </p:spPr>
        <p:txBody>
          <a:bodyPr lIns="85707" tIns="42853" rIns="85707" bIns="4285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12655" y="6313289"/>
            <a:ext cx="1904380" cy="458391"/>
          </a:xfrm>
          <a:prstGeom prst="rect">
            <a:avLst/>
          </a:prstGeom>
        </p:spPr>
        <p:txBody>
          <a:bodyPr lIns="85707" tIns="42853" rIns="85707" bIns="42853"/>
          <a:lstStyle>
            <a:lvl1pPr>
              <a:defRPr/>
            </a:lvl1pPr>
          </a:lstStyle>
          <a:p>
            <a:pPr>
              <a:defRPr/>
            </a:pPr>
            <a:endParaRPr lang="en-US" dirty="0"/>
          </a:p>
        </p:txBody>
      </p:sp>
      <p:sp>
        <p:nvSpPr>
          <p:cNvPr id="6" name="Footer Placeholder 5"/>
          <p:cNvSpPr>
            <a:spLocks noGrp="1"/>
          </p:cNvSpPr>
          <p:nvPr>
            <p:ph type="ftr" sz="quarter" idx="11"/>
          </p:nvPr>
        </p:nvSpPr>
        <p:spPr>
          <a:xfrm>
            <a:off x="3151154" y="6313289"/>
            <a:ext cx="2895253" cy="458391"/>
          </a:xfrm>
          <a:prstGeom prst="rect">
            <a:avLst/>
          </a:prstGeom>
        </p:spPr>
        <p:txBody>
          <a:bodyPr lIns="85707" tIns="42853" rIns="85707" bIns="42853"/>
          <a:lstStyle>
            <a:lvl1pPr>
              <a:defRPr/>
            </a:lvl1pPr>
          </a:lstStyle>
          <a:p>
            <a:pPr>
              <a:defRPr/>
            </a:pPr>
            <a:endParaRPr lang="en-US" dirty="0"/>
          </a:p>
        </p:txBody>
      </p:sp>
      <p:sp>
        <p:nvSpPr>
          <p:cNvPr id="7" name="Slide Number Placeholder 6"/>
          <p:cNvSpPr>
            <a:spLocks noGrp="1"/>
          </p:cNvSpPr>
          <p:nvPr>
            <p:ph type="sldNum" sz="quarter" idx="12"/>
          </p:nvPr>
        </p:nvSpPr>
        <p:spPr>
          <a:xfrm>
            <a:off x="6580526" y="6313289"/>
            <a:ext cx="1904380" cy="458391"/>
          </a:xfrm>
          <a:prstGeom prst="rect">
            <a:avLst/>
          </a:prstGeom>
        </p:spPr>
        <p:txBody>
          <a:bodyPr lIns="85707" tIns="42853" rIns="85707" bIns="42853"/>
          <a:lstStyle>
            <a:lvl1pPr>
              <a:defRPr/>
            </a:lvl1pPr>
          </a:lstStyle>
          <a:p>
            <a:pPr>
              <a:defRPr/>
            </a:pPr>
            <a:fld id="{3AEE712D-3AB6-4A9D-9674-98851C8E6662}" type="slidenum">
              <a:rPr lang="en-US"/>
              <a:pPr>
                <a:defRPr/>
              </a:pPr>
              <a:t>‹#›</a:t>
            </a:fld>
            <a:endParaRPr lang="en-US" dirty="0"/>
          </a:p>
        </p:txBody>
      </p:sp>
    </p:spTree>
    <p:extLst>
      <p:ext uri="{BB962C8B-B14F-4D97-AF65-F5344CB8AC3E}">
        <p14:creationId xmlns:p14="http://schemas.microsoft.com/office/powerpoint/2010/main" val="587840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with date">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57200" y="6356350"/>
            <a:ext cx="2133600" cy="365125"/>
          </a:xfrm>
          <a:prstGeom prst="rect">
            <a:avLst/>
          </a:prstGeom>
        </p:spPr>
        <p:txBody>
          <a:bodyPr/>
          <a:lstStyle>
            <a:lvl1pPr>
              <a:defRPr sz="1200">
                <a:latin typeface="Arial Narrow" panose="020B0606020202030204" pitchFamily="34" charset="0"/>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lgn="r">
              <a:defRPr sz="1200">
                <a:latin typeface="Arial Narrow" panose="020B0606020202030204" pitchFamily="34" charset="0"/>
              </a:defRPr>
            </a:lvl1pPr>
          </a:lstStyle>
          <a:p>
            <a:fld id="{1D7F1ABF-CE35-4BF2-A2ED-4F50B5C41B28}" type="slidenum">
              <a:rPr lang="en-US" smtClean="0"/>
              <a:pPr/>
              <a:t>‹#›</a:t>
            </a:fld>
            <a:endParaRPr lang="en-US" dirty="0"/>
          </a:p>
        </p:txBody>
      </p:sp>
      <p:sp>
        <p:nvSpPr>
          <p:cNvPr id="4" name="Text Placeholder 11"/>
          <p:cNvSpPr>
            <a:spLocks noGrp="1"/>
          </p:cNvSpPr>
          <p:nvPr>
            <p:ph type="body" sz="quarter" idx="13"/>
          </p:nvPr>
        </p:nvSpPr>
        <p:spPr>
          <a:xfrm>
            <a:off x="762000" y="381000"/>
            <a:ext cx="7696200" cy="914400"/>
          </a:xfrm>
          <a:prstGeom prst="rect">
            <a:avLst/>
          </a:prstGeom>
        </p:spPr>
        <p:txBody>
          <a:bodyPr/>
          <a:lstStyle>
            <a:lvl1pPr marL="55562" indent="0" algn="ctr">
              <a:buFontTx/>
              <a:buNone/>
              <a:defRPr sz="3200" b="1" cap="none" baseline="0"/>
            </a:lvl1pPr>
          </a:lstStyle>
          <a:p>
            <a:pPr lvl="0"/>
            <a:endParaRPr lang="en-US" dirty="0"/>
          </a:p>
        </p:txBody>
      </p:sp>
    </p:spTree>
    <p:extLst>
      <p:ext uri="{BB962C8B-B14F-4D97-AF65-F5344CB8AC3E}">
        <p14:creationId xmlns:p14="http://schemas.microsoft.com/office/powerpoint/2010/main" val="4135847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C6C83E-9E22-4967-908E-BF7EB8560883}" type="datetime1">
              <a:rPr lang="en-US" smtClean="0"/>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97D531-7765-4B5F-B3CC-92E792B4793C}" type="slidenum">
              <a:rPr lang="en-US" smtClean="0"/>
              <a:t>‹#›</a:t>
            </a:fld>
            <a:endParaRPr lang="en-US" dirty="0"/>
          </a:p>
        </p:txBody>
      </p:sp>
    </p:spTree>
    <p:extLst>
      <p:ext uri="{BB962C8B-B14F-4D97-AF65-F5344CB8AC3E}">
        <p14:creationId xmlns:p14="http://schemas.microsoft.com/office/powerpoint/2010/main" val="3022190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61F35E-4B28-4228-A1D0-C3C1ABD23275}" type="datetime1">
              <a:rPr lang="en-US" smtClean="0"/>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97D531-7765-4B5F-B3CC-92E792B4793C}" type="slidenum">
              <a:rPr lang="en-US" smtClean="0"/>
              <a:t>‹#›</a:t>
            </a:fld>
            <a:endParaRPr lang="en-US" dirty="0"/>
          </a:p>
        </p:txBody>
      </p:sp>
    </p:spTree>
    <p:extLst>
      <p:ext uri="{BB962C8B-B14F-4D97-AF65-F5344CB8AC3E}">
        <p14:creationId xmlns:p14="http://schemas.microsoft.com/office/powerpoint/2010/main" val="1277758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1E97B4B-2F2F-49A0-A687-6CE42E9851CB}" type="datetime1">
              <a:rPr lang="en-US" smtClean="0"/>
              <a:t>6/28/2017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97D531-7765-4B5F-B3CC-92E792B4793C}" type="slidenum">
              <a:rPr lang="en-US" smtClean="0"/>
              <a:t>‹#›</a:t>
            </a:fld>
            <a:endParaRPr lang="en-US" dirty="0"/>
          </a:p>
        </p:txBody>
      </p:sp>
    </p:spTree>
    <p:extLst>
      <p:ext uri="{BB962C8B-B14F-4D97-AF65-F5344CB8AC3E}">
        <p14:creationId xmlns:p14="http://schemas.microsoft.com/office/powerpoint/2010/main" val="161823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B0FF70-0679-452A-ADE2-C5A95E6096F1}" type="datetime1">
              <a:rPr lang="en-US" smtClean="0"/>
              <a:t>6/28/2017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97D531-7765-4B5F-B3CC-92E792B4793C}" type="slidenum">
              <a:rPr lang="en-US" smtClean="0"/>
              <a:t>‹#›</a:t>
            </a:fld>
            <a:endParaRPr lang="en-US" dirty="0"/>
          </a:p>
        </p:txBody>
      </p:sp>
    </p:spTree>
    <p:extLst>
      <p:ext uri="{BB962C8B-B14F-4D97-AF65-F5344CB8AC3E}">
        <p14:creationId xmlns:p14="http://schemas.microsoft.com/office/powerpoint/2010/main" val="393408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EAA2F7-5EE7-4E18-8DB4-6262F3961118}" type="datetime1">
              <a:rPr lang="en-US" smtClean="0"/>
              <a:t>6/28/2017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97D531-7765-4B5F-B3CC-92E792B4793C}" type="slidenum">
              <a:rPr lang="en-US" smtClean="0"/>
              <a:t>‹#›</a:t>
            </a:fld>
            <a:endParaRPr lang="en-US" dirty="0"/>
          </a:p>
        </p:txBody>
      </p:sp>
    </p:spTree>
    <p:extLst>
      <p:ext uri="{BB962C8B-B14F-4D97-AF65-F5344CB8AC3E}">
        <p14:creationId xmlns:p14="http://schemas.microsoft.com/office/powerpoint/2010/main" val="120239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FE5589-808F-49EA-95B8-296120D30F24}" type="datetime1">
              <a:rPr lang="en-US" smtClean="0"/>
              <a:t>6/28/2017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97D531-7765-4B5F-B3CC-92E792B4793C}" type="slidenum">
              <a:rPr lang="en-US" smtClean="0"/>
              <a:t>‹#›</a:t>
            </a:fld>
            <a:endParaRPr lang="en-US" dirty="0"/>
          </a:p>
        </p:txBody>
      </p:sp>
    </p:spTree>
    <p:extLst>
      <p:ext uri="{BB962C8B-B14F-4D97-AF65-F5344CB8AC3E}">
        <p14:creationId xmlns:p14="http://schemas.microsoft.com/office/powerpoint/2010/main" val="1807633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BDB67C-0FF2-4CC4-900B-AC74C9298549}" type="datetime1">
              <a:rPr lang="en-US" smtClean="0"/>
              <a:t>6/28/2017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97D531-7765-4B5F-B3CC-92E792B4793C}" type="slidenum">
              <a:rPr lang="en-US" smtClean="0"/>
              <a:t>‹#›</a:t>
            </a:fld>
            <a:endParaRPr lang="en-US" dirty="0"/>
          </a:p>
        </p:txBody>
      </p:sp>
    </p:spTree>
    <p:extLst>
      <p:ext uri="{BB962C8B-B14F-4D97-AF65-F5344CB8AC3E}">
        <p14:creationId xmlns:p14="http://schemas.microsoft.com/office/powerpoint/2010/main" val="292215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9A626A-201A-4964-A8BB-75D751E12E1A}" type="datetime1">
              <a:rPr lang="en-US" smtClean="0"/>
              <a:t>6/28/2017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97D531-7765-4B5F-B3CC-92E792B4793C}" type="slidenum">
              <a:rPr lang="en-US" smtClean="0"/>
              <a:t>‹#›</a:t>
            </a:fld>
            <a:endParaRPr lang="en-US" dirty="0"/>
          </a:p>
        </p:txBody>
      </p:sp>
    </p:spTree>
    <p:extLst>
      <p:ext uri="{BB962C8B-B14F-4D97-AF65-F5344CB8AC3E}">
        <p14:creationId xmlns:p14="http://schemas.microsoft.com/office/powerpoint/2010/main" val="2902517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877270-187B-41F2-83F5-F8334DBDD5B5}" type="datetime1">
              <a:rPr lang="en-US" smtClean="0"/>
              <a:t>6/28/2017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7D531-7765-4B5F-B3CC-92E792B4793C}" type="slidenum">
              <a:rPr lang="en-US" smtClean="0"/>
              <a:t>‹#›</a:t>
            </a:fld>
            <a:endParaRPr lang="en-US" dirty="0"/>
          </a:p>
        </p:txBody>
      </p:sp>
    </p:spTree>
    <p:extLst>
      <p:ext uri="{BB962C8B-B14F-4D97-AF65-F5344CB8AC3E}">
        <p14:creationId xmlns:p14="http://schemas.microsoft.com/office/powerpoint/2010/main" val="2481821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app.leg.wa.gov/RCW/default.aspx?cite=43.62"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6354" y="2514600"/>
            <a:ext cx="7371292" cy="707886"/>
          </a:xfrm>
          <a:prstGeom prst="rect">
            <a:avLst/>
          </a:prstGeom>
          <a:noFill/>
        </p:spPr>
        <p:txBody>
          <a:bodyPr wrap="square" rtlCol="0">
            <a:spAutoFit/>
          </a:bodyPr>
          <a:lstStyle/>
          <a:p>
            <a:pPr algn="ctr"/>
            <a:r>
              <a:rPr lang="en-US" sz="4000" b="1" cap="small" baseline="0" dirty="0" smtClean="0">
                <a:solidFill>
                  <a:schemeClr val="bg1"/>
                </a:solidFill>
                <a:latin typeface="Arial" panose="020B0604020202020204" pitchFamily="34" charset="0"/>
                <a:cs typeface="Arial" panose="020B0604020202020204" pitchFamily="34" charset="0"/>
              </a:rPr>
              <a:t>Census Enumerator Training</a:t>
            </a:r>
            <a:endParaRPr lang="en-US" sz="4000" b="1" cap="small" baseline="0"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06557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10</a:t>
            </a:fld>
            <a:endParaRPr lang="en-US" dirty="0"/>
          </a:p>
        </p:txBody>
      </p:sp>
      <p:sp>
        <p:nvSpPr>
          <p:cNvPr id="5" name="Rectangle 2"/>
          <p:cNvSpPr txBox="1">
            <a:spLocks noChangeArrowheads="1"/>
          </p:cNvSpPr>
          <p:nvPr/>
        </p:nvSpPr>
        <p:spPr>
          <a:xfrm>
            <a:off x="685577" y="228600"/>
            <a:ext cx="7772251" cy="714375"/>
          </a:xfrm>
          <a:prstGeom prst="rect">
            <a:avLst/>
          </a:prstGeom>
        </p:spPr>
        <p:txBody>
          <a:bodyPr/>
          <a:lstStyle>
            <a:lvl1pPr algn="l" defTabSz="914400" rtl="0" eaLnBrk="1" latinLnBrk="0" hangingPunct="1">
              <a:spcBef>
                <a:spcPct val="0"/>
              </a:spcBef>
              <a:buNone/>
              <a:defRPr sz="3600" kern="1200" baseline="0">
                <a:solidFill>
                  <a:srgbClr val="00B050"/>
                </a:solidFill>
                <a:latin typeface="Britannic Bold" panose="020B0903060703020204" pitchFamily="34" charset="0"/>
                <a:ea typeface="+mj-ea"/>
                <a:cs typeface="Tahoma" panose="020B0604030504040204" pitchFamily="34" charset="0"/>
              </a:defRPr>
            </a:lvl1pPr>
          </a:lstStyle>
          <a:p>
            <a:pPr algn="ctr"/>
            <a:r>
              <a:rPr lang="en-US" sz="3200" b="1" dirty="0" smtClean="0">
                <a:solidFill>
                  <a:schemeClr val="tx1"/>
                </a:solidFill>
                <a:latin typeface="Arial Narrow" panose="020B0606020202030204" pitchFamily="34" charset="0"/>
                <a:cs typeface="Arial" panose="020B0604020202020204" pitchFamily="34" charset="0"/>
              </a:rPr>
              <a:t>What Is An Occupied/Vacant Housing Unit? </a:t>
            </a:r>
            <a:endParaRPr lang="en-US" sz="3200" b="1" i="1" dirty="0" smtClean="0">
              <a:solidFill>
                <a:schemeClr val="tx1"/>
              </a:solidFill>
              <a:latin typeface="Arial Narrow" panose="020B0606020202030204" pitchFamily="34" charset="0"/>
              <a:cs typeface="Arial" panose="020B0604020202020204" pitchFamily="34" charset="0"/>
            </a:endParaRPr>
          </a:p>
        </p:txBody>
      </p:sp>
      <p:sp>
        <p:nvSpPr>
          <p:cNvPr id="6" name="Rectangle 5"/>
          <p:cNvSpPr/>
          <p:nvPr/>
        </p:nvSpPr>
        <p:spPr>
          <a:xfrm>
            <a:off x="685800" y="977537"/>
            <a:ext cx="7772400" cy="2893100"/>
          </a:xfrm>
          <a:prstGeom prst="rect">
            <a:avLst/>
          </a:prstGeom>
        </p:spPr>
        <p:txBody>
          <a:bodyPr>
            <a:spAutoFit/>
          </a:bodyPr>
          <a:lstStyle/>
          <a:p>
            <a:pPr lvl="0">
              <a:spcAft>
                <a:spcPts val="600"/>
              </a:spcAft>
            </a:pPr>
            <a:r>
              <a:rPr lang="en-US" dirty="0" smtClean="0">
                <a:latin typeface="Arial Narrow" panose="020B0606020202030204" pitchFamily="34" charset="0"/>
              </a:rPr>
              <a:t>An </a:t>
            </a:r>
            <a:r>
              <a:rPr lang="en-US" dirty="0">
                <a:latin typeface="Arial Narrow" panose="020B0606020202030204" pitchFamily="34" charset="0"/>
              </a:rPr>
              <a:t>occupied housing unit is one with one or more residents usually living and sleeping there.</a:t>
            </a:r>
          </a:p>
          <a:p>
            <a:pPr lvl="0">
              <a:spcAft>
                <a:spcPts val="600"/>
              </a:spcAft>
            </a:pPr>
            <a:r>
              <a:rPr lang="en-US" dirty="0" smtClean="0">
                <a:latin typeface="Arial Narrow" panose="020B0606020202030204" pitchFamily="34" charset="0"/>
              </a:rPr>
              <a:t>A vacant housing unit is one where a resident person does not live in the unit as a primary home.  </a:t>
            </a:r>
          </a:p>
          <a:p>
            <a:pPr lvl="0">
              <a:spcAft>
                <a:spcPts val="600"/>
              </a:spcAft>
            </a:pPr>
            <a:r>
              <a:rPr lang="en-US" dirty="0" smtClean="0">
                <a:latin typeface="Arial Narrow" panose="020B0606020202030204" pitchFamily="34" charset="0"/>
              </a:rPr>
              <a:t>There </a:t>
            </a:r>
            <a:r>
              <a:rPr lang="en-US" dirty="0">
                <a:latin typeface="Arial Narrow" panose="020B0606020202030204" pitchFamily="34" charset="0"/>
              </a:rPr>
              <a:t>are two </a:t>
            </a:r>
            <a:r>
              <a:rPr lang="en-US" dirty="0" smtClean="0">
                <a:latin typeface="Arial Narrow" panose="020B0606020202030204" pitchFamily="34" charset="0"/>
              </a:rPr>
              <a:t>additional types of vacant housing unit situations: </a:t>
            </a:r>
            <a:endParaRPr lang="en-US" dirty="0">
              <a:latin typeface="Arial Narrow" panose="020B0606020202030204" pitchFamily="34" charset="0"/>
            </a:endParaRPr>
          </a:p>
          <a:p>
            <a:pPr marL="219456" lvl="0" indent="-219456">
              <a:spcAft>
                <a:spcPts val="600"/>
              </a:spcAft>
              <a:buFont typeface="Arial" panose="020B0604020202020204" pitchFamily="34" charset="0"/>
              <a:buChar char="•"/>
            </a:pPr>
            <a:r>
              <a:rPr lang="en-US" dirty="0" smtClean="0">
                <a:latin typeface="Arial Narrow" panose="020B0606020202030204" pitchFamily="34" charset="0"/>
              </a:rPr>
              <a:t>Housing </a:t>
            </a:r>
            <a:r>
              <a:rPr lang="en-US" dirty="0">
                <a:latin typeface="Arial Narrow" panose="020B0606020202030204" pitchFamily="34" charset="0"/>
              </a:rPr>
              <a:t>for temporary stay.  </a:t>
            </a:r>
            <a:r>
              <a:rPr lang="en-US" dirty="0" smtClean="0">
                <a:latin typeface="Arial Narrow" panose="020B0606020202030204" pitchFamily="34" charset="0"/>
              </a:rPr>
              <a:t>Examples are: a </a:t>
            </a:r>
            <a:r>
              <a:rPr lang="en-US" dirty="0">
                <a:latin typeface="Arial Narrow" panose="020B0606020202030204" pitchFamily="34" charset="0"/>
              </a:rPr>
              <a:t>corporate rental, vacation </a:t>
            </a:r>
            <a:r>
              <a:rPr lang="en-US" dirty="0" smtClean="0">
                <a:latin typeface="Arial Narrow" panose="020B0606020202030204" pitchFamily="34" charset="0"/>
              </a:rPr>
              <a:t>home, regular hotel/motel, </a:t>
            </a:r>
            <a:r>
              <a:rPr lang="en-US" dirty="0">
                <a:latin typeface="Arial Narrow" panose="020B0606020202030204" pitchFamily="34" charset="0"/>
              </a:rPr>
              <a:t>etc. The people in them usually have a different place to call home.</a:t>
            </a:r>
            <a:endParaRPr lang="en-US" dirty="0" smtClean="0">
              <a:latin typeface="Arial Narrow" panose="020B0606020202030204" pitchFamily="34" charset="0"/>
            </a:endParaRPr>
          </a:p>
          <a:p>
            <a:pPr marL="219456" indent="-219456">
              <a:spcAft>
                <a:spcPts val="600"/>
              </a:spcAft>
              <a:buFont typeface="Arial" panose="020B0604020202020204" pitchFamily="34" charset="0"/>
              <a:buChar char="•"/>
            </a:pPr>
            <a:r>
              <a:rPr lang="en-US" dirty="0" smtClean="0">
                <a:latin typeface="Arial Narrow" panose="020B0606020202030204" pitchFamily="34" charset="0"/>
              </a:rPr>
              <a:t>New construction in progress. If it is weather tight, count it. The interior does not have to be complete..</a:t>
            </a:r>
            <a:endParaRPr lang="en-US"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216201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11</a:t>
            </a:fld>
            <a:endParaRPr lang="en-US" dirty="0"/>
          </a:p>
        </p:txBody>
      </p:sp>
      <p:sp>
        <p:nvSpPr>
          <p:cNvPr id="6" name="Rectangle 2"/>
          <p:cNvSpPr txBox="1">
            <a:spLocks noChangeArrowheads="1"/>
          </p:cNvSpPr>
          <p:nvPr/>
        </p:nvSpPr>
        <p:spPr>
          <a:xfrm>
            <a:off x="685800" y="228600"/>
            <a:ext cx="7772400" cy="1261872"/>
          </a:xfrm>
          <a:prstGeom prst="rect">
            <a:avLst/>
          </a:prstGeom>
        </p:spPr>
        <p:txBody>
          <a:bodyPr/>
          <a:lstStyle>
            <a:lvl1pPr algn="l" defTabSz="914400" rtl="0" eaLnBrk="1" latinLnBrk="0" hangingPunct="1">
              <a:spcBef>
                <a:spcPct val="0"/>
              </a:spcBef>
              <a:buNone/>
              <a:defRPr sz="3600" kern="1200" baseline="0">
                <a:solidFill>
                  <a:srgbClr val="00B050"/>
                </a:solidFill>
                <a:latin typeface="Britannic Bold" panose="020B0903060703020204" pitchFamily="34" charset="0"/>
                <a:ea typeface="+mj-ea"/>
                <a:cs typeface="Tahoma" panose="020B0604030504040204" pitchFamily="34" charset="0"/>
              </a:defRPr>
            </a:lvl1pPr>
          </a:lstStyle>
          <a:p>
            <a:pPr algn="ctr"/>
            <a:r>
              <a:rPr lang="en-US" sz="3200" b="1" dirty="0" smtClean="0">
                <a:solidFill>
                  <a:schemeClr val="tx1"/>
                </a:solidFill>
                <a:latin typeface="Arial Narrow" panose="020B0606020202030204" pitchFamily="34" charset="0"/>
                <a:cs typeface="Arial" panose="020B0604020202020204" pitchFamily="34" charset="0"/>
              </a:rPr>
              <a:t>Structure Type: Single Detached </a:t>
            </a:r>
            <a:br>
              <a:rPr lang="en-US" sz="3200" b="1" dirty="0" smtClean="0">
                <a:solidFill>
                  <a:schemeClr val="tx1"/>
                </a:solidFill>
                <a:latin typeface="Arial Narrow" panose="020B0606020202030204" pitchFamily="34" charset="0"/>
                <a:cs typeface="Arial" panose="020B0604020202020204" pitchFamily="34" charset="0"/>
              </a:rPr>
            </a:br>
            <a:r>
              <a:rPr lang="en-US" sz="3200" b="1" dirty="0" smtClean="0">
                <a:solidFill>
                  <a:schemeClr val="tx1"/>
                </a:solidFill>
                <a:latin typeface="Arial Narrow" panose="020B0606020202030204" pitchFamily="34" charset="0"/>
                <a:cs typeface="Arial" panose="020B0604020202020204" pitchFamily="34" charset="0"/>
              </a:rPr>
              <a:t>Dwelling (1-Unit)</a:t>
            </a:r>
            <a:endParaRPr lang="en-US" sz="3200" b="1" dirty="0">
              <a:solidFill>
                <a:schemeClr val="tx1"/>
              </a:solidFill>
              <a:latin typeface="Arial Narrow" panose="020B0606020202030204" pitchFamily="34" charset="0"/>
              <a:cs typeface="Arial" panose="020B0604020202020204" pitchFamily="34" charset="0"/>
            </a:endParaRPr>
          </a:p>
        </p:txBody>
      </p:sp>
      <p:pic>
        <p:nvPicPr>
          <p:cNvPr id="7" name="Picture 4" descr="Picture of a single detached housing unit"/>
          <p:cNvPicPr>
            <a:picLocks noChangeAspect="1" noChangeArrowheads="1"/>
          </p:cNvPicPr>
          <p:nvPr/>
        </p:nvPicPr>
        <p:blipFill>
          <a:blip r:embed="rId3" cstate="print"/>
          <a:srcRect/>
          <a:stretch>
            <a:fillRect/>
          </a:stretch>
        </p:blipFill>
        <p:spPr bwMode="auto">
          <a:xfrm>
            <a:off x="2318952" y="3274923"/>
            <a:ext cx="4222368" cy="2699742"/>
          </a:xfrm>
          <a:prstGeom prst="rect">
            <a:avLst/>
          </a:prstGeom>
          <a:noFill/>
          <a:ln w="9525">
            <a:noFill/>
            <a:miter lim="800000"/>
            <a:headEnd/>
            <a:tailEnd/>
          </a:ln>
        </p:spPr>
      </p:pic>
      <p:sp>
        <p:nvSpPr>
          <p:cNvPr id="8" name="Rectangle 3"/>
          <p:cNvSpPr txBox="1">
            <a:spLocks noChangeArrowheads="1"/>
          </p:cNvSpPr>
          <p:nvPr/>
        </p:nvSpPr>
        <p:spPr>
          <a:xfrm>
            <a:off x="685800" y="1371600"/>
            <a:ext cx="7772251" cy="1371600"/>
          </a:xfrm>
          <a:prstGeom prst="rect">
            <a:avLst/>
          </a:prstGeom>
        </p:spPr>
        <p:txBody>
          <a:bodyPr lIns="85707" tIns="42853" rIns="85707" bIns="42853"/>
          <a:lstStyle>
            <a:lvl1pPr marL="342900" indent="-342900" algn="l" rtl="0" eaLnBrk="0" fontAlgn="base" hangingPunct="0">
              <a:spcBef>
                <a:spcPct val="20000"/>
              </a:spcBef>
              <a:spcAft>
                <a:spcPct val="0"/>
              </a:spcAft>
              <a:buSzPct val="85000"/>
              <a:buBlip>
                <a:blip r:embed="rId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a:lstStyle>
          <a:p>
            <a:pPr marL="219456" lvl="1" indent="-219456" eaLnBrk="1" hangingPunct="1">
              <a:spcBef>
                <a:spcPts val="0"/>
              </a:spcBef>
              <a:spcAft>
                <a:spcPts val="600"/>
              </a:spcAft>
              <a:buNone/>
            </a:pPr>
            <a:r>
              <a:rPr lang="en-US" sz="1800" dirty="0" smtClean="0">
                <a:latin typeface="Arial Narrow" panose="020B0606020202030204" pitchFamily="34" charset="0"/>
              </a:rPr>
              <a:t>The basic features for single family housing are:</a:t>
            </a:r>
          </a:p>
          <a:p>
            <a:pPr marL="219456" lvl="1" indent="-219456" eaLnBrk="1" hangingPunct="1">
              <a:spcBef>
                <a:spcPts val="0"/>
              </a:spcBef>
              <a:spcAft>
                <a:spcPts val="600"/>
              </a:spcAft>
              <a:buSzPct val="100000"/>
              <a:buFont typeface="Arial" panose="020B0604020202020204" pitchFamily="34" charset="0"/>
              <a:buChar char="•"/>
            </a:pPr>
            <a:r>
              <a:rPr lang="en-US" sz="1800" dirty="0" smtClean="0">
                <a:latin typeface="Arial Narrow" panose="020B0606020202030204" pitchFamily="34" charset="0"/>
              </a:rPr>
              <a:t>The structure is built </a:t>
            </a:r>
            <a:r>
              <a:rPr lang="en-US" sz="1800" dirty="0">
                <a:latin typeface="Arial Narrow" panose="020B0606020202030204" pitchFamily="34" charset="0"/>
              </a:rPr>
              <a:t>to house one </a:t>
            </a:r>
            <a:r>
              <a:rPr lang="en-US" sz="1800" dirty="0" smtClean="0">
                <a:latin typeface="Arial Narrow" panose="020B0606020202030204" pitchFamily="34" charset="0"/>
              </a:rPr>
              <a:t>family, or household.</a:t>
            </a:r>
            <a:endParaRPr lang="en-US" sz="1800" dirty="0">
              <a:latin typeface="Arial Narrow" panose="020B0606020202030204" pitchFamily="34" charset="0"/>
            </a:endParaRPr>
          </a:p>
          <a:p>
            <a:pPr marL="219456" lvl="1" indent="-219456" eaLnBrk="1" hangingPunct="1">
              <a:spcBef>
                <a:spcPts val="0"/>
              </a:spcBef>
              <a:spcAft>
                <a:spcPts val="600"/>
              </a:spcAft>
              <a:buSzPct val="100000"/>
              <a:buFont typeface="Arial" panose="020B0604020202020204" pitchFamily="34" charset="0"/>
              <a:buChar char="•"/>
            </a:pPr>
            <a:r>
              <a:rPr lang="en-US" sz="1800" dirty="0" smtClean="0">
                <a:latin typeface="Arial Narrow" panose="020B0606020202030204" pitchFamily="34" charset="0"/>
              </a:rPr>
              <a:t>It is detached </a:t>
            </a:r>
            <a:r>
              <a:rPr lang="en-US" sz="1800" dirty="0">
                <a:latin typeface="Arial Narrow" panose="020B0606020202030204" pitchFamily="34" charset="0"/>
              </a:rPr>
              <a:t>from any other residential </a:t>
            </a:r>
            <a:r>
              <a:rPr lang="en-US" sz="1800" dirty="0" smtClean="0">
                <a:latin typeface="Arial Narrow" panose="020B0606020202030204" pitchFamily="34" charset="0"/>
              </a:rPr>
              <a:t>building.</a:t>
            </a:r>
          </a:p>
          <a:p>
            <a:pPr marL="219456" lvl="1" indent="-219456" eaLnBrk="1" hangingPunct="1">
              <a:spcBef>
                <a:spcPts val="0"/>
              </a:spcBef>
              <a:spcAft>
                <a:spcPts val="600"/>
              </a:spcAft>
              <a:buSzPct val="100000"/>
              <a:buFont typeface="Arial" panose="020B0604020202020204" pitchFamily="34" charset="0"/>
              <a:buChar char="•"/>
            </a:pPr>
            <a:r>
              <a:rPr lang="en-US" sz="1800" dirty="0" smtClean="0">
                <a:latin typeface="Arial Narrow" panose="020B0606020202030204" pitchFamily="34" charset="0"/>
              </a:rPr>
              <a:t>This category includes modular and prefabricated homes</a:t>
            </a:r>
            <a:r>
              <a:rPr lang="en-US" sz="2000" dirty="0" smtClean="0">
                <a:latin typeface="Arial Narrow" panose="020B0606020202030204" pitchFamily="34" charset="0"/>
              </a:rPr>
              <a:t>.</a:t>
            </a:r>
            <a:endParaRPr lang="en-US" sz="2000" dirty="0">
              <a:latin typeface="Arial Narrow" panose="020B0606020202030204" pitchFamily="34" charset="0"/>
            </a:endParaRPr>
          </a:p>
        </p:txBody>
      </p:sp>
    </p:spTree>
    <p:extLst>
      <p:ext uri="{BB962C8B-B14F-4D97-AF65-F5344CB8AC3E}">
        <p14:creationId xmlns:p14="http://schemas.microsoft.com/office/powerpoint/2010/main" val="3725414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12</a:t>
            </a:fld>
            <a:endParaRPr lang="en-US" dirty="0"/>
          </a:p>
        </p:txBody>
      </p:sp>
      <p:sp>
        <p:nvSpPr>
          <p:cNvPr id="5" name="Rectangle 2"/>
          <p:cNvSpPr txBox="1">
            <a:spLocks noChangeArrowheads="1"/>
          </p:cNvSpPr>
          <p:nvPr/>
        </p:nvSpPr>
        <p:spPr>
          <a:xfrm>
            <a:off x="685800" y="228600"/>
            <a:ext cx="7772400" cy="713232"/>
          </a:xfrm>
          <a:prstGeom prst="rect">
            <a:avLst/>
          </a:prstGeom>
        </p:spPr>
        <p:txBody>
          <a:bodyPr/>
          <a:lstStyle>
            <a:lvl1pPr algn="l" defTabSz="914400" rtl="0" eaLnBrk="1" latinLnBrk="0" hangingPunct="1">
              <a:spcBef>
                <a:spcPct val="0"/>
              </a:spcBef>
              <a:buNone/>
              <a:defRPr sz="3600" kern="1200" baseline="0">
                <a:solidFill>
                  <a:srgbClr val="00B050"/>
                </a:solidFill>
                <a:latin typeface="Britannic Bold" panose="020B0903060703020204" pitchFamily="34" charset="0"/>
                <a:ea typeface="+mj-ea"/>
                <a:cs typeface="Tahoma" panose="020B0604030504040204" pitchFamily="34" charset="0"/>
              </a:defRPr>
            </a:lvl1pPr>
          </a:lstStyle>
          <a:p>
            <a:pPr algn="ctr"/>
            <a:r>
              <a:rPr lang="en-US" sz="3200" b="1" dirty="0" smtClean="0">
                <a:solidFill>
                  <a:schemeClr val="tx1"/>
                </a:solidFill>
                <a:latin typeface="Arial Narrow" panose="020B0606020202030204" pitchFamily="34" charset="0"/>
                <a:cs typeface="Arial" panose="020B0604020202020204" pitchFamily="34" charset="0"/>
              </a:rPr>
              <a:t>Structure Type: Manufactured Home (MH)</a:t>
            </a:r>
          </a:p>
        </p:txBody>
      </p:sp>
      <p:pic>
        <p:nvPicPr>
          <p:cNvPr id="6" name="Picture 4" descr="Picture of a small single wide house trailer"/>
          <p:cNvPicPr>
            <a:picLocks noChangeAspect="1" noChangeArrowheads="1"/>
          </p:cNvPicPr>
          <p:nvPr/>
        </p:nvPicPr>
        <p:blipFill>
          <a:blip r:embed="rId3" cstate="print"/>
          <a:srcRect/>
          <a:stretch>
            <a:fillRect/>
          </a:stretch>
        </p:blipFill>
        <p:spPr bwMode="auto">
          <a:xfrm>
            <a:off x="568413" y="2780268"/>
            <a:ext cx="3713541" cy="2786063"/>
          </a:xfrm>
          <a:prstGeom prst="rect">
            <a:avLst/>
          </a:prstGeom>
          <a:noFill/>
          <a:ln w="9525">
            <a:solidFill>
              <a:schemeClr val="tx1"/>
            </a:solidFill>
            <a:miter lim="800000"/>
            <a:headEnd/>
            <a:tailEnd/>
          </a:ln>
        </p:spPr>
      </p:pic>
      <p:pic>
        <p:nvPicPr>
          <p:cNvPr id="7" name="Picture 5" descr="Picture of a double wide manufactured home"/>
          <p:cNvPicPr>
            <a:picLocks noChangeAspect="1" noChangeArrowheads="1"/>
          </p:cNvPicPr>
          <p:nvPr/>
        </p:nvPicPr>
        <p:blipFill>
          <a:blip r:embed="rId4" cstate="print"/>
          <a:srcRect/>
          <a:stretch>
            <a:fillRect/>
          </a:stretch>
        </p:blipFill>
        <p:spPr bwMode="auto">
          <a:xfrm>
            <a:off x="4717786" y="2780267"/>
            <a:ext cx="3713541" cy="2786063"/>
          </a:xfrm>
          <a:prstGeom prst="rect">
            <a:avLst/>
          </a:prstGeom>
          <a:noFill/>
          <a:ln w="9525">
            <a:noFill/>
            <a:miter lim="800000"/>
            <a:headEnd/>
            <a:tailEnd/>
          </a:ln>
        </p:spPr>
      </p:pic>
      <p:sp>
        <p:nvSpPr>
          <p:cNvPr id="8" name="TextBox 7"/>
          <p:cNvSpPr txBox="1"/>
          <p:nvPr/>
        </p:nvSpPr>
        <p:spPr>
          <a:xfrm>
            <a:off x="685800" y="914400"/>
            <a:ext cx="7772400" cy="1200329"/>
          </a:xfrm>
          <a:prstGeom prst="rect">
            <a:avLst/>
          </a:prstGeom>
          <a:noFill/>
        </p:spPr>
        <p:txBody>
          <a:bodyPr wrap="square" rtlCol="0">
            <a:spAutoFit/>
          </a:bodyPr>
          <a:lstStyle/>
          <a:p>
            <a:r>
              <a:rPr lang="en-US" dirty="0" smtClean="0">
                <a:latin typeface="Arial Narrow" panose="020B0606020202030204" pitchFamily="34" charset="0"/>
              </a:rPr>
              <a:t>A mobile home, also referred to as manufactured home, are </a:t>
            </a:r>
            <a:r>
              <a:rPr lang="en-US" dirty="0">
                <a:latin typeface="Arial Narrow" panose="020B0606020202030204" pitchFamily="34" charset="0"/>
              </a:rPr>
              <a:t>movable housing units intended for permanent occupancy </a:t>
            </a:r>
            <a:r>
              <a:rPr lang="en-US" dirty="0" smtClean="0">
                <a:latin typeface="Arial Narrow" panose="020B0606020202030204" pitchFamily="34" charset="0"/>
              </a:rPr>
              <a:t>on </a:t>
            </a:r>
            <a:r>
              <a:rPr lang="en-US" dirty="0">
                <a:latin typeface="Arial Narrow" panose="020B0606020202030204" pitchFamily="34" charset="0"/>
              </a:rPr>
              <a:t>private lots or in parks.  The special features for such units are: they are not built on </a:t>
            </a:r>
            <a:r>
              <a:rPr lang="en-US" dirty="0" smtClean="0">
                <a:latin typeface="Arial Narrow" panose="020B0606020202030204" pitchFamily="34" charset="0"/>
              </a:rPr>
              <a:t>site and can be moved. They </a:t>
            </a:r>
            <a:r>
              <a:rPr lang="en-US" dirty="0">
                <a:latin typeface="Arial Narrow" panose="020B0606020202030204" pitchFamily="34" charset="0"/>
              </a:rPr>
              <a:t>may or may not have a regular foundation</a:t>
            </a:r>
            <a:r>
              <a:rPr lang="en-US" dirty="0" smtClean="0">
                <a:latin typeface="Arial Narrow" panose="020B0606020202030204" pitchFamily="34" charset="0"/>
              </a:rPr>
              <a:t>.</a:t>
            </a:r>
            <a:endParaRPr lang="en-US" dirty="0">
              <a:latin typeface="Arial Narrow" panose="020B0606020202030204" pitchFamily="34" charset="0"/>
            </a:endParaRPr>
          </a:p>
        </p:txBody>
      </p:sp>
    </p:spTree>
    <p:extLst>
      <p:ext uri="{BB962C8B-B14F-4D97-AF65-F5344CB8AC3E}">
        <p14:creationId xmlns:p14="http://schemas.microsoft.com/office/powerpoint/2010/main" val="3303338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13</a:t>
            </a:fld>
            <a:endParaRPr lang="en-US" dirty="0"/>
          </a:p>
        </p:txBody>
      </p:sp>
      <p:sp>
        <p:nvSpPr>
          <p:cNvPr id="5" name="Rectangle 2"/>
          <p:cNvSpPr txBox="1">
            <a:spLocks noChangeArrowheads="1"/>
          </p:cNvSpPr>
          <p:nvPr/>
        </p:nvSpPr>
        <p:spPr>
          <a:xfrm>
            <a:off x="685577" y="274320"/>
            <a:ext cx="7772251" cy="714375"/>
          </a:xfrm>
          <a:prstGeom prst="rect">
            <a:avLst/>
          </a:prstGeom>
        </p:spPr>
        <p:txBody>
          <a:bodyPr/>
          <a:lstStyle>
            <a:lvl1pPr algn="l" defTabSz="914400" rtl="0" eaLnBrk="1" latinLnBrk="0" hangingPunct="1">
              <a:spcBef>
                <a:spcPct val="0"/>
              </a:spcBef>
              <a:buNone/>
              <a:defRPr sz="3600" kern="1200" baseline="0">
                <a:solidFill>
                  <a:srgbClr val="00B050"/>
                </a:solidFill>
                <a:latin typeface="Britannic Bold" panose="020B0903060703020204" pitchFamily="34" charset="0"/>
                <a:ea typeface="+mj-ea"/>
                <a:cs typeface="Tahoma" panose="020B0604030504040204" pitchFamily="34" charset="0"/>
              </a:defRPr>
            </a:lvl1pPr>
          </a:lstStyle>
          <a:p>
            <a:pPr algn="ctr"/>
            <a:r>
              <a:rPr lang="en-US" sz="3200" b="1" smtClean="0">
                <a:solidFill>
                  <a:schemeClr val="tx1"/>
                </a:solidFill>
                <a:latin typeface="Arial Narrow" panose="020B0606020202030204" pitchFamily="34" charset="0"/>
                <a:cs typeface="Arial" panose="020B0604020202020204" pitchFamily="34" charset="0"/>
              </a:rPr>
              <a:t>Structure Type: Duplex (2 Units)</a:t>
            </a:r>
            <a:endParaRPr lang="en-US" sz="3200" b="1" dirty="0" smtClean="0">
              <a:solidFill>
                <a:schemeClr val="tx1"/>
              </a:solidFill>
              <a:latin typeface="Arial Narrow" panose="020B0606020202030204" pitchFamily="34" charset="0"/>
              <a:cs typeface="Arial" panose="020B0604020202020204" pitchFamily="34" charset="0"/>
            </a:endParaRPr>
          </a:p>
        </p:txBody>
      </p:sp>
      <p:pic>
        <p:nvPicPr>
          <p:cNvPr id="6" name="Picture 3" descr="Picture of a side by side duplex"/>
          <p:cNvPicPr>
            <a:picLocks noChangeAspect="1" noChangeArrowheads="1"/>
          </p:cNvPicPr>
          <p:nvPr/>
        </p:nvPicPr>
        <p:blipFill>
          <a:blip r:embed="rId3" cstate="print"/>
          <a:srcRect/>
          <a:stretch>
            <a:fillRect/>
          </a:stretch>
        </p:blipFill>
        <p:spPr bwMode="auto">
          <a:xfrm>
            <a:off x="457200" y="2693906"/>
            <a:ext cx="4024772" cy="2684055"/>
          </a:xfrm>
          <a:prstGeom prst="rect">
            <a:avLst/>
          </a:prstGeom>
          <a:noFill/>
          <a:ln w="9525">
            <a:noFill/>
            <a:miter lim="800000"/>
            <a:headEnd/>
            <a:tailEnd/>
          </a:ln>
        </p:spPr>
      </p:pic>
      <p:pic>
        <p:nvPicPr>
          <p:cNvPr id="7" name="Picture 4" descr="Picture of a top and bottom duplex"/>
          <p:cNvPicPr>
            <a:picLocks noChangeAspect="1" noChangeArrowheads="1"/>
          </p:cNvPicPr>
          <p:nvPr/>
        </p:nvPicPr>
        <p:blipFill>
          <a:blip r:embed="rId4" cstate="print"/>
          <a:srcRect/>
          <a:stretch>
            <a:fillRect/>
          </a:stretch>
        </p:blipFill>
        <p:spPr bwMode="auto">
          <a:xfrm>
            <a:off x="4744994" y="2703901"/>
            <a:ext cx="4055979" cy="2691781"/>
          </a:xfrm>
          <a:prstGeom prst="rect">
            <a:avLst/>
          </a:prstGeom>
          <a:noFill/>
          <a:ln w="9525">
            <a:noFill/>
            <a:miter lim="800000"/>
            <a:headEnd/>
            <a:tailEnd/>
          </a:ln>
        </p:spPr>
      </p:pic>
      <p:sp>
        <p:nvSpPr>
          <p:cNvPr id="8" name="TextBox 7"/>
          <p:cNvSpPr txBox="1"/>
          <p:nvPr/>
        </p:nvSpPr>
        <p:spPr>
          <a:xfrm>
            <a:off x="1331259" y="2208001"/>
            <a:ext cx="2057399" cy="369332"/>
          </a:xfrm>
          <a:prstGeom prst="rect">
            <a:avLst/>
          </a:prstGeom>
          <a:noFill/>
        </p:spPr>
        <p:txBody>
          <a:bodyPr wrap="square" rtlCol="0">
            <a:spAutoFit/>
          </a:bodyPr>
          <a:lstStyle/>
          <a:p>
            <a:r>
              <a:rPr lang="en-US" dirty="0" smtClean="0">
                <a:latin typeface="Arial Narrow" panose="020B0606020202030204" pitchFamily="34" charset="0"/>
              </a:rPr>
              <a:t>Units side by side</a:t>
            </a:r>
            <a:endParaRPr lang="en-US" dirty="0">
              <a:latin typeface="Arial Narrow" panose="020B0606020202030204" pitchFamily="34" charset="0"/>
            </a:endParaRPr>
          </a:p>
        </p:txBody>
      </p:sp>
      <p:sp>
        <p:nvSpPr>
          <p:cNvPr id="9" name="TextBox 8"/>
          <p:cNvSpPr txBox="1"/>
          <p:nvPr/>
        </p:nvSpPr>
        <p:spPr>
          <a:xfrm>
            <a:off x="5883314" y="2245072"/>
            <a:ext cx="2352092" cy="369332"/>
          </a:xfrm>
          <a:prstGeom prst="rect">
            <a:avLst/>
          </a:prstGeom>
          <a:noFill/>
        </p:spPr>
        <p:txBody>
          <a:bodyPr wrap="square" rtlCol="0">
            <a:spAutoFit/>
          </a:bodyPr>
          <a:lstStyle/>
          <a:p>
            <a:r>
              <a:rPr lang="en-US" dirty="0" smtClean="0">
                <a:latin typeface="Arial Narrow" panose="020B0606020202030204" pitchFamily="34" charset="0"/>
              </a:rPr>
              <a:t>Units top and bottom</a:t>
            </a:r>
            <a:endParaRPr lang="en-US" dirty="0">
              <a:latin typeface="Arial Narrow" panose="020B0606020202030204" pitchFamily="34" charset="0"/>
            </a:endParaRPr>
          </a:p>
        </p:txBody>
      </p:sp>
      <p:sp>
        <p:nvSpPr>
          <p:cNvPr id="10" name="TextBox 9"/>
          <p:cNvSpPr txBox="1"/>
          <p:nvPr/>
        </p:nvSpPr>
        <p:spPr>
          <a:xfrm>
            <a:off x="685577" y="838200"/>
            <a:ext cx="7799329" cy="1200329"/>
          </a:xfrm>
          <a:prstGeom prst="rect">
            <a:avLst/>
          </a:prstGeom>
          <a:noFill/>
        </p:spPr>
        <p:txBody>
          <a:bodyPr wrap="square" rtlCol="0">
            <a:spAutoFit/>
          </a:bodyPr>
          <a:lstStyle/>
          <a:p>
            <a:r>
              <a:rPr lang="en-US" dirty="0" smtClean="0">
                <a:latin typeface="Arial Narrow" panose="020B0606020202030204" pitchFamily="34" charset="0"/>
              </a:rPr>
              <a:t>A two-unit structure, often called a duplex, is one structure with two housing units in it. The units can be side </a:t>
            </a:r>
            <a:r>
              <a:rPr lang="en-US" dirty="0">
                <a:latin typeface="Arial Narrow" panose="020B0606020202030204" pitchFamily="34" charset="0"/>
              </a:rPr>
              <a:t>by </a:t>
            </a:r>
            <a:r>
              <a:rPr lang="en-US" dirty="0" smtClean="0">
                <a:latin typeface="Arial Narrow" panose="020B0606020202030204" pitchFamily="34" charset="0"/>
              </a:rPr>
              <a:t>side or top </a:t>
            </a:r>
            <a:r>
              <a:rPr lang="en-US" dirty="0">
                <a:latin typeface="Arial Narrow" panose="020B0606020202030204" pitchFamily="34" charset="0"/>
              </a:rPr>
              <a:t>and </a:t>
            </a:r>
            <a:r>
              <a:rPr lang="en-US" dirty="0" smtClean="0">
                <a:latin typeface="Arial Narrow" panose="020B0606020202030204" pitchFamily="34" charset="0"/>
              </a:rPr>
              <a:t>bottom. If two separate units are side by side and joined by a carport, they are considered as a duplex. </a:t>
            </a:r>
            <a:r>
              <a:rPr lang="en-US" i="1" dirty="0" smtClean="0">
                <a:latin typeface="Arial Narrow" panose="020B0606020202030204" pitchFamily="34" charset="0"/>
              </a:rPr>
              <a:t> </a:t>
            </a:r>
            <a:r>
              <a:rPr lang="en-US" dirty="0" smtClean="0">
                <a:latin typeface="Arial Narrow" panose="020B0606020202030204" pitchFamily="34" charset="0"/>
              </a:rPr>
              <a:t>You need to fill out two </a:t>
            </a:r>
            <a:r>
              <a:rPr lang="en-US" dirty="0">
                <a:latin typeface="Arial Narrow" panose="020B0606020202030204" pitchFamily="34" charset="0"/>
                <a:cs typeface="Arial" panose="020B0604020202020204" pitchFamily="34" charset="0"/>
              </a:rPr>
              <a:t>field enumeration </a:t>
            </a:r>
            <a:r>
              <a:rPr lang="en-US" dirty="0" smtClean="0">
                <a:latin typeface="Arial Narrow" panose="020B0606020202030204" pitchFamily="34" charset="0"/>
                <a:cs typeface="Arial" panose="020B0604020202020204" pitchFamily="34" charset="0"/>
              </a:rPr>
              <a:t>sheets</a:t>
            </a:r>
            <a:r>
              <a:rPr lang="en-US" dirty="0" smtClean="0">
                <a:latin typeface="Arial Narrow" panose="020B0606020202030204" pitchFamily="34" charset="0"/>
              </a:rPr>
              <a:t>, one for each unit.</a:t>
            </a:r>
            <a:endParaRPr lang="en-US" dirty="0">
              <a:latin typeface="Arial Narrow" panose="020B0606020202030204" pitchFamily="34" charset="0"/>
            </a:endParaRPr>
          </a:p>
        </p:txBody>
      </p:sp>
    </p:spTree>
    <p:extLst>
      <p:ext uri="{BB962C8B-B14F-4D97-AF65-F5344CB8AC3E}">
        <p14:creationId xmlns:p14="http://schemas.microsoft.com/office/powerpoint/2010/main" val="1173731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14</a:t>
            </a:fld>
            <a:endParaRPr lang="en-US" dirty="0"/>
          </a:p>
        </p:txBody>
      </p:sp>
      <p:sp>
        <p:nvSpPr>
          <p:cNvPr id="5" name="Rectangle 2"/>
          <p:cNvSpPr txBox="1">
            <a:spLocks noChangeArrowheads="1"/>
          </p:cNvSpPr>
          <p:nvPr/>
        </p:nvSpPr>
        <p:spPr>
          <a:xfrm>
            <a:off x="685800" y="228600"/>
            <a:ext cx="7772400" cy="1178814"/>
          </a:xfrm>
          <a:prstGeom prst="rect">
            <a:avLst/>
          </a:prstGeom>
        </p:spPr>
        <p:txBody>
          <a:bodyPr/>
          <a:lstStyle>
            <a:lvl1pPr algn="l" defTabSz="914400" rtl="0" eaLnBrk="1" latinLnBrk="0" hangingPunct="1">
              <a:spcBef>
                <a:spcPct val="0"/>
              </a:spcBef>
              <a:buNone/>
              <a:defRPr sz="3600" kern="1200" baseline="0">
                <a:solidFill>
                  <a:srgbClr val="00B050"/>
                </a:solidFill>
                <a:latin typeface="Britannic Bold" panose="020B0903060703020204" pitchFamily="34" charset="0"/>
                <a:ea typeface="+mj-ea"/>
                <a:cs typeface="Tahoma" panose="020B0604030504040204" pitchFamily="34" charset="0"/>
              </a:defRPr>
            </a:lvl1pPr>
          </a:lstStyle>
          <a:p>
            <a:pPr algn="ctr"/>
            <a:r>
              <a:rPr lang="en-US" sz="3200" b="1" smtClean="0">
                <a:solidFill>
                  <a:schemeClr val="tx1"/>
                </a:solidFill>
                <a:latin typeface="Arial Narrow" panose="020B0606020202030204" pitchFamily="34" charset="0"/>
                <a:cs typeface="Arial" panose="020B0604020202020204" pitchFamily="34" charset="0"/>
              </a:rPr>
              <a:t>Structure Type: Triplex/Quadraplex </a:t>
            </a:r>
            <a:br>
              <a:rPr lang="en-US" sz="3200" b="1" smtClean="0">
                <a:solidFill>
                  <a:schemeClr val="tx1"/>
                </a:solidFill>
                <a:latin typeface="Arial Narrow" panose="020B0606020202030204" pitchFamily="34" charset="0"/>
                <a:cs typeface="Arial" panose="020B0604020202020204" pitchFamily="34" charset="0"/>
              </a:rPr>
            </a:br>
            <a:r>
              <a:rPr lang="en-US" sz="3200" b="1" smtClean="0">
                <a:solidFill>
                  <a:schemeClr val="tx1"/>
                </a:solidFill>
                <a:latin typeface="Arial Narrow" panose="020B0606020202030204" pitchFamily="34" charset="0"/>
                <a:cs typeface="Arial" panose="020B0604020202020204" pitchFamily="34" charset="0"/>
              </a:rPr>
              <a:t>(3-Unit or 4-Unit)</a:t>
            </a:r>
            <a:endParaRPr lang="en-US" sz="3200" b="1" dirty="0" smtClean="0">
              <a:solidFill>
                <a:schemeClr val="tx1"/>
              </a:solidFill>
              <a:latin typeface="Arial Narrow" panose="020B0606020202030204" pitchFamily="34" charset="0"/>
              <a:cs typeface="Arial" panose="020B0604020202020204" pitchFamily="34" charset="0"/>
            </a:endParaRPr>
          </a:p>
        </p:txBody>
      </p:sp>
      <p:pic>
        <p:nvPicPr>
          <p:cNvPr id="6" name="Picture 3" descr="Picture of a three unit housing unit"/>
          <p:cNvPicPr>
            <a:picLocks noChangeAspect="1" noChangeArrowheads="1"/>
          </p:cNvPicPr>
          <p:nvPr/>
        </p:nvPicPr>
        <p:blipFill rotWithShape="1">
          <a:blip r:embed="rId3" cstate="print"/>
          <a:srcRect b="20520"/>
          <a:stretch/>
        </p:blipFill>
        <p:spPr bwMode="auto">
          <a:xfrm>
            <a:off x="1153297" y="1676403"/>
            <a:ext cx="6967728" cy="3676584"/>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4294492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15</a:t>
            </a:fld>
            <a:endParaRPr lang="en-US" dirty="0"/>
          </a:p>
        </p:txBody>
      </p:sp>
      <p:sp>
        <p:nvSpPr>
          <p:cNvPr id="5" name="Rectangle 2"/>
          <p:cNvSpPr txBox="1">
            <a:spLocks noChangeArrowheads="1"/>
          </p:cNvSpPr>
          <p:nvPr/>
        </p:nvSpPr>
        <p:spPr>
          <a:xfrm>
            <a:off x="685800" y="228600"/>
            <a:ext cx="7772251" cy="1063585"/>
          </a:xfrm>
          <a:prstGeom prst="rect">
            <a:avLst/>
          </a:prstGeom>
        </p:spPr>
        <p:txBody>
          <a:bodyPr/>
          <a:lstStyle>
            <a:lvl1pPr algn="l" defTabSz="914400" rtl="0" eaLnBrk="1" latinLnBrk="0" hangingPunct="1">
              <a:spcBef>
                <a:spcPct val="0"/>
              </a:spcBef>
              <a:buNone/>
              <a:defRPr sz="3600" kern="1200" baseline="0">
                <a:solidFill>
                  <a:srgbClr val="00B050"/>
                </a:solidFill>
                <a:latin typeface="Britannic Bold" panose="020B0903060703020204" pitchFamily="34" charset="0"/>
                <a:ea typeface="+mj-ea"/>
                <a:cs typeface="Tahoma" panose="020B0604030504040204" pitchFamily="34" charset="0"/>
              </a:defRPr>
            </a:lvl1pPr>
          </a:lstStyle>
          <a:p>
            <a:pPr algn="ctr"/>
            <a:r>
              <a:rPr lang="en-US" sz="3200" b="1" smtClean="0">
                <a:solidFill>
                  <a:schemeClr val="tx1"/>
                </a:solidFill>
                <a:latin typeface="Arial Narrow" panose="020B0606020202030204" pitchFamily="34" charset="0"/>
                <a:cs typeface="Arial" panose="020B0604020202020204" pitchFamily="34" charset="0"/>
              </a:rPr>
              <a:t>Structure Type: Five-or-More Unit Structure</a:t>
            </a:r>
            <a:br>
              <a:rPr lang="en-US" sz="3200" b="1" smtClean="0">
                <a:solidFill>
                  <a:schemeClr val="tx1"/>
                </a:solidFill>
                <a:latin typeface="Arial Narrow" panose="020B0606020202030204" pitchFamily="34" charset="0"/>
                <a:cs typeface="Arial" panose="020B0604020202020204" pitchFamily="34" charset="0"/>
              </a:rPr>
            </a:br>
            <a:r>
              <a:rPr lang="en-US" sz="3200" b="1" smtClean="0">
                <a:solidFill>
                  <a:schemeClr val="tx1"/>
                </a:solidFill>
                <a:latin typeface="Arial Narrow" panose="020B0606020202030204" pitchFamily="34" charset="0"/>
                <a:cs typeface="Arial" panose="020B0604020202020204" pitchFamily="34" charset="0"/>
              </a:rPr>
              <a:t>(5+ units)</a:t>
            </a:r>
            <a:endParaRPr lang="en-US" sz="3200" b="1" dirty="0" smtClean="0">
              <a:solidFill>
                <a:schemeClr val="tx1"/>
              </a:solidFill>
              <a:latin typeface="Arial Narrow" panose="020B0606020202030204" pitchFamily="34" charset="0"/>
              <a:cs typeface="Arial" panose="020B0604020202020204" pitchFamily="34" charset="0"/>
            </a:endParaRPr>
          </a:p>
        </p:txBody>
      </p:sp>
      <p:pic>
        <p:nvPicPr>
          <p:cNvPr id="6" name="Picture 3" descr="Picture of a 5+ apartment building"/>
          <p:cNvPicPr>
            <a:picLocks noChangeAspect="1" noChangeArrowheads="1"/>
          </p:cNvPicPr>
          <p:nvPr/>
        </p:nvPicPr>
        <p:blipFill rotWithShape="1">
          <a:blip r:embed="rId3" cstate="print"/>
          <a:srcRect b="17139"/>
          <a:stretch/>
        </p:blipFill>
        <p:spPr bwMode="auto">
          <a:xfrm>
            <a:off x="1882273" y="1927562"/>
            <a:ext cx="5130447" cy="3601164"/>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2259658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75" y="228600"/>
            <a:ext cx="7772251" cy="713232"/>
          </a:xfrm>
        </p:spPr>
        <p:txBody>
          <a:bodyPr/>
          <a:lstStyle/>
          <a:p>
            <a:r>
              <a:rPr lang="en-US" sz="3200" b="1" dirty="0">
                <a:solidFill>
                  <a:schemeClr val="tx1"/>
                </a:solidFill>
                <a:latin typeface="Arial Narrow" panose="020B0606020202030204" pitchFamily="34" charset="0"/>
                <a:cs typeface="Arial" panose="020B0604020202020204" pitchFamily="34" charset="0"/>
              </a:rPr>
              <a:t>Structure </a:t>
            </a:r>
            <a:r>
              <a:rPr lang="en-US" sz="3200" b="1" dirty="0" smtClean="0">
                <a:solidFill>
                  <a:schemeClr val="tx1"/>
                </a:solidFill>
                <a:latin typeface="Arial Narrow" panose="020B0606020202030204" pitchFamily="34" charset="0"/>
                <a:cs typeface="Arial" panose="020B0604020202020204" pitchFamily="34" charset="0"/>
              </a:rPr>
              <a:t>Type: </a:t>
            </a:r>
            <a:r>
              <a:rPr lang="en-US" sz="3200" b="1" dirty="0">
                <a:solidFill>
                  <a:schemeClr val="tx1"/>
                </a:solidFill>
                <a:latin typeface="Arial Narrow" panose="020B0606020202030204" pitchFamily="34" charset="0"/>
                <a:cs typeface="Arial" panose="020B0604020202020204" pitchFamily="34" charset="0"/>
              </a:rPr>
              <a:t>Accessory Dwelling Unit (</a:t>
            </a:r>
            <a:r>
              <a:rPr lang="en-US" sz="3200" b="1" dirty="0" smtClean="0">
                <a:solidFill>
                  <a:schemeClr val="tx1"/>
                </a:solidFill>
                <a:latin typeface="Arial Narrow" panose="020B0606020202030204" pitchFamily="34" charset="0"/>
                <a:cs typeface="Arial" panose="020B0604020202020204" pitchFamily="34" charset="0"/>
              </a:rPr>
              <a:t>ADU)</a:t>
            </a:r>
            <a:endParaRPr lang="en-US" sz="3200" dirty="0">
              <a:solidFill>
                <a:schemeClr val="tx1"/>
              </a:solidFill>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pPr algn="r">
              <a:defRPr/>
            </a:pPr>
            <a:fld id="{E4B56B35-8BAA-4C7E-9792-4A3C4E9E8550}" type="slidenum">
              <a:rPr lang="en-US" sz="1200" smtClean="0">
                <a:latin typeface="Arial Narrow" panose="020B0606020202030204" pitchFamily="34" charset="0"/>
              </a:rPr>
              <a:pPr algn="r">
                <a:defRPr/>
              </a:pPr>
              <a:t>16</a:t>
            </a:fld>
            <a:endParaRPr lang="en-US" sz="1200" dirty="0">
              <a:latin typeface="Arial Narrow" panose="020B0606020202030204" pitchFamily="34" charset="0"/>
            </a:endParaRPr>
          </a:p>
        </p:txBody>
      </p:sp>
      <p:sp>
        <p:nvSpPr>
          <p:cNvPr id="5" name="TextBox 4"/>
          <p:cNvSpPr txBox="1"/>
          <p:nvPr/>
        </p:nvSpPr>
        <p:spPr>
          <a:xfrm>
            <a:off x="685800" y="914399"/>
            <a:ext cx="7772400" cy="2185214"/>
          </a:xfrm>
          <a:prstGeom prst="rect">
            <a:avLst/>
          </a:prstGeom>
          <a:noFill/>
        </p:spPr>
        <p:txBody>
          <a:bodyPr wrap="square" rtlCol="0">
            <a:spAutoFit/>
          </a:bodyPr>
          <a:lstStyle/>
          <a:p>
            <a:pPr marL="219456" indent="-219456">
              <a:spcAft>
                <a:spcPts val="600"/>
              </a:spcAft>
              <a:buFont typeface="Arial" panose="020B0604020202020204" pitchFamily="34" charset="0"/>
              <a:buChar char="•"/>
            </a:pPr>
            <a:r>
              <a:rPr lang="en-US" dirty="0">
                <a:latin typeface="Arial Narrow" panose="020B0606020202030204" pitchFamily="34" charset="0"/>
              </a:rPr>
              <a:t>Accessory dwelling units (ADUs) </a:t>
            </a:r>
            <a:r>
              <a:rPr lang="en-US" dirty="0" smtClean="0">
                <a:latin typeface="Arial Narrow" panose="020B0606020202030204" pitchFamily="34" charset="0"/>
              </a:rPr>
              <a:t>are </a:t>
            </a:r>
            <a:r>
              <a:rPr lang="en-US" dirty="0">
                <a:latin typeface="Arial Narrow" panose="020B0606020202030204" pitchFamily="34" charset="0"/>
              </a:rPr>
              <a:t>additional living quarters on single-family lots that are independent of the primary dwelling unit. The separate living spaces are equipped with kitchen and bathroom facilities, and can be either attached or detached from the main </a:t>
            </a:r>
            <a:r>
              <a:rPr lang="en-US" dirty="0" smtClean="0">
                <a:latin typeface="Arial Narrow" panose="020B0606020202030204" pitchFamily="34" charset="0"/>
              </a:rPr>
              <a:t>residence. </a:t>
            </a:r>
          </a:p>
          <a:p>
            <a:pPr marL="219456" indent="-219456">
              <a:spcAft>
                <a:spcPts val="600"/>
              </a:spcAft>
              <a:buFont typeface="Arial" panose="020B0604020202020204" pitchFamily="34" charset="0"/>
              <a:buChar char="•"/>
            </a:pPr>
            <a:r>
              <a:rPr lang="en-US" dirty="0" smtClean="0">
                <a:latin typeface="Arial Narrow" panose="020B0606020202030204" pitchFamily="34" charset="0"/>
              </a:rPr>
              <a:t>If you encounter an ADU, count the main structure as a single family home</a:t>
            </a:r>
            <a:r>
              <a:rPr lang="en-US" dirty="0">
                <a:latin typeface="Arial Narrow" panose="020B0606020202030204" pitchFamily="34" charset="0"/>
              </a:rPr>
              <a:t>. </a:t>
            </a:r>
            <a:r>
              <a:rPr lang="en-US" dirty="0" smtClean="0">
                <a:latin typeface="Arial Narrow" panose="020B0606020202030204" pitchFamily="34" charset="0"/>
              </a:rPr>
              <a:t>Count </a:t>
            </a:r>
            <a:r>
              <a:rPr lang="en-US" dirty="0">
                <a:latin typeface="Arial Narrow" panose="020B0606020202030204" pitchFamily="34" charset="0"/>
              </a:rPr>
              <a:t>the ADU as a </a:t>
            </a:r>
            <a:r>
              <a:rPr lang="en-US" dirty="0" smtClean="0">
                <a:latin typeface="Arial Narrow" panose="020B0606020202030204" pitchFamily="34" charset="0"/>
              </a:rPr>
              <a:t>separate </a:t>
            </a:r>
            <a:r>
              <a:rPr lang="en-US" dirty="0">
                <a:latin typeface="Arial Narrow" panose="020B0606020202030204" pitchFamily="34" charset="0"/>
              </a:rPr>
              <a:t>5+ unit structure on a new field enumeration </a:t>
            </a:r>
            <a:r>
              <a:rPr lang="en-US" dirty="0" smtClean="0">
                <a:latin typeface="Arial Narrow" panose="020B0606020202030204" pitchFamily="34" charset="0"/>
              </a:rPr>
              <a:t>sheet.</a:t>
            </a:r>
            <a:endParaRPr lang="en-US" dirty="0">
              <a:latin typeface="Arial Narrow" panose="020B0606020202030204" pitchFamily="34" charset="0"/>
            </a:endParaRPr>
          </a:p>
          <a:p>
            <a:pPr marL="219456" indent="-219456">
              <a:spcAft>
                <a:spcPts val="600"/>
              </a:spcAft>
              <a:buFont typeface="Arial" panose="020B0604020202020204" pitchFamily="34" charset="0"/>
              <a:buChar char="•"/>
            </a:pPr>
            <a:r>
              <a:rPr lang="en-US" dirty="0" smtClean="0">
                <a:latin typeface="Arial Narrow" panose="020B0606020202030204" pitchFamily="34" charset="0"/>
              </a:rPr>
              <a:t>Make notes on your field enumeration sheet that this is an ADU.</a:t>
            </a:r>
            <a:endParaRPr lang="en-US" dirty="0">
              <a:latin typeface="Arial Narrow" panose="020B0606020202030204" pitchFamily="34" charset="0"/>
            </a:endParaRPr>
          </a:p>
        </p:txBody>
      </p:sp>
    </p:spTree>
    <p:extLst>
      <p:ext uri="{BB962C8B-B14F-4D97-AF65-F5344CB8AC3E}">
        <p14:creationId xmlns:p14="http://schemas.microsoft.com/office/powerpoint/2010/main" val="3462460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r">
              <a:defRPr/>
            </a:pPr>
            <a:fld id="{E4B56B35-8BAA-4C7E-9792-4A3C4E9E8550}" type="slidenum">
              <a:rPr lang="en-US" sz="1200" smtClean="0">
                <a:latin typeface="Arial Narrow" panose="020B0606020202030204" pitchFamily="34" charset="0"/>
              </a:rPr>
              <a:pPr algn="r">
                <a:defRPr/>
              </a:pPr>
              <a:t>17</a:t>
            </a:fld>
            <a:endParaRPr lang="en-US" sz="1200" dirty="0">
              <a:latin typeface="Arial Narrow" panose="020B0606020202030204" pitchFamily="34" charset="0"/>
            </a:endParaRPr>
          </a:p>
        </p:txBody>
      </p:sp>
      <p:sp>
        <p:nvSpPr>
          <p:cNvPr id="4" name="Rectangle 2"/>
          <p:cNvSpPr>
            <a:spLocks noGrp="1" noChangeArrowheads="1"/>
          </p:cNvSpPr>
          <p:nvPr>
            <p:ph type="title"/>
          </p:nvPr>
        </p:nvSpPr>
        <p:spPr>
          <a:xfrm>
            <a:off x="682752" y="228600"/>
            <a:ext cx="7772251" cy="714375"/>
          </a:xfrm>
        </p:spPr>
        <p:txBody>
          <a:bodyPr/>
          <a:lstStyle/>
          <a:p>
            <a:pPr algn="ctr" eaLnBrk="1" hangingPunct="1"/>
            <a:r>
              <a:rPr lang="en-US" sz="3200" b="1" dirty="0" smtClean="0">
                <a:solidFill>
                  <a:schemeClr val="tx1"/>
                </a:solidFill>
                <a:latin typeface="Arial Narrow" panose="020B0606020202030204" pitchFamily="34" charset="0"/>
                <a:cs typeface="Arial" panose="020B0604020202020204" pitchFamily="34" charset="0"/>
              </a:rPr>
              <a:t>Looking for Concealed Living Units</a:t>
            </a:r>
          </a:p>
        </p:txBody>
      </p:sp>
      <p:sp>
        <p:nvSpPr>
          <p:cNvPr id="5" name="Rectangle 3"/>
          <p:cNvSpPr txBox="1">
            <a:spLocks noChangeArrowheads="1"/>
          </p:cNvSpPr>
          <p:nvPr/>
        </p:nvSpPr>
        <p:spPr>
          <a:xfrm>
            <a:off x="685800" y="914400"/>
            <a:ext cx="7772400" cy="2850776"/>
          </a:xfrm>
          <a:prstGeom prst="rect">
            <a:avLst/>
          </a:prstGeom>
        </p:spPr>
        <p:txBody>
          <a:bodyPr/>
          <a:lstStyle>
            <a:lvl1pPr marL="228600" indent="-173038" algn="l" defTabSz="914400" rtl="0" eaLnBrk="1" latinLnBrk="0" hangingPunct="1">
              <a:spcBef>
                <a:spcPct val="20000"/>
              </a:spcBef>
              <a:buFont typeface="Arial Narrow" panose="020B0606020202030204" pitchFamily="34" charset="0"/>
              <a:buChar char="›"/>
              <a:defRPr sz="3200" kern="1200">
                <a:solidFill>
                  <a:schemeClr val="tx1"/>
                </a:solidFill>
                <a:latin typeface="Arial Narrow" panose="020B0606020202030204" pitchFamily="34" charset="0"/>
                <a:ea typeface="+mn-ea"/>
                <a:cs typeface="+mn-cs"/>
              </a:defRPr>
            </a:lvl1pPr>
            <a:lvl2pPr marL="576263" indent="-292100" algn="l" defTabSz="914400" rtl="0" eaLnBrk="1" latinLnBrk="0" hangingPunct="1">
              <a:spcBef>
                <a:spcPct val="20000"/>
              </a:spcBef>
              <a:buFont typeface="Garamond" panose="02020404030301010803" pitchFamily="18"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Bef>
                <a:spcPts val="0"/>
              </a:spcBef>
              <a:spcAft>
                <a:spcPts val="600"/>
              </a:spcAft>
              <a:buFont typeface="Garamond" panose="02020404030301010803" pitchFamily="18" charset="0"/>
              <a:buNone/>
            </a:pPr>
            <a:r>
              <a:rPr lang="en-US" sz="1800" smtClean="0">
                <a:cs typeface="Arial" panose="020B0604020202020204" pitchFamily="34" charset="0"/>
              </a:rPr>
              <a:t>Always look for concealed units. Hints for hidden units are:</a:t>
            </a:r>
          </a:p>
          <a:p>
            <a:pPr marL="219456" lvl="2" indent="-219456">
              <a:spcBef>
                <a:spcPts val="0"/>
              </a:spcBef>
              <a:spcAft>
                <a:spcPts val="600"/>
              </a:spcAft>
            </a:pPr>
            <a:r>
              <a:rPr lang="en-US" sz="1800" smtClean="0">
                <a:cs typeface="Arial" panose="020B0604020202020204" pitchFamily="34" charset="0"/>
              </a:rPr>
              <a:t>Extra mailboxes</a:t>
            </a:r>
          </a:p>
          <a:p>
            <a:pPr marL="219456" lvl="2" indent="-219456">
              <a:spcBef>
                <a:spcPts val="0"/>
              </a:spcBef>
              <a:spcAft>
                <a:spcPts val="600"/>
              </a:spcAft>
            </a:pPr>
            <a:r>
              <a:rPr lang="en-US" sz="1800" smtClean="0">
                <a:cs typeface="Arial" panose="020B0604020202020204" pitchFamily="34" charset="0"/>
              </a:rPr>
              <a:t>Multiple electricity meters</a:t>
            </a:r>
          </a:p>
          <a:p>
            <a:pPr marL="219456" lvl="2" indent="-219456">
              <a:spcBef>
                <a:spcPts val="0"/>
              </a:spcBef>
              <a:spcAft>
                <a:spcPts val="600"/>
              </a:spcAft>
            </a:pPr>
            <a:r>
              <a:rPr lang="en-US" sz="1800" smtClean="0">
                <a:cs typeface="Arial" panose="020B0604020202020204" pitchFamily="34" charset="0"/>
              </a:rPr>
              <a:t>RVs in the yard</a:t>
            </a:r>
          </a:p>
          <a:p>
            <a:pPr marL="219456" lvl="2" indent="-219456">
              <a:spcBef>
                <a:spcPts val="0"/>
              </a:spcBef>
              <a:spcAft>
                <a:spcPts val="600"/>
              </a:spcAft>
            </a:pPr>
            <a:r>
              <a:rPr lang="en-US" sz="1800" smtClean="0">
                <a:cs typeface="Arial" panose="020B0604020202020204" pitchFamily="34" charset="0"/>
              </a:rPr>
              <a:t>Live-in garage</a:t>
            </a:r>
          </a:p>
          <a:p>
            <a:pPr marL="219456" lvl="2" indent="-219456">
              <a:spcBef>
                <a:spcPts val="0"/>
              </a:spcBef>
              <a:spcAft>
                <a:spcPts val="600"/>
              </a:spcAft>
            </a:pPr>
            <a:r>
              <a:rPr lang="en-US" sz="1800" smtClean="0">
                <a:cs typeface="Arial" panose="020B0604020202020204" pitchFamily="34" charset="0"/>
              </a:rPr>
              <a:t>Always ask about potential units. Sometimes a respondent will report everyone on the property as if in a single residence.</a:t>
            </a:r>
          </a:p>
          <a:p>
            <a:pPr marL="219456" lvl="2" indent="-219456">
              <a:spcBef>
                <a:spcPts val="0"/>
              </a:spcBef>
              <a:spcAft>
                <a:spcPts val="600"/>
              </a:spcAft>
            </a:pPr>
            <a:r>
              <a:rPr lang="en-US" sz="1800" smtClean="0">
                <a:cs typeface="Arial" panose="020B0604020202020204" pitchFamily="34" charset="0"/>
              </a:rPr>
              <a:t>Always ask a business about apartments in the building.</a:t>
            </a:r>
            <a:endParaRPr lang="en-US" sz="1800" dirty="0">
              <a:cs typeface="Arial" panose="020B0604020202020204" pitchFamily="34" charset="0"/>
            </a:endParaRPr>
          </a:p>
        </p:txBody>
      </p:sp>
      <p:pic>
        <p:nvPicPr>
          <p:cNvPr id="6" name="Picture 4" descr="Picture of a barn with a potential apartment on second floor"/>
          <p:cNvPicPr>
            <a:picLocks noChangeAspect="1" noChangeArrowheads="1"/>
          </p:cNvPicPr>
          <p:nvPr/>
        </p:nvPicPr>
        <p:blipFill>
          <a:blip r:embed="rId3" cstate="print"/>
          <a:srcRect/>
          <a:stretch>
            <a:fillRect/>
          </a:stretch>
        </p:blipFill>
        <p:spPr bwMode="auto">
          <a:xfrm>
            <a:off x="876917" y="3941282"/>
            <a:ext cx="3217621" cy="2417976"/>
          </a:xfrm>
          <a:prstGeom prst="rect">
            <a:avLst/>
          </a:prstGeom>
          <a:noFill/>
          <a:ln w="9525">
            <a:solidFill>
              <a:schemeClr val="tx1"/>
            </a:solidFill>
            <a:miter lim="800000"/>
            <a:headEnd/>
            <a:tailEnd/>
          </a:ln>
        </p:spPr>
      </p:pic>
      <p:pic>
        <p:nvPicPr>
          <p:cNvPr id="7" name="Picture 5" descr="Picture of store front with potential apartments above the store"/>
          <p:cNvPicPr>
            <a:picLocks noChangeAspect="1" noChangeArrowheads="1"/>
          </p:cNvPicPr>
          <p:nvPr/>
        </p:nvPicPr>
        <p:blipFill>
          <a:blip r:embed="rId4" cstate="print"/>
          <a:srcRect/>
          <a:stretch>
            <a:fillRect/>
          </a:stretch>
        </p:blipFill>
        <p:spPr bwMode="auto">
          <a:xfrm>
            <a:off x="5194300" y="3941282"/>
            <a:ext cx="2839713" cy="2514065"/>
          </a:xfrm>
          <a:prstGeom prst="rect">
            <a:avLst/>
          </a:prstGeom>
          <a:noFill/>
          <a:ln w="9525">
            <a:noFill/>
            <a:miter lim="800000"/>
            <a:headEnd/>
            <a:tailEnd/>
          </a:ln>
        </p:spPr>
      </p:pic>
    </p:spTree>
    <p:extLst>
      <p:ext uri="{BB962C8B-B14F-4D97-AF65-F5344CB8AC3E}">
        <p14:creationId xmlns:p14="http://schemas.microsoft.com/office/powerpoint/2010/main" val="269702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r">
              <a:defRPr/>
            </a:pPr>
            <a:fld id="{E4B56B35-8BAA-4C7E-9792-4A3C4E9E8550}" type="slidenum">
              <a:rPr lang="en-US" sz="1200" smtClean="0">
                <a:latin typeface="Arial Narrow" panose="020B0606020202030204" pitchFamily="34" charset="0"/>
              </a:rPr>
              <a:pPr algn="r">
                <a:defRPr/>
              </a:pPr>
              <a:t>18</a:t>
            </a:fld>
            <a:endParaRPr lang="en-US" sz="1200" dirty="0">
              <a:latin typeface="Arial Narrow" panose="020B0606020202030204" pitchFamily="34" charset="0"/>
            </a:endParaRPr>
          </a:p>
        </p:txBody>
      </p:sp>
      <p:sp>
        <p:nvSpPr>
          <p:cNvPr id="4" name="Rectangle 2"/>
          <p:cNvSpPr>
            <a:spLocks noGrp="1" noChangeArrowheads="1"/>
          </p:cNvSpPr>
          <p:nvPr>
            <p:ph type="title"/>
          </p:nvPr>
        </p:nvSpPr>
        <p:spPr>
          <a:xfrm>
            <a:off x="685577" y="228600"/>
            <a:ext cx="7772251" cy="714375"/>
          </a:xfrm>
        </p:spPr>
        <p:txBody>
          <a:bodyPr/>
          <a:lstStyle/>
          <a:p>
            <a:pPr algn="ctr"/>
            <a:r>
              <a:rPr lang="en-US" sz="3200" b="1" dirty="0">
                <a:solidFill>
                  <a:schemeClr val="tx1"/>
                </a:solidFill>
                <a:latin typeface="Arial Narrow" panose="020B0606020202030204" pitchFamily="34" charset="0"/>
                <a:cs typeface="Arial" panose="020B0604020202020204" pitchFamily="34" charset="0"/>
              </a:rPr>
              <a:t>Structure Type: Specials</a:t>
            </a:r>
            <a:endParaRPr lang="en-US" sz="3200" b="1" dirty="0" smtClean="0">
              <a:solidFill>
                <a:schemeClr val="tx1"/>
              </a:solidFill>
              <a:latin typeface="Arial Narrow" panose="020B0606020202030204" pitchFamily="34" charset="0"/>
              <a:cs typeface="Arial" panose="020B0604020202020204" pitchFamily="34" charset="0"/>
            </a:endParaRPr>
          </a:p>
        </p:txBody>
      </p:sp>
      <p:sp>
        <p:nvSpPr>
          <p:cNvPr id="5" name="Rectangle 3"/>
          <p:cNvSpPr txBox="1">
            <a:spLocks noChangeArrowheads="1"/>
          </p:cNvSpPr>
          <p:nvPr/>
        </p:nvSpPr>
        <p:spPr>
          <a:xfrm>
            <a:off x="685800" y="914400"/>
            <a:ext cx="7772400" cy="1315357"/>
          </a:xfrm>
          <a:prstGeom prst="rect">
            <a:avLst/>
          </a:prstGeom>
        </p:spPr>
        <p:txBody>
          <a:bodyPr/>
          <a:lstStyle>
            <a:lvl1pPr marL="228600" indent="-173038" algn="l" defTabSz="914400" rtl="0" eaLnBrk="1" latinLnBrk="0" hangingPunct="1">
              <a:spcBef>
                <a:spcPct val="20000"/>
              </a:spcBef>
              <a:buFont typeface="Arial Narrow" panose="020B0606020202030204" pitchFamily="34" charset="0"/>
              <a:buChar char="›"/>
              <a:defRPr sz="3200" kern="1200">
                <a:solidFill>
                  <a:schemeClr val="tx1"/>
                </a:solidFill>
                <a:latin typeface="Arial Narrow" panose="020B0606020202030204" pitchFamily="34" charset="0"/>
                <a:ea typeface="+mn-ea"/>
                <a:cs typeface="+mn-cs"/>
              </a:defRPr>
            </a:lvl1pPr>
            <a:lvl2pPr marL="576263" indent="-292100" algn="l" defTabSz="914400" rtl="0" eaLnBrk="1" latinLnBrk="0" hangingPunct="1">
              <a:spcBef>
                <a:spcPct val="20000"/>
              </a:spcBef>
              <a:buFont typeface="Garamond" panose="02020404030301010803" pitchFamily="18"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19456" lvl="1" indent="-219456">
              <a:spcBef>
                <a:spcPts val="0"/>
              </a:spcBef>
              <a:spcAft>
                <a:spcPts val="600"/>
              </a:spcAft>
              <a:buFont typeface="Arial" panose="020B0604020202020204" pitchFamily="34" charset="0"/>
              <a:buChar char="•"/>
            </a:pPr>
            <a:r>
              <a:rPr lang="en-US" sz="1800" smtClean="0">
                <a:cs typeface="Arial" panose="020B0604020202020204" pitchFamily="34" charset="0"/>
              </a:rPr>
              <a:t>Living quarters not intended for permanent occupancy.</a:t>
            </a:r>
          </a:p>
          <a:p>
            <a:pPr marL="219456" lvl="1" indent="-219456">
              <a:spcBef>
                <a:spcPts val="0"/>
              </a:spcBef>
              <a:spcAft>
                <a:spcPts val="600"/>
              </a:spcAft>
              <a:buFont typeface="Arial" panose="020B0604020202020204" pitchFamily="34" charset="0"/>
              <a:buChar char="•"/>
            </a:pPr>
            <a:r>
              <a:rPr lang="en-US" sz="1800" smtClean="0">
                <a:cs typeface="Arial" panose="020B0604020202020204" pitchFamily="34" charset="0"/>
              </a:rPr>
              <a:t>Only count them when occupied – special units </a:t>
            </a:r>
            <a:r>
              <a:rPr lang="en-US" sz="1800" u="sng" smtClean="0">
                <a:cs typeface="Arial" panose="020B0604020202020204" pitchFamily="34" charset="0"/>
              </a:rPr>
              <a:t>can not</a:t>
            </a:r>
            <a:r>
              <a:rPr lang="en-US" sz="1800" i="1" smtClean="0">
                <a:cs typeface="Arial" panose="020B0604020202020204" pitchFamily="34" charset="0"/>
              </a:rPr>
              <a:t> be </a:t>
            </a:r>
            <a:r>
              <a:rPr lang="en-US" sz="1800" smtClean="0">
                <a:cs typeface="Arial" panose="020B0604020202020204" pitchFamily="34" charset="0"/>
              </a:rPr>
              <a:t>vacant.</a:t>
            </a:r>
          </a:p>
          <a:p>
            <a:pPr marL="219456" lvl="1" indent="-219456">
              <a:spcBef>
                <a:spcPts val="0"/>
              </a:spcBef>
              <a:spcAft>
                <a:spcPts val="600"/>
              </a:spcAft>
              <a:buFont typeface="Arial" panose="020B0604020202020204" pitchFamily="34" charset="0"/>
              <a:buChar char="•"/>
            </a:pPr>
            <a:r>
              <a:rPr lang="en-US" sz="1800" smtClean="0">
                <a:cs typeface="Arial" panose="020B0604020202020204" pitchFamily="34" charset="0"/>
              </a:rPr>
              <a:t>Examples include travel trailers, RVs, boats, tents, boxcars etc.</a:t>
            </a:r>
            <a:endParaRPr lang="en-US" sz="1800" dirty="0">
              <a:cs typeface="Arial" panose="020B0604020202020204" pitchFamily="34" charset="0"/>
            </a:endParaRPr>
          </a:p>
        </p:txBody>
      </p:sp>
      <p:pic>
        <p:nvPicPr>
          <p:cNvPr id="6" name="Picture 5" descr="a special housing unit that is a tent"/>
          <p:cNvPicPr>
            <a:picLocks noChangeAspect="1" noChangeArrowheads="1"/>
          </p:cNvPicPr>
          <p:nvPr/>
        </p:nvPicPr>
        <p:blipFill>
          <a:blip r:embed="rId3" cstate="print"/>
          <a:srcRect/>
          <a:stretch>
            <a:fillRect/>
          </a:stretch>
        </p:blipFill>
        <p:spPr bwMode="auto">
          <a:xfrm>
            <a:off x="4771293" y="2762250"/>
            <a:ext cx="3475208" cy="2607254"/>
          </a:xfrm>
          <a:prstGeom prst="rect">
            <a:avLst/>
          </a:prstGeom>
          <a:noFill/>
          <a:ln w="9525">
            <a:noFill/>
            <a:miter lim="800000"/>
            <a:headEnd/>
            <a:tailEnd/>
          </a:ln>
        </p:spPr>
      </p:pic>
      <p:pic>
        <p:nvPicPr>
          <p:cNvPr id="7" name="Picture 6"/>
          <p:cNvPicPr>
            <a:picLocks noChangeAspect="1"/>
          </p:cNvPicPr>
          <p:nvPr/>
        </p:nvPicPr>
        <p:blipFill>
          <a:blip r:embed="rId4"/>
          <a:stretch>
            <a:fillRect/>
          </a:stretch>
        </p:blipFill>
        <p:spPr>
          <a:xfrm>
            <a:off x="685800" y="2772388"/>
            <a:ext cx="3640779" cy="2454458"/>
          </a:xfrm>
          <a:prstGeom prst="rect">
            <a:avLst/>
          </a:prstGeom>
        </p:spPr>
      </p:pic>
    </p:spTree>
    <p:extLst>
      <p:ext uri="{BB962C8B-B14F-4D97-AF65-F5344CB8AC3E}">
        <p14:creationId xmlns:p14="http://schemas.microsoft.com/office/powerpoint/2010/main" val="4108565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r">
              <a:defRPr/>
            </a:pPr>
            <a:fld id="{E4B56B35-8BAA-4C7E-9792-4A3C4E9E8550}" type="slidenum">
              <a:rPr lang="en-US" sz="1200" smtClean="0">
                <a:latin typeface="Arial Narrow" panose="020B0606020202030204" pitchFamily="34" charset="0"/>
              </a:rPr>
              <a:pPr algn="r">
                <a:defRPr/>
              </a:pPr>
              <a:t>19</a:t>
            </a:fld>
            <a:endParaRPr lang="en-US" sz="1200" dirty="0">
              <a:latin typeface="Arial Narrow" panose="020B0606020202030204" pitchFamily="34" charset="0"/>
            </a:endParaRPr>
          </a:p>
        </p:txBody>
      </p:sp>
      <p:sp>
        <p:nvSpPr>
          <p:cNvPr id="4" name="Rectangle 2"/>
          <p:cNvSpPr>
            <a:spLocks noGrp="1" noChangeArrowheads="1"/>
          </p:cNvSpPr>
          <p:nvPr>
            <p:ph type="title"/>
          </p:nvPr>
        </p:nvSpPr>
        <p:spPr>
          <a:xfrm>
            <a:off x="685800" y="228600"/>
            <a:ext cx="7772251" cy="713232"/>
          </a:xfrm>
          <a:noFill/>
        </p:spPr>
        <p:txBody>
          <a:bodyPr/>
          <a:lstStyle/>
          <a:p>
            <a:pPr algn="ctr" eaLnBrk="1" hangingPunct="1"/>
            <a:r>
              <a:rPr lang="en-US" sz="3200" b="1" dirty="0" smtClean="0">
                <a:solidFill>
                  <a:schemeClr val="tx1"/>
                </a:solidFill>
                <a:latin typeface="Arial Narrow" panose="020B0606020202030204" pitchFamily="34" charset="0"/>
                <a:cs typeface="Arial" panose="020B0604020202020204" pitchFamily="34" charset="0"/>
              </a:rPr>
              <a:t>Hotels, Motels, YMCA, YWCA</a:t>
            </a:r>
            <a:endParaRPr lang="en-US" sz="3200" b="1" dirty="0">
              <a:solidFill>
                <a:schemeClr val="tx1"/>
              </a:solidFill>
              <a:latin typeface="Arial Narrow" panose="020B0606020202030204" pitchFamily="34" charset="0"/>
              <a:cs typeface="Arial" panose="020B0604020202020204" pitchFamily="34" charset="0"/>
            </a:endParaRPr>
          </a:p>
        </p:txBody>
      </p:sp>
      <p:sp>
        <p:nvSpPr>
          <p:cNvPr id="2" name="TextBox 1"/>
          <p:cNvSpPr txBox="1"/>
          <p:nvPr/>
        </p:nvSpPr>
        <p:spPr>
          <a:xfrm>
            <a:off x="685800" y="1097280"/>
            <a:ext cx="7772400" cy="3677930"/>
          </a:xfrm>
          <a:prstGeom prst="rect">
            <a:avLst/>
          </a:prstGeom>
          <a:noFill/>
        </p:spPr>
        <p:txBody>
          <a:bodyPr wrap="square" rtlCol="0">
            <a:spAutoFit/>
          </a:bodyPr>
          <a:lstStyle/>
          <a:p>
            <a:pPr marL="219456" lvl="1" indent="-219456">
              <a:spcBef>
                <a:spcPts val="0"/>
              </a:spcBef>
              <a:spcAft>
                <a:spcPts val="600"/>
              </a:spcAft>
              <a:buFont typeface="Arial" panose="020B0604020202020204" pitchFamily="34" charset="0"/>
              <a:buChar char="•"/>
            </a:pPr>
            <a:r>
              <a:rPr lang="en-US" dirty="0">
                <a:latin typeface="Arial Narrow" panose="020B0606020202030204" pitchFamily="34" charset="0"/>
                <a:cs typeface="Arial" panose="020B0604020202020204" pitchFamily="34" charset="0"/>
              </a:rPr>
              <a:t>If people who live in these places meet residency rules, count the units they live in as specials. </a:t>
            </a:r>
          </a:p>
          <a:p>
            <a:pPr marL="219456" lvl="1" indent="-219456">
              <a:spcBef>
                <a:spcPts val="0"/>
              </a:spcBef>
              <a:spcAft>
                <a:spcPts val="600"/>
              </a:spcAft>
              <a:buFont typeface="Arial" panose="020B0604020202020204" pitchFamily="34" charset="0"/>
              <a:buChar char="•"/>
            </a:pPr>
            <a:r>
              <a:rPr lang="en-US" dirty="0">
                <a:latin typeface="Arial Narrow" panose="020B0606020202030204" pitchFamily="34" charset="0"/>
                <a:cs typeface="Arial" panose="020B0604020202020204" pitchFamily="34" charset="0"/>
              </a:rPr>
              <a:t>A </a:t>
            </a:r>
            <a:r>
              <a:rPr lang="en-US" dirty="0" smtClean="0">
                <a:latin typeface="Arial Narrow" panose="020B0606020202030204" pitchFamily="34" charset="0"/>
                <a:cs typeface="Arial" panose="020B0604020202020204" pitchFamily="34" charset="0"/>
              </a:rPr>
              <a:t>unit </a:t>
            </a:r>
            <a:r>
              <a:rPr lang="en-US" dirty="0">
                <a:latin typeface="Arial Narrow" panose="020B0606020202030204" pitchFamily="34" charset="0"/>
                <a:cs typeface="Arial" panose="020B0604020202020204" pitchFamily="34" charset="0"/>
              </a:rPr>
              <a:t>is not counted as </a:t>
            </a:r>
            <a:r>
              <a:rPr lang="en-US" dirty="0" smtClean="0">
                <a:latin typeface="Arial Narrow" panose="020B0606020202030204" pitchFamily="34" charset="0"/>
                <a:cs typeface="Arial" panose="020B0604020202020204" pitchFamily="34" charset="0"/>
              </a:rPr>
              <a:t>a housing unit </a:t>
            </a:r>
            <a:r>
              <a:rPr lang="en-US" dirty="0">
                <a:latin typeface="Arial Narrow" panose="020B0606020202030204" pitchFamily="34" charset="0"/>
                <a:cs typeface="Arial" panose="020B0604020202020204" pitchFamily="34" charset="0"/>
              </a:rPr>
              <a:t>unless someone is living in it.</a:t>
            </a:r>
          </a:p>
          <a:p>
            <a:pPr marL="219456" lvl="1" indent="-219456">
              <a:spcBef>
                <a:spcPts val="0"/>
              </a:spcBef>
              <a:spcAft>
                <a:spcPts val="600"/>
              </a:spcAft>
              <a:buFont typeface="Arial" panose="020B0604020202020204" pitchFamily="34" charset="0"/>
              <a:buChar char="•"/>
            </a:pPr>
            <a:r>
              <a:rPr lang="en-US" dirty="0">
                <a:latin typeface="Arial Narrow" panose="020B0606020202030204" pitchFamily="34" charset="0"/>
                <a:cs typeface="Arial" panose="020B0604020202020204" pitchFamily="34" charset="0"/>
              </a:rPr>
              <a:t>Manager or staff live permanently onsite:</a:t>
            </a:r>
          </a:p>
          <a:p>
            <a:pPr marL="438912" lvl="2" indent="-219456">
              <a:spcBef>
                <a:spcPts val="0"/>
              </a:spcBef>
              <a:spcAft>
                <a:spcPts val="600"/>
              </a:spcAft>
              <a:buSzPct val="75000"/>
              <a:buFont typeface="Courier New" panose="02070309020205020404" pitchFamily="49" charset="0"/>
              <a:buChar char="o"/>
            </a:pPr>
            <a:r>
              <a:rPr lang="en-US" dirty="0">
                <a:latin typeface="Arial Narrow" panose="020B0606020202030204" pitchFamily="34" charset="0"/>
                <a:cs typeface="Arial" panose="020B0604020202020204" pitchFamily="34" charset="0"/>
              </a:rPr>
              <a:t> If live in a room, count the room as a special housing unit.</a:t>
            </a:r>
          </a:p>
          <a:p>
            <a:pPr marL="438912" lvl="2" indent="-219456">
              <a:spcBef>
                <a:spcPts val="0"/>
              </a:spcBef>
              <a:spcAft>
                <a:spcPts val="600"/>
              </a:spcAft>
              <a:buSzPct val="75000"/>
              <a:buFont typeface="Courier New" panose="02070309020205020404" pitchFamily="49" charset="0"/>
              <a:buChar char="o"/>
            </a:pPr>
            <a:r>
              <a:rPr lang="en-US" dirty="0">
                <a:latin typeface="Arial Narrow" panose="020B0606020202030204" pitchFamily="34" charset="0"/>
                <a:cs typeface="Arial" panose="020B0604020202020204" pitchFamily="34" charset="0"/>
              </a:rPr>
              <a:t> If live in an apartment, count as a regular housing unit, 5+ structure type.</a:t>
            </a:r>
          </a:p>
          <a:p>
            <a:pPr lvl="1">
              <a:spcBef>
                <a:spcPts val="600"/>
              </a:spcBef>
              <a:buFont typeface="Arial" panose="020B0604020202020204" pitchFamily="34" charset="0"/>
              <a:buChar char="•"/>
            </a:pPr>
            <a:endParaRPr lang="en-US" dirty="0">
              <a:latin typeface="Arial Narrow" panose="020B0606020202030204" pitchFamily="34" charset="0"/>
              <a:cs typeface="Arial" panose="020B0604020202020204" pitchFamily="34" charset="0"/>
            </a:endParaRPr>
          </a:p>
          <a:p>
            <a:pPr marL="0" lvl="1" indent="0">
              <a:spcBef>
                <a:spcPts val="0"/>
              </a:spcBef>
              <a:spcAft>
                <a:spcPts val="600"/>
              </a:spcAft>
              <a:buFont typeface="Garamond" panose="02020404030301010803" pitchFamily="18" charset="0"/>
              <a:buNone/>
            </a:pPr>
            <a:r>
              <a:rPr lang="en-US" dirty="0">
                <a:latin typeface="Arial Narrow" panose="020B0606020202030204" pitchFamily="34" charset="0"/>
                <a:cs typeface="Arial" panose="020B0604020202020204" pitchFamily="34" charset="0"/>
              </a:rPr>
              <a:t>Exception:</a:t>
            </a:r>
          </a:p>
          <a:p>
            <a:pPr marL="0" lvl="1">
              <a:spcBef>
                <a:spcPts val="0"/>
              </a:spcBef>
              <a:spcAft>
                <a:spcPts val="600"/>
              </a:spcAft>
            </a:pPr>
            <a:r>
              <a:rPr lang="en-US" dirty="0">
                <a:latin typeface="Arial Narrow" panose="020B0606020202030204" pitchFamily="34" charset="0"/>
                <a:cs typeface="Arial" panose="020B0604020202020204" pitchFamily="34" charset="0"/>
              </a:rPr>
              <a:t>If 75% or more of the rooms are filled with permanent residents, then </a:t>
            </a:r>
            <a:r>
              <a:rPr lang="en-US" dirty="0" smtClean="0">
                <a:latin typeface="Arial Narrow" panose="020B0606020202030204" pitchFamily="34" charset="0"/>
                <a:cs typeface="Arial" panose="020B0604020202020204" pitchFamily="34" charset="0"/>
              </a:rPr>
              <a:t>it </a:t>
            </a:r>
            <a:r>
              <a:rPr lang="en-US" dirty="0">
                <a:latin typeface="Arial Narrow" panose="020B0606020202030204" pitchFamily="34" charset="0"/>
                <a:cs typeface="Arial" panose="020B0604020202020204" pitchFamily="34" charset="0"/>
              </a:rPr>
              <a:t>is essentially an apartment in nature. Count the </a:t>
            </a:r>
            <a:r>
              <a:rPr lang="en-US" dirty="0" smtClean="0">
                <a:latin typeface="Arial Narrow" panose="020B0606020202030204" pitchFamily="34" charset="0"/>
                <a:cs typeface="Arial" panose="020B0604020202020204" pitchFamily="34" charset="0"/>
              </a:rPr>
              <a:t>resident people and their rooms. Classify their units as </a:t>
            </a:r>
            <a:r>
              <a:rPr lang="en-US" dirty="0">
                <a:latin typeface="Arial Narrow" panose="020B0606020202030204" pitchFamily="34" charset="0"/>
                <a:cs typeface="Arial" panose="020B0604020202020204" pitchFamily="34" charset="0"/>
              </a:rPr>
              <a:t>5</a:t>
            </a:r>
            <a:r>
              <a:rPr lang="en-US" dirty="0" smtClean="0">
                <a:latin typeface="Arial Narrow" panose="020B0606020202030204" pitchFamily="34" charset="0"/>
                <a:cs typeface="Arial" panose="020B0604020202020204" pitchFamily="34" charset="0"/>
              </a:rPr>
              <a:t>+. </a:t>
            </a:r>
            <a:r>
              <a:rPr lang="en-US" dirty="0">
                <a:latin typeface="Arial Narrow" panose="020B0606020202030204" pitchFamily="34" charset="0"/>
                <a:cs typeface="Arial" panose="020B0604020202020204" pitchFamily="34" charset="0"/>
              </a:rPr>
              <a:t>Count all </a:t>
            </a:r>
            <a:r>
              <a:rPr lang="en-US" dirty="0" smtClean="0">
                <a:latin typeface="Arial Narrow" panose="020B0606020202030204" pitchFamily="34" charset="0"/>
                <a:cs typeface="Arial" panose="020B0604020202020204" pitchFamily="34" charset="0"/>
              </a:rPr>
              <a:t>other </a:t>
            </a:r>
            <a:r>
              <a:rPr lang="en-US" dirty="0">
                <a:latin typeface="Arial Narrow" panose="020B0606020202030204" pitchFamily="34" charset="0"/>
                <a:cs typeface="Arial" panose="020B0604020202020204" pitchFamily="34" charset="0"/>
              </a:rPr>
              <a:t>units as vacant.</a:t>
            </a:r>
          </a:p>
        </p:txBody>
      </p:sp>
    </p:spTree>
    <p:extLst>
      <p:ext uri="{BB962C8B-B14F-4D97-AF65-F5344CB8AC3E}">
        <p14:creationId xmlns:p14="http://schemas.microsoft.com/office/powerpoint/2010/main" val="844397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defRPr/>
            </a:pPr>
            <a:fld id="{033EC31C-8CFA-4A5F-B983-D80BEFE10802}" type="slidenum">
              <a:rPr lang="en-US" sz="1200" smtClean="0">
                <a:latin typeface="Arial Narrow" panose="020B0606020202030204" pitchFamily="34" charset="0"/>
              </a:rPr>
              <a:pPr algn="r">
                <a:defRPr/>
              </a:pPr>
              <a:t>2</a:t>
            </a:fld>
            <a:endParaRPr lang="en-US" sz="1200" dirty="0">
              <a:latin typeface="Arial Narrow" panose="020B0606020202030204" pitchFamily="34" charset="0"/>
            </a:endParaRPr>
          </a:p>
        </p:txBody>
      </p:sp>
      <p:sp>
        <p:nvSpPr>
          <p:cNvPr id="3" name="Text Placeholder 2"/>
          <p:cNvSpPr txBox="1">
            <a:spLocks/>
          </p:cNvSpPr>
          <p:nvPr/>
        </p:nvSpPr>
        <p:spPr>
          <a:xfrm>
            <a:off x="685800" y="1371600"/>
            <a:ext cx="7772400" cy="4702866"/>
          </a:xfrm>
          <a:prstGeom prst="rect">
            <a:avLst/>
          </a:prstGeom>
        </p:spPr>
        <p:txBody>
          <a:bodyPr/>
          <a:lstStyle>
            <a:lvl1pPr marL="228600" indent="-173038" algn="l" defTabSz="914400" rtl="0" eaLnBrk="1" latinLnBrk="0" hangingPunct="1">
              <a:spcBef>
                <a:spcPct val="20000"/>
              </a:spcBef>
              <a:buFont typeface="Arial Narrow" panose="020B0606020202030204" pitchFamily="34" charset="0"/>
              <a:buChar char="›"/>
              <a:defRPr sz="3200" kern="1200">
                <a:solidFill>
                  <a:schemeClr val="tx1"/>
                </a:solidFill>
                <a:latin typeface="Arial Narrow" panose="020B0606020202030204" pitchFamily="34" charset="0"/>
                <a:ea typeface="+mn-ea"/>
                <a:cs typeface="+mn-cs"/>
              </a:defRPr>
            </a:lvl1pPr>
            <a:lvl2pPr marL="576263" indent="-292100" algn="l" defTabSz="914400" rtl="0" eaLnBrk="1" latinLnBrk="0" hangingPunct="1">
              <a:spcBef>
                <a:spcPct val="20000"/>
              </a:spcBef>
              <a:buFont typeface="Garamond" panose="02020404030301010803" pitchFamily="18"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1800" dirty="0" smtClean="0"/>
              <a:t>Note</a:t>
            </a:r>
            <a:r>
              <a:rPr lang="en-US" sz="1800" dirty="0"/>
              <a:t>:  This training may contain visual </a:t>
            </a:r>
            <a:r>
              <a:rPr lang="en-US" sz="1800" dirty="0" smtClean="0"/>
              <a:t>elements </a:t>
            </a:r>
            <a:r>
              <a:rPr lang="en-US" sz="1800" dirty="0"/>
              <a:t>including data forms and geographical maps. To meet accessibility standards, visual elements are tagged and/or described in readable text. If you have any difficulty or need assistance accessing any of the information contained in this training, please contact the Office of Financial Management, Forecasting and Research Division, by phone at 360-902-0599, or by email at pop.annexations@ofm.wa.gov</a:t>
            </a:r>
            <a:endParaRPr lang="en-US" sz="1800" dirty="0" smtClean="0"/>
          </a:p>
          <a:p>
            <a:pPr marL="55562" indent="0" algn="ctr">
              <a:spcBef>
                <a:spcPts val="0"/>
              </a:spcBef>
              <a:buNone/>
            </a:pPr>
            <a:endParaRPr lang="en-US" sz="1800" u="sng" dirty="0" smtClean="0"/>
          </a:p>
        </p:txBody>
      </p:sp>
    </p:spTree>
    <p:extLst>
      <p:ext uri="{BB962C8B-B14F-4D97-AF65-F5344CB8AC3E}">
        <p14:creationId xmlns:p14="http://schemas.microsoft.com/office/powerpoint/2010/main" val="4221640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r">
              <a:defRPr/>
            </a:pPr>
            <a:fld id="{E4B56B35-8BAA-4C7E-9792-4A3C4E9E8550}" type="slidenum">
              <a:rPr lang="en-US" sz="1200" smtClean="0">
                <a:latin typeface="Arial Narrow" panose="020B0606020202030204" pitchFamily="34" charset="0"/>
              </a:rPr>
              <a:pPr algn="r">
                <a:defRPr/>
              </a:pPr>
              <a:t>20</a:t>
            </a:fld>
            <a:endParaRPr lang="en-US" sz="1200" dirty="0">
              <a:latin typeface="Arial Narrow" panose="020B0606020202030204" pitchFamily="34" charset="0"/>
            </a:endParaRPr>
          </a:p>
        </p:txBody>
      </p:sp>
      <p:sp>
        <p:nvSpPr>
          <p:cNvPr id="4" name="Rectangle 2"/>
          <p:cNvSpPr>
            <a:spLocks noGrp="1" noChangeArrowheads="1"/>
          </p:cNvSpPr>
          <p:nvPr>
            <p:ph type="title"/>
          </p:nvPr>
        </p:nvSpPr>
        <p:spPr>
          <a:xfrm>
            <a:off x="685800" y="228600"/>
            <a:ext cx="7772400" cy="713232"/>
          </a:xfrm>
        </p:spPr>
        <p:txBody>
          <a:bodyPr/>
          <a:lstStyle/>
          <a:p>
            <a:pPr algn="ctr"/>
            <a:r>
              <a:rPr lang="en-US" sz="3200" b="1" dirty="0" smtClean="0">
                <a:solidFill>
                  <a:schemeClr val="tx1"/>
                </a:solidFill>
                <a:latin typeface="Arial Narrow" panose="020B0606020202030204" pitchFamily="34" charset="0"/>
                <a:cs typeface="Arial" panose="020B0604020202020204" pitchFamily="34" charset="0"/>
              </a:rPr>
              <a:t>Group Quarters (GQ)</a:t>
            </a:r>
          </a:p>
        </p:txBody>
      </p:sp>
      <p:sp>
        <p:nvSpPr>
          <p:cNvPr id="5" name="Rectangle 3"/>
          <p:cNvSpPr txBox="1">
            <a:spLocks noChangeArrowheads="1"/>
          </p:cNvSpPr>
          <p:nvPr/>
        </p:nvSpPr>
        <p:spPr>
          <a:xfrm>
            <a:off x="713232" y="914400"/>
            <a:ext cx="7772251" cy="4876800"/>
          </a:xfrm>
          <a:prstGeom prst="rect">
            <a:avLst/>
          </a:prstGeom>
        </p:spPr>
        <p:txBody>
          <a:bodyPr/>
          <a:lstStyle>
            <a:lvl1pPr marL="228600" indent="-173038" algn="l" defTabSz="914400" rtl="0" eaLnBrk="1" latinLnBrk="0" hangingPunct="1">
              <a:spcBef>
                <a:spcPct val="20000"/>
              </a:spcBef>
              <a:buFont typeface="Arial Narrow" panose="020B0606020202030204" pitchFamily="34" charset="0"/>
              <a:buChar char="›"/>
              <a:defRPr sz="3200" kern="1200">
                <a:solidFill>
                  <a:schemeClr val="tx1"/>
                </a:solidFill>
                <a:latin typeface="Arial Narrow" panose="020B0606020202030204" pitchFamily="34" charset="0"/>
                <a:ea typeface="+mn-ea"/>
                <a:cs typeface="+mn-cs"/>
              </a:defRPr>
            </a:lvl1pPr>
            <a:lvl2pPr marL="576263" indent="-292100" algn="l" defTabSz="914400" rtl="0" eaLnBrk="1" latinLnBrk="0" hangingPunct="1">
              <a:spcBef>
                <a:spcPct val="20000"/>
              </a:spcBef>
              <a:buFont typeface="Garamond" panose="02020404030301010803" pitchFamily="18"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Bef>
                <a:spcPts val="0"/>
              </a:spcBef>
              <a:spcAft>
                <a:spcPts val="600"/>
              </a:spcAft>
              <a:buFont typeface="Garamond" panose="02020404030301010803" pitchFamily="18" charset="0"/>
              <a:buNone/>
            </a:pPr>
            <a:r>
              <a:rPr lang="en-US" sz="1800" dirty="0" smtClean="0">
                <a:cs typeface="Arial" panose="020B0604020202020204" pitchFamily="34" charset="0"/>
              </a:rPr>
              <a:t>Group quarters are living arrangements for groups of 10 or more unrelated persons living together. They reflect living arrangements other than ordinary household life. They should have been contacted and know you are coming.</a:t>
            </a:r>
          </a:p>
          <a:p>
            <a:pPr marL="0" lvl="1" indent="0">
              <a:spcBef>
                <a:spcPts val="0"/>
              </a:spcBef>
              <a:spcAft>
                <a:spcPts val="600"/>
              </a:spcAft>
              <a:buFont typeface="Garamond" panose="02020404030301010803" pitchFamily="18" charset="0"/>
              <a:buNone/>
            </a:pPr>
            <a:r>
              <a:rPr lang="en-US" sz="1800" dirty="0" smtClean="0">
                <a:cs typeface="Arial" panose="020B0604020202020204" pitchFamily="34" charset="0"/>
              </a:rPr>
              <a:t>Group quarters are not housing units. They are facilities.</a:t>
            </a:r>
          </a:p>
          <a:p>
            <a:pPr marL="219456" lvl="2" indent="-219456">
              <a:spcBef>
                <a:spcPts val="0"/>
              </a:spcBef>
              <a:spcAft>
                <a:spcPts val="600"/>
              </a:spcAft>
              <a:buSzPct val="75000"/>
            </a:pPr>
            <a:r>
              <a:rPr lang="en-US" sz="1800" dirty="0" smtClean="0">
                <a:cs typeface="Arial" panose="020B0604020202020204" pitchFamily="34" charset="0"/>
              </a:rPr>
              <a:t>Examples are prisons, jails, nursing homes, boarding houses, military barracks, student dorms, mental hospitals, monasteries, homeless shelters.</a:t>
            </a:r>
          </a:p>
          <a:p>
            <a:pPr marL="219456" lvl="2" indent="-219456">
              <a:spcBef>
                <a:spcPts val="0"/>
              </a:spcBef>
              <a:spcAft>
                <a:spcPts val="600"/>
              </a:spcAft>
              <a:buSzPct val="75000"/>
            </a:pPr>
            <a:r>
              <a:rPr lang="en-US" sz="1800" dirty="0" smtClean="0">
                <a:cs typeface="Arial" panose="020B0604020202020204" pitchFamily="34" charset="0"/>
              </a:rPr>
              <a:t>If there are fewer than 10 persons, count them as living in a housing unit.</a:t>
            </a:r>
          </a:p>
          <a:p>
            <a:pPr marL="0" lvl="3" indent="0">
              <a:spcBef>
                <a:spcPts val="0"/>
              </a:spcBef>
              <a:spcAft>
                <a:spcPts val="600"/>
              </a:spcAft>
              <a:buFont typeface="Arial" panose="020B0604020202020204" pitchFamily="34" charset="0"/>
              <a:buNone/>
            </a:pPr>
            <a:r>
              <a:rPr lang="en-US" sz="1800" dirty="0" smtClean="0">
                <a:cs typeface="Arial" panose="020B0604020202020204" pitchFamily="34" charset="0"/>
              </a:rPr>
              <a:t>The exception: live-in staff and their living quarters.</a:t>
            </a:r>
          </a:p>
          <a:p>
            <a:pPr marL="219456" lvl="3" indent="-219456">
              <a:spcBef>
                <a:spcPts val="0"/>
              </a:spcBef>
              <a:spcAft>
                <a:spcPts val="600"/>
              </a:spcAft>
              <a:buSzPct val="75000"/>
              <a:buFont typeface="Arial" panose="020B0604020202020204" pitchFamily="34" charset="0"/>
              <a:buChar char="•"/>
            </a:pPr>
            <a:r>
              <a:rPr lang="en-US" sz="1800" dirty="0" smtClean="0">
                <a:cs typeface="Arial" panose="020B0604020202020204" pitchFamily="34" charset="0"/>
              </a:rPr>
              <a:t>If there are staff members who live onsite and have no other usual residence, their living quarters should be counted as housing units.</a:t>
            </a:r>
          </a:p>
          <a:p>
            <a:pPr marL="0" lvl="3" indent="0">
              <a:spcBef>
                <a:spcPts val="0"/>
              </a:spcBef>
              <a:spcAft>
                <a:spcPts val="600"/>
              </a:spcAft>
              <a:buFont typeface="Arial" panose="020B0604020202020204" pitchFamily="34" charset="0"/>
              <a:buNone/>
            </a:pPr>
            <a:r>
              <a:rPr lang="en-US" sz="1800" dirty="0" smtClean="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81825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228600"/>
            <a:ext cx="7772251" cy="713232"/>
          </a:xfrm>
          <a:prstGeom prst="rect">
            <a:avLst/>
          </a:prstGeom>
        </p:spPr>
        <p:txBody>
          <a:bodyPr/>
          <a:lstStyle>
            <a:lvl1pPr algn="l" defTabSz="914400" rtl="0" eaLnBrk="1" latinLnBrk="0" hangingPunct="1">
              <a:spcBef>
                <a:spcPct val="0"/>
              </a:spcBef>
              <a:buNone/>
              <a:defRPr sz="3600" kern="1200" baseline="0">
                <a:solidFill>
                  <a:srgbClr val="00B050"/>
                </a:solidFill>
                <a:latin typeface="Britannic Bold" panose="020B0903060703020204" pitchFamily="34" charset="0"/>
                <a:ea typeface="+mj-ea"/>
                <a:cs typeface="Tahoma" panose="020B0604030504040204" pitchFamily="34" charset="0"/>
              </a:defRPr>
            </a:lvl1pPr>
          </a:lstStyle>
          <a:p>
            <a:pPr algn="ctr"/>
            <a:r>
              <a:rPr lang="en-US" sz="3200" b="1" dirty="0" smtClean="0">
                <a:solidFill>
                  <a:schemeClr val="tx1"/>
                </a:solidFill>
                <a:latin typeface="Arial Narrow" panose="020B0606020202030204" pitchFamily="34" charset="0"/>
                <a:cs typeface="Arial" panose="020B0604020202020204" pitchFamily="34" charset="0"/>
              </a:rPr>
              <a:t>Living Situations that Are Not Group Quarters</a:t>
            </a:r>
          </a:p>
        </p:txBody>
      </p:sp>
      <p:sp>
        <p:nvSpPr>
          <p:cNvPr id="4" name="Rectangle 3"/>
          <p:cNvSpPr txBox="1">
            <a:spLocks noChangeArrowheads="1"/>
          </p:cNvSpPr>
          <p:nvPr/>
        </p:nvSpPr>
        <p:spPr>
          <a:xfrm>
            <a:off x="685875" y="914400"/>
            <a:ext cx="7772251" cy="3793067"/>
          </a:xfrm>
          <a:prstGeom prst="rect">
            <a:avLst/>
          </a:prstGeom>
        </p:spPr>
        <p:txBody>
          <a:bodyPr/>
          <a:lstStyle>
            <a:lvl1pPr marL="228600" indent="-173038" algn="l" defTabSz="914400" rtl="0" eaLnBrk="1" latinLnBrk="0" hangingPunct="1">
              <a:spcBef>
                <a:spcPct val="20000"/>
              </a:spcBef>
              <a:buFont typeface="Arial Narrow" panose="020B0606020202030204" pitchFamily="34" charset="0"/>
              <a:buChar char="›"/>
              <a:defRPr sz="3200" kern="1200">
                <a:solidFill>
                  <a:schemeClr val="tx1"/>
                </a:solidFill>
                <a:latin typeface="Arial Narrow" panose="020B0606020202030204" pitchFamily="34" charset="0"/>
                <a:ea typeface="+mn-ea"/>
                <a:cs typeface="+mn-cs"/>
              </a:defRPr>
            </a:lvl1pPr>
            <a:lvl2pPr marL="576263" indent="-292100" algn="l" defTabSz="914400" rtl="0" eaLnBrk="1" latinLnBrk="0" hangingPunct="1">
              <a:spcBef>
                <a:spcPct val="20000"/>
              </a:spcBef>
              <a:buFont typeface="Garamond" panose="02020404030301010803" pitchFamily="18"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19456" lvl="1" indent="-219456">
              <a:spcBef>
                <a:spcPts val="0"/>
              </a:spcBef>
              <a:spcAft>
                <a:spcPts val="600"/>
              </a:spcAft>
              <a:buFont typeface="Arial" panose="020B0604020202020204" pitchFamily="34" charset="0"/>
              <a:buChar char="•"/>
            </a:pPr>
            <a:r>
              <a:rPr lang="en-US" sz="1800" dirty="0" smtClean="0">
                <a:cs typeface="Arial" panose="020B0604020202020204" pitchFamily="34" charset="0"/>
              </a:rPr>
              <a:t>The following are not GQ facilities and should be counted as regular 5+ housing units </a:t>
            </a:r>
          </a:p>
          <a:p>
            <a:pPr marL="438912" lvl="2" indent="-219456">
              <a:spcBef>
                <a:spcPts val="0"/>
              </a:spcBef>
              <a:spcAft>
                <a:spcPts val="600"/>
              </a:spcAft>
              <a:buSzPct val="75000"/>
              <a:buFont typeface="Courier New" panose="02070309020205020404" pitchFamily="49" charset="0"/>
              <a:buChar char="o"/>
            </a:pPr>
            <a:r>
              <a:rPr lang="en-US" sz="1800" dirty="0" smtClean="0">
                <a:cs typeface="Arial" panose="020B0604020202020204" pitchFamily="34" charset="0"/>
              </a:rPr>
              <a:t>University </a:t>
            </a:r>
            <a:r>
              <a:rPr lang="en-US" sz="1800" dirty="0">
                <a:cs typeface="Arial" panose="020B0604020202020204" pitchFamily="34" charset="0"/>
              </a:rPr>
              <a:t>controlled family </a:t>
            </a:r>
            <a:r>
              <a:rPr lang="en-US" sz="1800" dirty="0" smtClean="0">
                <a:cs typeface="Arial" panose="020B0604020202020204" pitchFamily="34" charset="0"/>
              </a:rPr>
              <a:t>housing.</a:t>
            </a:r>
            <a:endParaRPr lang="en-US" sz="1800" dirty="0">
              <a:cs typeface="Arial" panose="020B0604020202020204" pitchFamily="34" charset="0"/>
            </a:endParaRPr>
          </a:p>
          <a:p>
            <a:pPr marL="438912" lvl="2" indent="-219456">
              <a:spcBef>
                <a:spcPts val="0"/>
              </a:spcBef>
              <a:spcAft>
                <a:spcPts val="600"/>
              </a:spcAft>
              <a:buSzPct val="75000"/>
              <a:buFont typeface="Courier New" panose="02070309020205020404" pitchFamily="49" charset="0"/>
              <a:buChar char="o"/>
            </a:pPr>
            <a:r>
              <a:rPr lang="en-US" sz="1800" dirty="0" smtClean="0">
                <a:cs typeface="Arial" panose="020B0604020202020204" pitchFamily="34" charset="0"/>
              </a:rPr>
              <a:t>Senior housing where residents do not have </a:t>
            </a:r>
            <a:r>
              <a:rPr lang="en-US" sz="1800" dirty="0">
                <a:cs typeface="Arial" panose="020B0604020202020204" pitchFamily="34" charset="0"/>
              </a:rPr>
              <a:t>24 hour/7 days a week access to medical </a:t>
            </a:r>
            <a:r>
              <a:rPr lang="en-US" sz="1800" dirty="0" smtClean="0">
                <a:cs typeface="Arial" panose="020B0604020202020204" pitchFamily="34" charset="0"/>
              </a:rPr>
              <a:t>care.  This includes assisted living apartment for the elderly, and congregate care.  </a:t>
            </a:r>
          </a:p>
          <a:p>
            <a:pPr marL="219456" lvl="1" indent="-219456">
              <a:spcBef>
                <a:spcPts val="0"/>
              </a:spcBef>
              <a:spcAft>
                <a:spcPts val="600"/>
              </a:spcAft>
              <a:buFont typeface="Arial" panose="020B0604020202020204" pitchFamily="34" charset="0"/>
              <a:buChar char="•"/>
            </a:pPr>
            <a:r>
              <a:rPr lang="en-US" sz="1800" dirty="0" smtClean="0">
                <a:cs typeface="Arial" panose="020B0604020202020204" pitchFamily="34" charset="0"/>
              </a:rPr>
              <a:t>If less than 10 people reside in a single family home, count as regular single family home (example: adult </a:t>
            </a:r>
            <a:r>
              <a:rPr lang="en-US" sz="1800" dirty="0">
                <a:cs typeface="Arial" panose="020B0604020202020204" pitchFamily="34" charset="0"/>
              </a:rPr>
              <a:t>f</a:t>
            </a:r>
            <a:r>
              <a:rPr lang="en-US" sz="1800" dirty="0" smtClean="0">
                <a:cs typeface="Arial" panose="020B0604020202020204" pitchFamily="34" charset="0"/>
              </a:rPr>
              <a:t>amily </a:t>
            </a:r>
            <a:r>
              <a:rPr lang="en-US" sz="1800" dirty="0">
                <a:cs typeface="Arial" panose="020B0604020202020204" pitchFamily="34" charset="0"/>
              </a:rPr>
              <a:t>h</a:t>
            </a:r>
            <a:r>
              <a:rPr lang="en-US" sz="1800" dirty="0" smtClean="0">
                <a:cs typeface="Arial" panose="020B0604020202020204" pitchFamily="34" charset="0"/>
              </a:rPr>
              <a:t>ome). </a:t>
            </a:r>
          </a:p>
          <a:p>
            <a:pPr marL="219456" lvl="1" indent="-219456">
              <a:spcBef>
                <a:spcPts val="0"/>
              </a:spcBef>
              <a:spcAft>
                <a:spcPts val="600"/>
              </a:spcAft>
              <a:buFont typeface="Arial" panose="020B0604020202020204" pitchFamily="34" charset="0"/>
              <a:buChar char="•"/>
            </a:pPr>
            <a:r>
              <a:rPr lang="en-US" sz="1800" dirty="0" smtClean="0">
                <a:cs typeface="Arial" panose="020B0604020202020204" pitchFamily="34" charset="0"/>
              </a:rPr>
              <a:t>Do not count the housing or population in short-term care facilities.</a:t>
            </a:r>
          </a:p>
          <a:p>
            <a:pPr marL="438912" lvl="2" indent="-219456">
              <a:spcBef>
                <a:spcPts val="0"/>
              </a:spcBef>
              <a:spcAft>
                <a:spcPts val="600"/>
              </a:spcAft>
              <a:buSzPct val="75000"/>
              <a:buFont typeface="Courier New" panose="02070309020205020404" pitchFamily="49" charset="0"/>
              <a:buChar char="o"/>
            </a:pPr>
            <a:r>
              <a:rPr lang="en-US" sz="1800" dirty="0" smtClean="0">
                <a:cs typeface="Arial" panose="020B0604020202020204" pitchFamily="34" charset="0"/>
              </a:rPr>
              <a:t>Physical rehabilitation, drug/alcohol rehabilitation, hospitals and juvenile detention centers. The residents of these facilities do not meet OFM’s residency rules. </a:t>
            </a:r>
            <a:endParaRPr lang="en-US" sz="1800" dirty="0">
              <a:cs typeface="Arial" panose="020B0604020202020204" pitchFamily="34" charset="0"/>
            </a:endParaRPr>
          </a:p>
          <a:p>
            <a:pPr marL="0" lvl="2" indent="-457200">
              <a:spcBef>
                <a:spcPts val="600"/>
              </a:spcBef>
            </a:pPr>
            <a:endParaRPr lang="en-US" sz="2000"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lgn="r">
              <a:defRPr/>
            </a:pPr>
            <a:fld id="{033EC31C-8CFA-4A5F-B983-D80BEFE10802}" type="slidenum">
              <a:rPr lang="en-US" sz="1200" smtClean="0">
                <a:latin typeface="Arial Narrow" panose="020B0606020202030204" pitchFamily="34" charset="0"/>
              </a:rPr>
              <a:pPr algn="r">
                <a:defRPr/>
              </a:pPr>
              <a:t>21</a:t>
            </a:fld>
            <a:endParaRPr lang="en-US" sz="1200" dirty="0">
              <a:latin typeface="Arial Narrow" panose="020B0606020202030204" pitchFamily="34" charset="0"/>
            </a:endParaRPr>
          </a:p>
        </p:txBody>
      </p:sp>
    </p:spTree>
    <p:extLst>
      <p:ext uri="{BB962C8B-B14F-4D97-AF65-F5344CB8AC3E}">
        <p14:creationId xmlns:p14="http://schemas.microsoft.com/office/powerpoint/2010/main" val="35774770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a:xfrm>
            <a:off x="685800" y="228600"/>
            <a:ext cx="7772251" cy="714375"/>
          </a:xfrm>
        </p:spPr>
        <p:txBody>
          <a:bodyPr/>
          <a:lstStyle/>
          <a:p>
            <a:pPr algn="ctr" eaLnBrk="1" hangingPunct="1"/>
            <a:r>
              <a:rPr lang="en-US" sz="3200" b="1" dirty="0" smtClean="0">
                <a:solidFill>
                  <a:schemeClr val="tx1"/>
                </a:solidFill>
                <a:latin typeface="Arial Narrow" panose="020B0606020202030204" pitchFamily="34" charset="0"/>
                <a:cs typeface="Arial" panose="020B0604020202020204" pitchFamily="34" charset="0"/>
              </a:rPr>
              <a:t>Vacant Housing</a:t>
            </a:r>
          </a:p>
        </p:txBody>
      </p:sp>
      <p:sp>
        <p:nvSpPr>
          <p:cNvPr id="3" name="Slide Number Placeholder 2"/>
          <p:cNvSpPr>
            <a:spLocks noGrp="1"/>
          </p:cNvSpPr>
          <p:nvPr>
            <p:ph type="sldNum" sz="quarter" idx="12"/>
          </p:nvPr>
        </p:nvSpPr>
        <p:spPr/>
        <p:txBody>
          <a:bodyPr/>
          <a:lstStyle/>
          <a:p>
            <a:pPr algn="r">
              <a:defRPr/>
            </a:pPr>
            <a:fld id="{01616FD8-5504-443E-B72E-7921517EB7C9}" type="slidenum">
              <a:rPr lang="en-US" sz="1200" smtClean="0">
                <a:latin typeface="Arial Narrow" panose="020B0606020202030204" pitchFamily="34" charset="0"/>
              </a:rPr>
              <a:pPr algn="r">
                <a:defRPr/>
              </a:pPr>
              <a:t>22</a:t>
            </a:fld>
            <a:endParaRPr lang="en-US" sz="1200" dirty="0">
              <a:latin typeface="Arial Narrow" panose="020B0606020202030204" pitchFamily="34" charset="0"/>
            </a:endParaRPr>
          </a:p>
        </p:txBody>
      </p:sp>
      <p:pic>
        <p:nvPicPr>
          <p:cNvPr id="60422" name="Picture 8" descr="Picture of a vacant house"/>
          <p:cNvPicPr>
            <a:picLocks noChangeAspect="1" noChangeArrowheads="1"/>
          </p:cNvPicPr>
          <p:nvPr/>
        </p:nvPicPr>
        <p:blipFill>
          <a:blip r:embed="rId3" cstate="print"/>
          <a:srcRect/>
          <a:stretch>
            <a:fillRect/>
          </a:stretch>
        </p:blipFill>
        <p:spPr bwMode="auto">
          <a:xfrm>
            <a:off x="1900889" y="2074579"/>
            <a:ext cx="5334000" cy="3200400"/>
          </a:xfrm>
          <a:prstGeom prst="rect">
            <a:avLst/>
          </a:prstGeom>
          <a:noFill/>
          <a:ln w="9525">
            <a:solidFill>
              <a:schemeClr val="tx1"/>
            </a:solidFill>
            <a:miter lim="800000"/>
            <a:headEnd/>
            <a:tailEnd/>
          </a:ln>
        </p:spPr>
      </p:pic>
      <p:sp>
        <p:nvSpPr>
          <p:cNvPr id="2" name="TextBox 1"/>
          <p:cNvSpPr txBox="1"/>
          <p:nvPr/>
        </p:nvSpPr>
        <p:spPr>
          <a:xfrm>
            <a:off x="685800" y="914400"/>
            <a:ext cx="7772400" cy="646331"/>
          </a:xfrm>
          <a:prstGeom prst="rect">
            <a:avLst/>
          </a:prstGeom>
          <a:noFill/>
        </p:spPr>
        <p:txBody>
          <a:bodyPr wrap="square" rtlCol="0">
            <a:spAutoFit/>
          </a:bodyPr>
          <a:lstStyle/>
          <a:p>
            <a:pPr>
              <a:spcAft>
                <a:spcPts val="600"/>
              </a:spcAft>
            </a:pPr>
            <a:r>
              <a:rPr lang="en-US" dirty="0" smtClean="0">
                <a:latin typeface="Arial Narrow" panose="020B0606020202030204" pitchFamily="34" charset="0"/>
              </a:rPr>
              <a:t>Sometimes it is obvious that a unit is vacant when the house is completely empty with no curtains or furniture. </a:t>
            </a:r>
            <a:endParaRPr lang="en-US" dirty="0">
              <a:latin typeface="Arial Narrow" panose="020B0606020202030204" pitchFamily="34" charset="0"/>
            </a:endParaRPr>
          </a:p>
        </p:txBody>
      </p:sp>
    </p:spTree>
    <p:extLst>
      <p:ext uri="{BB962C8B-B14F-4D97-AF65-F5344CB8AC3E}">
        <p14:creationId xmlns:p14="http://schemas.microsoft.com/office/powerpoint/2010/main" val="3104203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577" y="228600"/>
            <a:ext cx="7772251" cy="714375"/>
          </a:xfrm>
        </p:spPr>
        <p:txBody>
          <a:bodyPr/>
          <a:lstStyle/>
          <a:p>
            <a:pPr algn="ctr" eaLnBrk="1" hangingPunct="1"/>
            <a:r>
              <a:rPr lang="en-US" sz="3200" b="1" dirty="0" smtClean="0">
                <a:solidFill>
                  <a:schemeClr val="tx1"/>
                </a:solidFill>
                <a:latin typeface="Arial Narrow" panose="020B0606020202030204" pitchFamily="34" charset="0"/>
                <a:cs typeface="Arial" panose="020B0604020202020204" pitchFamily="34" charset="0"/>
              </a:rPr>
              <a:t>Vacant New Construction (VNC)</a:t>
            </a:r>
          </a:p>
        </p:txBody>
      </p:sp>
      <p:sp>
        <p:nvSpPr>
          <p:cNvPr id="62467" name="Rectangle 3"/>
          <p:cNvSpPr>
            <a:spLocks noGrp="1" noChangeArrowheads="1"/>
          </p:cNvSpPr>
          <p:nvPr>
            <p:ph idx="1"/>
          </p:nvPr>
        </p:nvSpPr>
        <p:spPr>
          <a:xfrm>
            <a:off x="685800" y="914400"/>
            <a:ext cx="7772400" cy="952500"/>
          </a:xfrm>
        </p:spPr>
        <p:txBody>
          <a:bodyPr/>
          <a:lstStyle/>
          <a:p>
            <a:pPr marL="0" indent="0" eaLnBrk="1" hangingPunct="1">
              <a:spcBef>
                <a:spcPts val="0"/>
              </a:spcBef>
              <a:spcAft>
                <a:spcPts val="600"/>
              </a:spcAft>
              <a:buNone/>
            </a:pPr>
            <a:r>
              <a:rPr lang="en-US" sz="1800" dirty="0" smtClean="0">
                <a:cs typeface="Arial" panose="020B0604020202020204" pitchFamily="34" charset="0"/>
              </a:rPr>
              <a:t>For newly built structures, you should count it as a vacant new construction unit if it is weather tight.  That is, if the structure has its roof, all outside walls/doors/windows in place, and floor.</a:t>
            </a:r>
          </a:p>
        </p:txBody>
      </p:sp>
      <p:sp>
        <p:nvSpPr>
          <p:cNvPr id="2" name="Slide Number Placeholder 1"/>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23</a:t>
            </a:fld>
            <a:endParaRPr lang="en-US" sz="1200" dirty="0">
              <a:latin typeface="Arial Narrow" panose="020B0606020202030204" pitchFamily="34" charset="0"/>
            </a:endParaRPr>
          </a:p>
        </p:txBody>
      </p:sp>
      <p:pic>
        <p:nvPicPr>
          <p:cNvPr id="4100" name="Picture 4" descr="Picture of a new construction that is weather t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400" y="2320032"/>
            <a:ext cx="5047494" cy="20351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581056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24</a:t>
            </a:fld>
            <a:endParaRPr lang="en-US" dirty="0"/>
          </a:p>
        </p:txBody>
      </p:sp>
      <p:sp>
        <p:nvSpPr>
          <p:cNvPr id="4" name="Text Placeholder 3"/>
          <p:cNvSpPr>
            <a:spLocks noGrp="1"/>
          </p:cNvSpPr>
          <p:nvPr>
            <p:ph type="body" sz="quarter" idx="14"/>
          </p:nvPr>
        </p:nvSpPr>
        <p:spPr>
          <a:xfrm>
            <a:off x="685800" y="228600"/>
            <a:ext cx="7772400" cy="1188720"/>
          </a:xfrm>
        </p:spPr>
        <p:txBody>
          <a:bodyPr/>
          <a:lstStyle/>
          <a:p>
            <a:r>
              <a:rPr lang="en-US" dirty="0" smtClean="0">
                <a:cs typeface="Arial" panose="020B0604020202020204" pitchFamily="34" charset="0"/>
              </a:rPr>
              <a:t>Not Counted If Unoccupied and Dilapidated/Unlivable</a:t>
            </a:r>
          </a:p>
          <a:p>
            <a:endParaRPr lang="en-US" dirty="0"/>
          </a:p>
        </p:txBody>
      </p:sp>
      <p:pic>
        <p:nvPicPr>
          <p:cNvPr id="5" name="Picture 2" descr="Picture of a house that is dilapidated and unliv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40467"/>
            <a:ext cx="5867400" cy="304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05153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713232" y="228600"/>
            <a:ext cx="7772400" cy="1114425"/>
          </a:xfrm>
        </p:spPr>
        <p:txBody>
          <a:bodyPr/>
          <a:lstStyle/>
          <a:p>
            <a:pPr algn="ctr" eaLnBrk="1" hangingPunct="1"/>
            <a:r>
              <a:rPr lang="en-US" sz="3200" b="1" dirty="0" smtClean="0">
                <a:solidFill>
                  <a:schemeClr val="tx1"/>
                </a:solidFill>
                <a:latin typeface="Arial Narrow" panose="020B0606020202030204" pitchFamily="34" charset="0"/>
                <a:cs typeface="Arial" panose="020B0604020202020204" pitchFamily="34" charset="0"/>
              </a:rPr>
              <a:t>New Construction</a:t>
            </a:r>
            <a:br>
              <a:rPr lang="en-US" sz="3200" b="1" dirty="0" smtClean="0">
                <a:solidFill>
                  <a:schemeClr val="tx1"/>
                </a:solidFill>
                <a:latin typeface="Arial Narrow" panose="020B0606020202030204" pitchFamily="34" charset="0"/>
                <a:cs typeface="Arial" panose="020B0604020202020204" pitchFamily="34" charset="0"/>
              </a:rPr>
            </a:br>
            <a:r>
              <a:rPr lang="en-US" sz="3200" b="1" dirty="0" smtClean="0">
                <a:solidFill>
                  <a:schemeClr val="tx1"/>
                </a:solidFill>
                <a:latin typeface="Arial Narrow" panose="020B0606020202030204" pitchFamily="34" charset="0"/>
                <a:cs typeface="Arial" panose="020B0604020202020204" pitchFamily="34" charset="0"/>
              </a:rPr>
              <a:t> But Not a Housing Unit</a:t>
            </a:r>
          </a:p>
        </p:txBody>
      </p:sp>
      <p:sp>
        <p:nvSpPr>
          <p:cNvPr id="64515" name="Rectangle 3"/>
          <p:cNvSpPr>
            <a:spLocks noGrp="1" noChangeArrowheads="1"/>
          </p:cNvSpPr>
          <p:nvPr>
            <p:ph idx="1"/>
          </p:nvPr>
        </p:nvSpPr>
        <p:spPr>
          <a:xfrm>
            <a:off x="685800" y="1422401"/>
            <a:ext cx="7772251" cy="838200"/>
          </a:xfrm>
        </p:spPr>
        <p:txBody>
          <a:bodyPr/>
          <a:lstStyle/>
          <a:p>
            <a:pPr marL="0" lvl="1" indent="0" eaLnBrk="1" hangingPunct="1">
              <a:spcBef>
                <a:spcPts val="0"/>
              </a:spcBef>
              <a:spcAft>
                <a:spcPts val="600"/>
              </a:spcAft>
              <a:buNone/>
            </a:pPr>
            <a:r>
              <a:rPr lang="en-US" sz="1800" dirty="0" smtClean="0">
                <a:cs typeface="Arial" panose="020B0604020202020204" pitchFamily="34" charset="0"/>
              </a:rPr>
              <a:t>If the new construction has no exterior in place, do not count it. It is not weathertight. Do not fill out a field enumeration sheet either</a:t>
            </a:r>
            <a:r>
              <a:rPr lang="en-US" sz="2000" dirty="0" smtClean="0">
                <a:cs typeface="Arial" panose="020B0604020202020204" pitchFamily="34" charset="0"/>
              </a:rPr>
              <a:t>.</a:t>
            </a:r>
          </a:p>
        </p:txBody>
      </p:sp>
      <p:sp>
        <p:nvSpPr>
          <p:cNvPr id="2" name="Slide Number Placeholder 1"/>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25</a:t>
            </a:fld>
            <a:endParaRPr lang="en-US" sz="1200" dirty="0">
              <a:latin typeface="Arial Narrow" panose="020B0606020202030204" pitchFamily="34" charset="0"/>
            </a:endParaRPr>
          </a:p>
        </p:txBody>
      </p:sp>
      <p:pic>
        <p:nvPicPr>
          <p:cNvPr id="64516" name="Picture 4" descr="Picture of a new construction that is not weather tight."/>
          <p:cNvPicPr>
            <a:picLocks noChangeAspect="1" noChangeArrowheads="1"/>
          </p:cNvPicPr>
          <p:nvPr/>
        </p:nvPicPr>
        <p:blipFill>
          <a:blip r:embed="rId3" cstate="print"/>
          <a:srcRect/>
          <a:stretch>
            <a:fillRect/>
          </a:stretch>
        </p:blipFill>
        <p:spPr bwMode="auto">
          <a:xfrm>
            <a:off x="914400" y="2743201"/>
            <a:ext cx="6858000" cy="3799284"/>
          </a:xfrm>
          <a:prstGeom prst="rect">
            <a:avLst/>
          </a:prstGeom>
          <a:noFill/>
          <a:ln w="9525">
            <a:noFill/>
            <a:miter lim="800000"/>
            <a:headEnd/>
            <a:tailEnd/>
          </a:ln>
        </p:spPr>
      </p:pic>
    </p:spTree>
    <p:extLst>
      <p:ext uri="{BB962C8B-B14F-4D97-AF65-F5344CB8AC3E}">
        <p14:creationId xmlns:p14="http://schemas.microsoft.com/office/powerpoint/2010/main" val="30844398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26</a:t>
            </a:fld>
            <a:endParaRPr lang="en-US" dirty="0"/>
          </a:p>
        </p:txBody>
      </p:sp>
      <p:sp>
        <p:nvSpPr>
          <p:cNvPr id="3" name="Text Placeholder 2"/>
          <p:cNvSpPr>
            <a:spLocks noGrp="1"/>
          </p:cNvSpPr>
          <p:nvPr>
            <p:ph type="body" sz="quarter" idx="13"/>
          </p:nvPr>
        </p:nvSpPr>
        <p:spPr>
          <a:xfrm>
            <a:off x="685800" y="1371600"/>
            <a:ext cx="7772400" cy="713232"/>
          </a:xfrm>
        </p:spPr>
        <p:txBody>
          <a:bodyPr/>
          <a:lstStyle/>
          <a:p>
            <a:pPr marL="55562" indent="0" algn="ctr">
              <a:buNone/>
            </a:pPr>
            <a:r>
              <a:rPr lang="en-US" sz="3200" b="1" dirty="0">
                <a:latin typeface="Arial Narrow" panose="020B0606020202030204" pitchFamily="34" charset="0"/>
              </a:rPr>
              <a:t>Canvassing </a:t>
            </a:r>
            <a:r>
              <a:rPr lang="en-US" sz="3200" b="1" dirty="0" smtClean="0">
                <a:latin typeface="Arial Narrow" panose="020B0606020202030204" pitchFamily="34" charset="0"/>
              </a:rPr>
              <a:t>Procedures</a:t>
            </a:r>
            <a:endParaRPr lang="en-US" sz="3200" b="1" dirty="0">
              <a:latin typeface="Arial Narrow" panose="020B0606020202030204" pitchFamily="34" charset="0"/>
            </a:endParaRPr>
          </a:p>
          <a:p>
            <a:endParaRPr lang="en-US" dirty="0"/>
          </a:p>
        </p:txBody>
      </p:sp>
    </p:spTree>
    <p:extLst>
      <p:ext uri="{BB962C8B-B14F-4D97-AF65-F5344CB8AC3E}">
        <p14:creationId xmlns:p14="http://schemas.microsoft.com/office/powerpoint/2010/main" val="29666288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75" y="914401"/>
            <a:ext cx="7772251" cy="5181600"/>
          </a:xfrm>
        </p:spPr>
        <p:txBody>
          <a:bodyPr/>
          <a:lstStyle/>
          <a:p>
            <a:pPr>
              <a:buFont typeface="Arial" panose="020B0604020202020204" pitchFamily="34" charset="0"/>
              <a:buChar char="•"/>
            </a:pPr>
            <a:r>
              <a:rPr lang="en-US" sz="2000" dirty="0" smtClean="0">
                <a:latin typeface="Arial Narrow" panose="020B0606020202030204" pitchFamily="34" charset="0"/>
              </a:rPr>
              <a:t>Canvassing means to go through an area in a systematic manner so that the entire area is examined and no housing units are missed.  </a:t>
            </a:r>
          </a:p>
          <a:p>
            <a:pPr>
              <a:buFont typeface="Arial" panose="020B0604020202020204" pitchFamily="34" charset="0"/>
              <a:buChar char="•"/>
            </a:pPr>
            <a:r>
              <a:rPr lang="en-US" sz="2000" dirty="0" smtClean="0">
                <a:latin typeface="Arial Narrow" panose="020B0606020202030204" pitchFamily="34" charset="0"/>
              </a:rPr>
              <a:t>A good, complete canvass is essential to the accuracy of a census.  </a:t>
            </a:r>
          </a:p>
          <a:p>
            <a:pPr>
              <a:buFont typeface="Arial" panose="020B0604020202020204" pitchFamily="34" charset="0"/>
              <a:buChar char="•"/>
            </a:pPr>
            <a:r>
              <a:rPr lang="en-US" sz="2000" dirty="0" smtClean="0">
                <a:latin typeface="Arial Narrow" panose="020B0606020202030204" pitchFamily="34" charset="0"/>
              </a:rPr>
              <a:t>Enumerators are responsible for the complete canvass of their assigned area.</a:t>
            </a:r>
          </a:p>
        </p:txBody>
      </p:sp>
      <p:sp>
        <p:nvSpPr>
          <p:cNvPr id="4" name="Slide Number Placeholder 3"/>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27</a:t>
            </a:fld>
            <a:endParaRPr lang="en-US" sz="1200" dirty="0">
              <a:latin typeface="Arial Narrow" panose="020B0606020202030204" pitchFamily="34" charset="0"/>
            </a:endParaRPr>
          </a:p>
        </p:txBody>
      </p:sp>
      <p:sp>
        <p:nvSpPr>
          <p:cNvPr id="5" name="Title 1"/>
          <p:cNvSpPr txBox="1">
            <a:spLocks/>
          </p:cNvSpPr>
          <p:nvPr/>
        </p:nvSpPr>
        <p:spPr>
          <a:xfrm>
            <a:off x="685875" y="228600"/>
            <a:ext cx="7772251" cy="713232"/>
          </a:xfrm>
          <a:prstGeom prst="rect">
            <a:avLst/>
          </a:prstGeom>
        </p:spPr>
        <p:txBody>
          <a:bodyPr/>
          <a:lstStyle>
            <a:lvl1pPr algn="l" defTabSz="914400" rtl="0" eaLnBrk="1" latinLnBrk="0" hangingPunct="1">
              <a:spcBef>
                <a:spcPct val="0"/>
              </a:spcBef>
              <a:buNone/>
              <a:defRPr sz="3600" kern="1200" baseline="0">
                <a:solidFill>
                  <a:srgbClr val="00B050"/>
                </a:solidFill>
                <a:latin typeface="Britannic Bold" panose="020B0903060703020204" pitchFamily="34" charset="0"/>
                <a:ea typeface="+mj-ea"/>
                <a:cs typeface="Tahoma" panose="020B0604030504040204" pitchFamily="34" charset="0"/>
              </a:defRPr>
            </a:lvl1pPr>
          </a:lstStyle>
          <a:p>
            <a:pPr algn="ctr"/>
            <a:r>
              <a:rPr lang="en-US" sz="3200" b="1" dirty="0" smtClean="0">
                <a:solidFill>
                  <a:schemeClr val="tx1"/>
                </a:solidFill>
                <a:latin typeface="Arial Narrow" panose="020B0606020202030204" pitchFamily="34" charset="0"/>
                <a:cs typeface="Arial" panose="020B0604020202020204" pitchFamily="34" charset="0"/>
              </a:rPr>
              <a:t>Canvassing</a:t>
            </a:r>
            <a:endParaRPr lang="en-US" sz="3200" b="1" dirty="0">
              <a:solidFill>
                <a:schemeClr val="tx1"/>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9868845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612" y="116849"/>
            <a:ext cx="7772251" cy="721351"/>
          </a:xfrm>
        </p:spPr>
        <p:txBody>
          <a:bodyPr/>
          <a:lstStyle/>
          <a:p>
            <a:pPr algn="ctr"/>
            <a:r>
              <a:rPr lang="en-US" sz="3200" b="1" dirty="0" smtClean="0">
                <a:solidFill>
                  <a:schemeClr val="tx1"/>
                </a:solidFill>
                <a:latin typeface="Arial Narrow" panose="020B0606020202030204" pitchFamily="34" charset="0"/>
                <a:cs typeface="Arial" panose="020B0604020202020204" pitchFamily="34" charset="0"/>
              </a:rPr>
              <a:t>Canvassing Regular Enclosed Block</a:t>
            </a:r>
            <a:endParaRPr lang="en-US" sz="3200" b="1" dirty="0">
              <a:solidFill>
                <a:schemeClr val="tx1"/>
              </a:solidFill>
              <a:latin typeface="Arial Narrow" panose="020B0606020202030204" pitchFamily="34" charset="0"/>
              <a:cs typeface="Arial" panose="020B0604020202020204" pitchFamily="34" charset="0"/>
            </a:endParaRPr>
          </a:p>
        </p:txBody>
      </p:sp>
      <p:sp>
        <p:nvSpPr>
          <p:cNvPr id="3" name="Content Placeholder 2"/>
          <p:cNvSpPr>
            <a:spLocks noGrp="1"/>
          </p:cNvSpPr>
          <p:nvPr>
            <p:ph idx="1"/>
          </p:nvPr>
        </p:nvSpPr>
        <p:spPr>
          <a:xfrm>
            <a:off x="685800" y="838200"/>
            <a:ext cx="7772251" cy="5486400"/>
          </a:xfrm>
        </p:spPr>
        <p:txBody>
          <a:bodyPr/>
          <a:lstStyle/>
          <a:p>
            <a:pPr marL="55562" indent="0">
              <a:spcBef>
                <a:spcPts val="500"/>
              </a:spcBef>
              <a:buNone/>
            </a:pPr>
            <a:r>
              <a:rPr lang="en-US" sz="1800" dirty="0" smtClean="0">
                <a:latin typeface="Arial Narrow" panose="020B0606020202030204" pitchFamily="34" charset="0"/>
                <a:cs typeface="Arial" panose="020B0604020202020204" pitchFamily="34" charset="0"/>
              </a:rPr>
              <a:t>You will canvass block by block. The most common type is a regular enclosed block.  It is rectangular in shape and all sides are roads. </a:t>
            </a:r>
            <a:endParaRPr lang="en-US" sz="1800" dirty="0">
              <a:latin typeface="Arial Narrow" panose="020B0606020202030204" pitchFamily="34" charset="0"/>
              <a:cs typeface="Arial" panose="020B0604020202020204" pitchFamily="34" charset="0"/>
            </a:endParaRPr>
          </a:p>
          <a:p>
            <a:pPr>
              <a:spcBef>
                <a:spcPts val="500"/>
              </a:spcBef>
              <a:buFont typeface="Arial" panose="020B0604020202020204" pitchFamily="34" charset="0"/>
              <a:buChar char="•"/>
            </a:pPr>
            <a:r>
              <a:rPr lang="en-US" sz="1800" dirty="0" smtClean="0">
                <a:latin typeface="Arial Narrow" panose="020B0606020202030204" pitchFamily="34" charset="0"/>
                <a:cs typeface="Arial" panose="020B0604020202020204" pitchFamily="34" charset="0"/>
              </a:rPr>
              <a:t>To canvass, find the closest housing unit to the northeast corner. Then enumerate in a clockwise direction. You should be able to stop at the same place as you started without crossing a street.</a:t>
            </a:r>
          </a:p>
          <a:p>
            <a:pPr marL="171450" indent="-171450">
              <a:buFont typeface="Arial" panose="020B0604020202020204" pitchFamily="34" charset="0"/>
              <a:buChar char="•"/>
            </a:pPr>
            <a:r>
              <a:rPr lang="en-US" sz="1800" dirty="0">
                <a:latin typeface="Arial Narrow" panose="020B0606020202030204" pitchFamily="34" charset="0"/>
                <a:cs typeface="Arial" panose="020B0604020202020204" pitchFamily="34" charset="0"/>
              </a:rPr>
              <a:t>If you do encounter a street and it does not go all the way to the opposite side of the </a:t>
            </a:r>
            <a:r>
              <a:rPr lang="en-US" sz="1800" dirty="0" smtClean="0">
                <a:latin typeface="Arial Narrow" panose="020B0606020202030204" pitchFamily="34" charset="0"/>
                <a:cs typeface="Arial" panose="020B0604020202020204" pitchFamily="34" charset="0"/>
              </a:rPr>
              <a:t>block (for example, a </a:t>
            </a:r>
            <a:r>
              <a:rPr lang="en-US" sz="1800" dirty="0" err="1" smtClean="0">
                <a:latin typeface="Arial Narrow" panose="020B0606020202030204" pitchFamily="34" charset="0"/>
                <a:cs typeface="Arial" panose="020B0604020202020204" pitchFamily="34" charset="0"/>
              </a:rPr>
              <a:t>cul</a:t>
            </a:r>
            <a:r>
              <a:rPr lang="en-US" sz="1800" dirty="0" smtClean="0">
                <a:latin typeface="Arial Narrow" panose="020B0606020202030204" pitchFamily="34" charset="0"/>
                <a:cs typeface="Arial" panose="020B0604020202020204" pitchFamily="34" charset="0"/>
              </a:rPr>
              <a:t> de sac), canvass up </a:t>
            </a:r>
            <a:r>
              <a:rPr lang="en-US" sz="1800" dirty="0">
                <a:latin typeface="Arial Narrow" panose="020B0606020202030204" pitchFamily="34" charset="0"/>
                <a:cs typeface="Arial" panose="020B0604020202020204" pitchFamily="34" charset="0"/>
              </a:rPr>
              <a:t>one side and then </a:t>
            </a:r>
            <a:r>
              <a:rPr lang="en-US" sz="1800" dirty="0" smtClean="0">
                <a:latin typeface="Arial Narrow" panose="020B0606020202030204" pitchFamily="34" charset="0"/>
                <a:cs typeface="Arial" panose="020B0604020202020204" pitchFamily="34" charset="0"/>
              </a:rPr>
              <a:t>down </a:t>
            </a:r>
            <a:r>
              <a:rPr lang="en-US" sz="1800" dirty="0">
                <a:latin typeface="Arial Narrow" panose="020B0606020202030204" pitchFamily="34" charset="0"/>
                <a:cs typeface="Arial" panose="020B0604020202020204" pitchFamily="34" charset="0"/>
              </a:rPr>
              <a:t>the other side, and continue around the block.</a:t>
            </a:r>
          </a:p>
          <a:p>
            <a:pPr lvl="1">
              <a:spcBef>
                <a:spcPts val="500"/>
              </a:spcBef>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284163" lvl="1" indent="0">
              <a:spcBef>
                <a:spcPts val="600"/>
              </a:spcBef>
              <a:buNone/>
            </a:pP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lgn="r">
              <a:defRPr/>
            </a:pPr>
            <a:fld id="{C828B9B9-94B1-43DA-8DD2-0172B842DED6}" type="slidenum">
              <a:rPr lang="en-US" smtClean="0"/>
              <a:pPr algn="r">
                <a:defRPr/>
              </a:pPr>
              <a:t>28</a:t>
            </a:fld>
            <a:endParaRPr lang="en-US" dirty="0"/>
          </a:p>
        </p:txBody>
      </p:sp>
      <p:grpSp>
        <p:nvGrpSpPr>
          <p:cNvPr id="8" name="Group 7"/>
          <p:cNvGrpSpPr/>
          <p:nvPr/>
        </p:nvGrpSpPr>
        <p:grpSpPr>
          <a:xfrm>
            <a:off x="2984568" y="4191000"/>
            <a:ext cx="3174713" cy="1903462"/>
            <a:chOff x="3276600" y="4012743"/>
            <a:chExt cx="3003374" cy="1878458"/>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012743"/>
              <a:ext cx="3003374" cy="1878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reeform 6"/>
            <p:cNvSpPr/>
            <p:nvPr/>
          </p:nvSpPr>
          <p:spPr>
            <a:xfrm>
              <a:off x="3470564" y="4335667"/>
              <a:ext cx="2625436" cy="1226933"/>
            </a:xfrm>
            <a:custGeom>
              <a:avLst/>
              <a:gdLst>
                <a:gd name="connsiteX0" fmla="*/ 3130398 w 3130398"/>
                <a:gd name="connsiteY0" fmla="*/ 398378 h 1636530"/>
                <a:gd name="connsiteX1" fmla="*/ 3120007 w 3130398"/>
                <a:gd name="connsiteY1" fmla="*/ 845188 h 1636530"/>
                <a:gd name="connsiteX2" fmla="*/ 3109617 w 3130398"/>
                <a:gd name="connsiteY2" fmla="*/ 876360 h 1636530"/>
                <a:gd name="connsiteX3" fmla="*/ 3120007 w 3130398"/>
                <a:gd name="connsiteY3" fmla="*/ 1156915 h 1636530"/>
                <a:gd name="connsiteX4" fmla="*/ 3109617 w 3130398"/>
                <a:gd name="connsiteY4" fmla="*/ 1634897 h 1636530"/>
                <a:gd name="connsiteX5" fmla="*/ 2922580 w 3130398"/>
                <a:gd name="connsiteY5" fmla="*/ 1614115 h 1636530"/>
                <a:gd name="connsiteX6" fmla="*/ 2558898 w 3130398"/>
                <a:gd name="connsiteY6" fmla="*/ 1593333 h 1636530"/>
                <a:gd name="connsiteX7" fmla="*/ 2527726 w 3130398"/>
                <a:gd name="connsiteY7" fmla="*/ 1582942 h 1636530"/>
                <a:gd name="connsiteX8" fmla="*/ 2267953 w 3130398"/>
                <a:gd name="connsiteY8" fmla="*/ 1551769 h 1636530"/>
                <a:gd name="connsiteX9" fmla="*/ 1550980 w 3130398"/>
                <a:gd name="connsiteY9" fmla="*/ 1520597 h 1636530"/>
                <a:gd name="connsiteX10" fmla="*/ 1436680 w 3130398"/>
                <a:gd name="connsiteY10" fmla="*/ 1510206 h 1636530"/>
                <a:gd name="connsiteX11" fmla="*/ 1301598 w 3130398"/>
                <a:gd name="connsiteY11" fmla="*/ 1499815 h 1636530"/>
                <a:gd name="connsiteX12" fmla="*/ 1239253 w 3130398"/>
                <a:gd name="connsiteY12" fmla="*/ 1489424 h 1636530"/>
                <a:gd name="connsiteX13" fmla="*/ 1156126 w 3130398"/>
                <a:gd name="connsiteY13" fmla="*/ 1479033 h 1636530"/>
                <a:gd name="connsiteX14" fmla="*/ 1031435 w 3130398"/>
                <a:gd name="connsiteY14" fmla="*/ 1458251 h 1636530"/>
                <a:gd name="connsiteX15" fmla="*/ 885962 w 3130398"/>
                <a:gd name="connsiteY15" fmla="*/ 1447860 h 1636530"/>
                <a:gd name="connsiteX16" fmla="*/ 834007 w 3130398"/>
                <a:gd name="connsiteY16" fmla="*/ 1437469 h 1636530"/>
                <a:gd name="connsiteX17" fmla="*/ 85862 w 3130398"/>
                <a:gd name="connsiteY17" fmla="*/ 1416688 h 1636530"/>
                <a:gd name="connsiteX18" fmla="*/ 54689 w 3130398"/>
                <a:gd name="connsiteY18" fmla="*/ 1354342 h 1636530"/>
                <a:gd name="connsiteX19" fmla="*/ 33907 w 3130398"/>
                <a:gd name="connsiteY19" fmla="*/ 1312778 h 1636530"/>
                <a:gd name="connsiteX20" fmla="*/ 13126 w 3130398"/>
                <a:gd name="connsiteY20" fmla="*/ 1250433 h 1636530"/>
                <a:gd name="connsiteX21" fmla="*/ 13126 w 3130398"/>
                <a:gd name="connsiteY21" fmla="*/ 969878 h 1636530"/>
                <a:gd name="connsiteX22" fmla="*/ 33907 w 3130398"/>
                <a:gd name="connsiteY22" fmla="*/ 897142 h 1636530"/>
                <a:gd name="connsiteX23" fmla="*/ 44298 w 3130398"/>
                <a:gd name="connsiteY23" fmla="*/ 834797 h 1636530"/>
                <a:gd name="connsiteX24" fmla="*/ 54689 w 3130398"/>
                <a:gd name="connsiteY24" fmla="*/ 689324 h 1636530"/>
                <a:gd name="connsiteX25" fmla="*/ 65080 w 3130398"/>
                <a:gd name="connsiteY25" fmla="*/ 647760 h 1636530"/>
                <a:gd name="connsiteX26" fmla="*/ 85862 w 3130398"/>
                <a:gd name="connsiteY26" fmla="*/ 585415 h 1636530"/>
                <a:gd name="connsiteX27" fmla="*/ 117035 w 3130398"/>
                <a:gd name="connsiteY27" fmla="*/ 450333 h 1636530"/>
                <a:gd name="connsiteX28" fmla="*/ 137817 w 3130398"/>
                <a:gd name="connsiteY28" fmla="*/ 367206 h 1636530"/>
                <a:gd name="connsiteX29" fmla="*/ 148207 w 3130398"/>
                <a:gd name="connsiteY29" fmla="*/ 3524 h 1636530"/>
                <a:gd name="connsiteX30" fmla="*/ 179380 w 3130398"/>
                <a:gd name="connsiteY30" fmla="*/ 13915 h 1636530"/>
                <a:gd name="connsiteX31" fmla="*/ 231335 w 3130398"/>
                <a:gd name="connsiteY31" fmla="*/ 34697 h 1636530"/>
                <a:gd name="connsiteX32" fmla="*/ 356026 w 3130398"/>
                <a:gd name="connsiteY32" fmla="*/ 55478 h 1636530"/>
                <a:gd name="connsiteX33" fmla="*/ 418371 w 3130398"/>
                <a:gd name="connsiteY33" fmla="*/ 76260 h 1636530"/>
                <a:gd name="connsiteX34" fmla="*/ 532671 w 3130398"/>
                <a:gd name="connsiteY34" fmla="*/ 97042 h 1636530"/>
                <a:gd name="connsiteX35" fmla="*/ 678144 w 3130398"/>
                <a:gd name="connsiteY35" fmla="*/ 128215 h 1636530"/>
                <a:gd name="connsiteX36" fmla="*/ 823617 w 3130398"/>
                <a:gd name="connsiteY36" fmla="*/ 138606 h 1636530"/>
                <a:gd name="connsiteX37" fmla="*/ 1270426 w 3130398"/>
                <a:gd name="connsiteY37" fmla="*/ 169778 h 1636530"/>
                <a:gd name="connsiteX38" fmla="*/ 1488635 w 3130398"/>
                <a:gd name="connsiteY38" fmla="*/ 190560 h 1636530"/>
                <a:gd name="connsiteX39" fmla="*/ 1665280 w 3130398"/>
                <a:gd name="connsiteY39" fmla="*/ 200951 h 1636530"/>
                <a:gd name="connsiteX40" fmla="*/ 2319907 w 3130398"/>
                <a:gd name="connsiteY40" fmla="*/ 211342 h 1636530"/>
                <a:gd name="connsiteX41" fmla="*/ 2704371 w 3130398"/>
                <a:gd name="connsiteY41" fmla="*/ 200951 h 1636530"/>
                <a:gd name="connsiteX42" fmla="*/ 2766717 w 3130398"/>
                <a:gd name="connsiteY42" fmla="*/ 190560 h 1636530"/>
                <a:gd name="connsiteX43" fmla="*/ 2922580 w 3130398"/>
                <a:gd name="connsiteY43" fmla="*/ 190560 h 163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30398" h="1636530">
                  <a:moveTo>
                    <a:pt x="3130398" y="398378"/>
                  </a:moveTo>
                  <a:cubicBezTo>
                    <a:pt x="3126934" y="547315"/>
                    <a:pt x="3126478" y="696352"/>
                    <a:pt x="3120007" y="845188"/>
                  </a:cubicBezTo>
                  <a:cubicBezTo>
                    <a:pt x="3119531" y="856130"/>
                    <a:pt x="3109617" y="865407"/>
                    <a:pt x="3109617" y="876360"/>
                  </a:cubicBezTo>
                  <a:cubicBezTo>
                    <a:pt x="3109617" y="969942"/>
                    <a:pt x="3116544" y="1063397"/>
                    <a:pt x="3120007" y="1156915"/>
                  </a:cubicBezTo>
                  <a:cubicBezTo>
                    <a:pt x="3116544" y="1316242"/>
                    <a:pt x="3150679" y="1480913"/>
                    <a:pt x="3109617" y="1634897"/>
                  </a:cubicBezTo>
                  <a:cubicBezTo>
                    <a:pt x="3107366" y="1643337"/>
                    <a:pt x="2945842" y="1616441"/>
                    <a:pt x="2922580" y="1614115"/>
                  </a:cubicBezTo>
                  <a:cubicBezTo>
                    <a:pt x="2800770" y="1601934"/>
                    <a:pt x="2681734" y="1598917"/>
                    <a:pt x="2558898" y="1593333"/>
                  </a:cubicBezTo>
                  <a:cubicBezTo>
                    <a:pt x="2548507" y="1589869"/>
                    <a:pt x="2538293" y="1585824"/>
                    <a:pt x="2527726" y="1582942"/>
                  </a:cubicBezTo>
                  <a:cubicBezTo>
                    <a:pt x="2402289" y="1548732"/>
                    <a:pt x="2442313" y="1562026"/>
                    <a:pt x="2267953" y="1551769"/>
                  </a:cubicBezTo>
                  <a:cubicBezTo>
                    <a:pt x="1948491" y="1498527"/>
                    <a:pt x="2185392" y="1531727"/>
                    <a:pt x="1550980" y="1520597"/>
                  </a:cubicBezTo>
                  <a:lnTo>
                    <a:pt x="1436680" y="1510206"/>
                  </a:lnTo>
                  <a:cubicBezTo>
                    <a:pt x="1391676" y="1506456"/>
                    <a:pt x="1346510" y="1504543"/>
                    <a:pt x="1301598" y="1499815"/>
                  </a:cubicBezTo>
                  <a:cubicBezTo>
                    <a:pt x="1280645" y="1497609"/>
                    <a:pt x="1260110" y="1492404"/>
                    <a:pt x="1239253" y="1489424"/>
                  </a:cubicBezTo>
                  <a:cubicBezTo>
                    <a:pt x="1211609" y="1485475"/>
                    <a:pt x="1183726" y="1483279"/>
                    <a:pt x="1156126" y="1479033"/>
                  </a:cubicBezTo>
                  <a:cubicBezTo>
                    <a:pt x="1073191" y="1466274"/>
                    <a:pt x="1131312" y="1467763"/>
                    <a:pt x="1031435" y="1458251"/>
                  </a:cubicBezTo>
                  <a:cubicBezTo>
                    <a:pt x="983039" y="1453642"/>
                    <a:pt x="934453" y="1451324"/>
                    <a:pt x="885962" y="1447860"/>
                  </a:cubicBezTo>
                  <a:cubicBezTo>
                    <a:pt x="868644" y="1444396"/>
                    <a:pt x="851661" y="1437959"/>
                    <a:pt x="834007" y="1437469"/>
                  </a:cubicBezTo>
                  <a:cubicBezTo>
                    <a:pt x="66879" y="1416160"/>
                    <a:pt x="369454" y="1473401"/>
                    <a:pt x="85862" y="1416688"/>
                  </a:cubicBezTo>
                  <a:cubicBezTo>
                    <a:pt x="45924" y="1356781"/>
                    <a:pt x="80501" y="1414571"/>
                    <a:pt x="54689" y="1354342"/>
                  </a:cubicBezTo>
                  <a:cubicBezTo>
                    <a:pt x="48587" y="1340104"/>
                    <a:pt x="39660" y="1327160"/>
                    <a:pt x="33907" y="1312778"/>
                  </a:cubicBezTo>
                  <a:cubicBezTo>
                    <a:pt x="25772" y="1292439"/>
                    <a:pt x="13126" y="1250433"/>
                    <a:pt x="13126" y="1250433"/>
                  </a:cubicBezTo>
                  <a:cubicBezTo>
                    <a:pt x="-5347" y="1121122"/>
                    <a:pt x="-3378" y="1167927"/>
                    <a:pt x="13126" y="969878"/>
                  </a:cubicBezTo>
                  <a:cubicBezTo>
                    <a:pt x="16142" y="933682"/>
                    <a:pt x="26695" y="929597"/>
                    <a:pt x="33907" y="897142"/>
                  </a:cubicBezTo>
                  <a:cubicBezTo>
                    <a:pt x="38477" y="876575"/>
                    <a:pt x="40834" y="855579"/>
                    <a:pt x="44298" y="834797"/>
                  </a:cubicBezTo>
                  <a:cubicBezTo>
                    <a:pt x="47762" y="786306"/>
                    <a:pt x="49320" y="737641"/>
                    <a:pt x="54689" y="689324"/>
                  </a:cubicBezTo>
                  <a:cubicBezTo>
                    <a:pt x="56266" y="675130"/>
                    <a:pt x="60976" y="661439"/>
                    <a:pt x="65080" y="647760"/>
                  </a:cubicBezTo>
                  <a:cubicBezTo>
                    <a:pt x="71375" y="626778"/>
                    <a:pt x="85862" y="585415"/>
                    <a:pt x="85862" y="585415"/>
                  </a:cubicBezTo>
                  <a:cubicBezTo>
                    <a:pt x="109982" y="416572"/>
                    <a:pt x="78999" y="602475"/>
                    <a:pt x="117035" y="450333"/>
                  </a:cubicBezTo>
                  <a:lnTo>
                    <a:pt x="137817" y="367206"/>
                  </a:lnTo>
                  <a:cubicBezTo>
                    <a:pt x="141280" y="245979"/>
                    <a:pt x="134037" y="123970"/>
                    <a:pt x="148207" y="3524"/>
                  </a:cubicBezTo>
                  <a:cubicBezTo>
                    <a:pt x="149487" y="-7354"/>
                    <a:pt x="169124" y="10069"/>
                    <a:pt x="179380" y="13915"/>
                  </a:cubicBezTo>
                  <a:cubicBezTo>
                    <a:pt x="196845" y="20464"/>
                    <a:pt x="213178" y="30425"/>
                    <a:pt x="231335" y="34697"/>
                  </a:cubicBezTo>
                  <a:cubicBezTo>
                    <a:pt x="272352" y="44348"/>
                    <a:pt x="356026" y="55478"/>
                    <a:pt x="356026" y="55478"/>
                  </a:cubicBezTo>
                  <a:cubicBezTo>
                    <a:pt x="376808" y="62405"/>
                    <a:pt x="396763" y="72659"/>
                    <a:pt x="418371" y="76260"/>
                  </a:cubicBezTo>
                  <a:cubicBezTo>
                    <a:pt x="456561" y="82625"/>
                    <a:pt x="494910" y="88328"/>
                    <a:pt x="532671" y="97042"/>
                  </a:cubicBezTo>
                  <a:cubicBezTo>
                    <a:pt x="588910" y="110020"/>
                    <a:pt x="622536" y="122654"/>
                    <a:pt x="678144" y="128215"/>
                  </a:cubicBezTo>
                  <a:cubicBezTo>
                    <a:pt x="726517" y="133052"/>
                    <a:pt x="775153" y="134780"/>
                    <a:pt x="823617" y="138606"/>
                  </a:cubicBezTo>
                  <a:cubicBezTo>
                    <a:pt x="1191171" y="167624"/>
                    <a:pt x="948221" y="152821"/>
                    <a:pt x="1270426" y="169778"/>
                  </a:cubicBezTo>
                  <a:cubicBezTo>
                    <a:pt x="1365418" y="180333"/>
                    <a:pt x="1385851" y="183471"/>
                    <a:pt x="1488635" y="190560"/>
                  </a:cubicBezTo>
                  <a:cubicBezTo>
                    <a:pt x="1547479" y="194618"/>
                    <a:pt x="1606315" y="199477"/>
                    <a:pt x="1665280" y="200951"/>
                  </a:cubicBezTo>
                  <a:lnTo>
                    <a:pt x="2319907" y="211342"/>
                  </a:lnTo>
                  <a:lnTo>
                    <a:pt x="2704371" y="200951"/>
                  </a:lnTo>
                  <a:cubicBezTo>
                    <a:pt x="2725417" y="199972"/>
                    <a:pt x="2745672" y="191562"/>
                    <a:pt x="2766717" y="190560"/>
                  </a:cubicBezTo>
                  <a:cubicBezTo>
                    <a:pt x="2818613" y="188089"/>
                    <a:pt x="2870626" y="190560"/>
                    <a:pt x="2922580" y="190560"/>
                  </a:cubicBezTo>
                </a:path>
              </a:pathLst>
            </a:custGeom>
            <a:noFill/>
            <a:ln w="28575">
              <a:solidFill>
                <a:schemeClr val="tx2">
                  <a:lumMod val="60000"/>
                  <a:lumOff val="40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191209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85875" y="228600"/>
            <a:ext cx="7772251" cy="713232"/>
          </a:xfrm>
        </p:spPr>
        <p:txBody>
          <a:bodyPr/>
          <a:lstStyle/>
          <a:p>
            <a:pPr algn="ctr"/>
            <a:r>
              <a:rPr lang="en-US" sz="3200" b="1" dirty="0" smtClean="0">
                <a:solidFill>
                  <a:schemeClr val="tx1"/>
                </a:solidFill>
                <a:latin typeface="Arial Narrow" panose="020B0606020202030204" pitchFamily="34" charset="0"/>
                <a:cs typeface="Arial" panose="020B0604020202020204" pitchFamily="34" charset="0"/>
              </a:rPr>
              <a:t>Canvassing Irregular </a:t>
            </a:r>
            <a:r>
              <a:rPr lang="en-US" sz="3200" b="1" smtClean="0">
                <a:solidFill>
                  <a:schemeClr val="tx1"/>
                </a:solidFill>
                <a:latin typeface="Arial Narrow" panose="020B0606020202030204" pitchFamily="34" charset="0"/>
                <a:cs typeface="Arial" panose="020B0604020202020204" pitchFamily="34" charset="0"/>
              </a:rPr>
              <a:t>Enclosed </a:t>
            </a:r>
            <a:r>
              <a:rPr lang="en-US" sz="3200" b="1" smtClean="0">
                <a:solidFill>
                  <a:schemeClr val="tx1"/>
                </a:solidFill>
                <a:latin typeface="Arial Narrow" panose="020B0606020202030204" pitchFamily="34" charset="0"/>
                <a:cs typeface="Arial" panose="020B0604020202020204" pitchFamily="34" charset="0"/>
              </a:rPr>
              <a:t>Block</a:t>
            </a:r>
            <a:endParaRPr lang="en-US" sz="3200" b="1" dirty="0">
              <a:solidFill>
                <a:schemeClr val="tx1"/>
              </a:solidFill>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29</a:t>
            </a:fld>
            <a:endParaRPr lang="en-US" sz="1200" dirty="0">
              <a:latin typeface="Arial Narrow" panose="020B0606020202030204" pitchFamily="34" charset="0"/>
            </a:endParaRPr>
          </a:p>
        </p:txBody>
      </p:sp>
      <p:pic>
        <p:nvPicPr>
          <p:cNvPr id="5" name="Picture 5" descr="Depiction of one style of irregular enclosed block"/>
          <p:cNvPicPr>
            <a:picLocks noChangeAspect="1" noChangeArrowheads="1"/>
          </p:cNvPicPr>
          <p:nvPr/>
        </p:nvPicPr>
        <p:blipFill rotWithShape="1">
          <a:blip r:embed="rId4">
            <a:extLst>
              <a:ext uri="{28A0092B-C50C-407E-A947-70E740481C1C}">
                <a14:useLocalDpi xmlns:a14="http://schemas.microsoft.com/office/drawing/2010/main" val="0"/>
              </a:ext>
            </a:extLst>
          </a:blip>
          <a:srcRect b="5157"/>
          <a:stretch/>
        </p:blipFill>
        <p:spPr bwMode="auto">
          <a:xfrm>
            <a:off x="5222396" y="1078761"/>
            <a:ext cx="2286000" cy="41236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685800" y="914400"/>
            <a:ext cx="3931920" cy="2062103"/>
          </a:xfrm>
          <a:prstGeom prst="rect">
            <a:avLst/>
          </a:prstGeom>
        </p:spPr>
        <p:txBody>
          <a:bodyPr wrap="square">
            <a:spAutoFit/>
          </a:bodyPr>
          <a:lstStyle/>
          <a:p>
            <a:pPr marL="0" lvl="1">
              <a:spcBef>
                <a:spcPts val="500"/>
              </a:spcBef>
            </a:pPr>
            <a:r>
              <a:rPr lang="en-US" dirty="0" smtClean="0">
                <a:latin typeface="Arial Narrow" panose="020B0606020202030204" pitchFamily="34" charset="0"/>
                <a:cs typeface="Arial" panose="020B0604020202020204" pitchFamily="34" charset="0"/>
              </a:rPr>
              <a:t>For an irregular </a:t>
            </a:r>
            <a:r>
              <a:rPr lang="en-US" dirty="0">
                <a:latin typeface="Arial Narrow" panose="020B0606020202030204" pitchFamily="34" charset="0"/>
                <a:cs typeface="Arial" panose="020B0604020202020204" pitchFamily="34" charset="0"/>
              </a:rPr>
              <a:t>enclosed </a:t>
            </a:r>
            <a:r>
              <a:rPr lang="en-US" dirty="0" smtClean="0">
                <a:latin typeface="Arial Narrow" panose="020B0606020202030204" pitchFamily="34" charset="0"/>
                <a:cs typeface="Arial" panose="020B0604020202020204" pitchFamily="34" charset="0"/>
              </a:rPr>
              <a:t>block, all sides are roads, but one or more sides are not straight. </a:t>
            </a:r>
            <a:r>
              <a:rPr lang="en-US" dirty="0">
                <a:latin typeface="Arial Narrow" panose="020B0606020202030204" pitchFamily="34" charset="0"/>
                <a:cs typeface="Arial" panose="020B0604020202020204" pitchFamily="34" charset="0"/>
              </a:rPr>
              <a:t>F</a:t>
            </a:r>
            <a:r>
              <a:rPr lang="en-US" dirty="0" smtClean="0">
                <a:latin typeface="Arial Narrow" panose="020B0606020202030204" pitchFamily="34" charset="0"/>
                <a:cs typeface="Arial" panose="020B0604020202020204" pitchFamily="34" charset="0"/>
              </a:rPr>
              <a:t>ollow </a:t>
            </a:r>
            <a:r>
              <a:rPr lang="en-US" dirty="0">
                <a:latin typeface="Arial Narrow" panose="020B0606020202030204" pitchFamily="34" charset="0"/>
                <a:cs typeface="Arial" panose="020B0604020202020204" pitchFamily="34" charset="0"/>
              </a:rPr>
              <a:t>the rules as for a regular enclosed block.  Your starting point may not be as obvious</a:t>
            </a:r>
            <a:r>
              <a:rPr lang="en-US" dirty="0" smtClean="0">
                <a:latin typeface="Arial Narrow" panose="020B0606020202030204" pitchFamily="34" charset="0"/>
                <a:cs typeface="Arial" panose="020B0604020202020204" pitchFamily="34" charset="0"/>
              </a:rPr>
              <a:t>.  But, you should be able to arrive back at the starting point without crossing a road</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8" name="TextBox 7"/>
          <p:cNvSpPr txBox="1"/>
          <p:nvPr/>
        </p:nvSpPr>
        <p:spPr>
          <a:xfrm>
            <a:off x="6551514" y="2292089"/>
            <a:ext cx="381000" cy="369332"/>
          </a:xfrm>
          <a:prstGeom prst="rect">
            <a:avLst/>
          </a:prstGeom>
          <a:noFill/>
        </p:spPr>
        <p:txBody>
          <a:bodyPr wrap="square" rtlCol="0">
            <a:spAutoFit/>
          </a:bodyPr>
          <a:lstStyle/>
          <a:p>
            <a:r>
              <a:rPr lang="en-US" b="1" dirty="0" smtClean="0"/>
              <a:t>X</a:t>
            </a:r>
            <a:endParaRPr lang="en-US" b="1" dirty="0"/>
          </a:p>
        </p:txBody>
      </p:sp>
      <p:sp>
        <p:nvSpPr>
          <p:cNvPr id="10" name="Freeform 9"/>
          <p:cNvSpPr/>
          <p:nvPr/>
        </p:nvSpPr>
        <p:spPr>
          <a:xfrm>
            <a:off x="5413976" y="1516149"/>
            <a:ext cx="1752940" cy="3639074"/>
          </a:xfrm>
          <a:custGeom>
            <a:avLst/>
            <a:gdLst>
              <a:gd name="connsiteX0" fmla="*/ 1399649 w 1752940"/>
              <a:gd name="connsiteY0" fmla="*/ 1018309 h 3709554"/>
              <a:gd name="connsiteX1" fmla="*/ 1389258 w 1752940"/>
              <a:gd name="connsiteY1" fmla="*/ 1080654 h 3709554"/>
              <a:gd name="connsiteX2" fmla="*/ 1306130 w 1752940"/>
              <a:gd name="connsiteY2" fmla="*/ 1059873 h 3709554"/>
              <a:gd name="connsiteX3" fmla="*/ 1191830 w 1752940"/>
              <a:gd name="connsiteY3" fmla="*/ 1049482 h 3709554"/>
              <a:gd name="connsiteX4" fmla="*/ 1129485 w 1752940"/>
              <a:gd name="connsiteY4" fmla="*/ 1028700 h 3709554"/>
              <a:gd name="connsiteX5" fmla="*/ 1046358 w 1752940"/>
              <a:gd name="connsiteY5" fmla="*/ 1007918 h 3709554"/>
              <a:gd name="connsiteX6" fmla="*/ 568376 w 1752940"/>
              <a:gd name="connsiteY6" fmla="*/ 1018309 h 3709554"/>
              <a:gd name="connsiteX7" fmla="*/ 495640 w 1752940"/>
              <a:gd name="connsiteY7" fmla="*/ 1039091 h 3709554"/>
              <a:gd name="connsiteX8" fmla="*/ 433294 w 1752940"/>
              <a:gd name="connsiteY8" fmla="*/ 1070264 h 3709554"/>
              <a:gd name="connsiteX9" fmla="*/ 412512 w 1752940"/>
              <a:gd name="connsiteY9" fmla="*/ 1132609 h 3709554"/>
              <a:gd name="connsiteX10" fmla="*/ 422903 w 1752940"/>
              <a:gd name="connsiteY10" fmla="*/ 1330036 h 3709554"/>
              <a:gd name="connsiteX11" fmla="*/ 433294 w 1752940"/>
              <a:gd name="connsiteY11" fmla="*/ 1361209 h 3709554"/>
              <a:gd name="connsiteX12" fmla="*/ 516421 w 1752940"/>
              <a:gd name="connsiteY12" fmla="*/ 1433945 h 3709554"/>
              <a:gd name="connsiteX13" fmla="*/ 568376 w 1752940"/>
              <a:gd name="connsiteY13" fmla="*/ 1444336 h 3709554"/>
              <a:gd name="connsiteX14" fmla="*/ 609940 w 1752940"/>
              <a:gd name="connsiteY14" fmla="*/ 1454727 h 3709554"/>
              <a:gd name="connsiteX15" fmla="*/ 963230 w 1752940"/>
              <a:gd name="connsiteY15" fmla="*/ 1465118 h 3709554"/>
              <a:gd name="connsiteX16" fmla="*/ 1181440 w 1752940"/>
              <a:gd name="connsiteY16" fmla="*/ 1465118 h 3709554"/>
              <a:gd name="connsiteX17" fmla="*/ 1191830 w 1752940"/>
              <a:gd name="connsiteY17" fmla="*/ 1517073 h 3709554"/>
              <a:gd name="connsiteX18" fmla="*/ 1212612 w 1752940"/>
              <a:gd name="connsiteY18" fmla="*/ 1579418 h 3709554"/>
              <a:gd name="connsiteX19" fmla="*/ 1233394 w 1752940"/>
              <a:gd name="connsiteY19" fmla="*/ 1641764 h 3709554"/>
              <a:gd name="connsiteX20" fmla="*/ 1254176 w 1752940"/>
              <a:gd name="connsiteY20" fmla="*/ 1704109 h 3709554"/>
              <a:gd name="connsiteX21" fmla="*/ 1264567 w 1752940"/>
              <a:gd name="connsiteY21" fmla="*/ 1745673 h 3709554"/>
              <a:gd name="connsiteX22" fmla="*/ 1274958 w 1752940"/>
              <a:gd name="connsiteY22" fmla="*/ 1797627 h 3709554"/>
              <a:gd name="connsiteX23" fmla="*/ 1295740 w 1752940"/>
              <a:gd name="connsiteY23" fmla="*/ 1859973 h 3709554"/>
              <a:gd name="connsiteX24" fmla="*/ 1306130 w 1752940"/>
              <a:gd name="connsiteY24" fmla="*/ 1932709 h 3709554"/>
              <a:gd name="connsiteX25" fmla="*/ 1326912 w 1752940"/>
              <a:gd name="connsiteY25" fmla="*/ 2005445 h 3709554"/>
              <a:gd name="connsiteX26" fmla="*/ 1337303 w 1752940"/>
              <a:gd name="connsiteY26" fmla="*/ 2088573 h 3709554"/>
              <a:gd name="connsiteX27" fmla="*/ 1347694 w 1752940"/>
              <a:gd name="connsiteY27" fmla="*/ 2119745 h 3709554"/>
              <a:gd name="connsiteX28" fmla="*/ 1358085 w 1752940"/>
              <a:gd name="connsiteY28" fmla="*/ 2161309 h 3709554"/>
              <a:gd name="connsiteX29" fmla="*/ 1378867 w 1752940"/>
              <a:gd name="connsiteY29" fmla="*/ 2223654 h 3709554"/>
              <a:gd name="connsiteX30" fmla="*/ 1389258 w 1752940"/>
              <a:gd name="connsiteY30" fmla="*/ 2254827 h 3709554"/>
              <a:gd name="connsiteX31" fmla="*/ 1368476 w 1752940"/>
              <a:gd name="connsiteY31" fmla="*/ 2400300 h 3709554"/>
              <a:gd name="connsiteX32" fmla="*/ 1316521 w 1752940"/>
              <a:gd name="connsiteY32" fmla="*/ 2462645 h 3709554"/>
              <a:gd name="connsiteX33" fmla="*/ 1254176 w 1752940"/>
              <a:gd name="connsiteY33" fmla="*/ 2587336 h 3709554"/>
              <a:gd name="connsiteX34" fmla="*/ 1233394 w 1752940"/>
              <a:gd name="connsiteY34" fmla="*/ 2670464 h 3709554"/>
              <a:gd name="connsiteX35" fmla="*/ 1223003 w 1752940"/>
              <a:gd name="connsiteY35" fmla="*/ 2701636 h 3709554"/>
              <a:gd name="connsiteX36" fmla="*/ 1212612 w 1752940"/>
              <a:gd name="connsiteY36" fmla="*/ 2743200 h 3709554"/>
              <a:gd name="connsiteX37" fmla="*/ 1191830 w 1752940"/>
              <a:gd name="connsiteY37" fmla="*/ 2805545 h 3709554"/>
              <a:gd name="connsiteX38" fmla="*/ 1202221 w 1752940"/>
              <a:gd name="connsiteY38" fmla="*/ 2888673 h 3709554"/>
              <a:gd name="connsiteX39" fmla="*/ 1223003 w 1752940"/>
              <a:gd name="connsiteY39" fmla="*/ 2951018 h 3709554"/>
              <a:gd name="connsiteX40" fmla="*/ 1233394 w 1752940"/>
              <a:gd name="connsiteY40" fmla="*/ 2992582 h 3709554"/>
              <a:gd name="connsiteX41" fmla="*/ 1243785 w 1752940"/>
              <a:gd name="connsiteY41" fmla="*/ 3086100 h 3709554"/>
              <a:gd name="connsiteX42" fmla="*/ 1254176 w 1752940"/>
              <a:gd name="connsiteY42" fmla="*/ 3117273 h 3709554"/>
              <a:gd name="connsiteX43" fmla="*/ 1285349 w 1752940"/>
              <a:gd name="connsiteY43" fmla="*/ 3241964 h 3709554"/>
              <a:gd name="connsiteX44" fmla="*/ 1316521 w 1752940"/>
              <a:gd name="connsiteY44" fmla="*/ 3262745 h 3709554"/>
              <a:gd name="connsiteX45" fmla="*/ 1378867 w 1752940"/>
              <a:gd name="connsiteY45" fmla="*/ 3387436 h 3709554"/>
              <a:gd name="connsiteX46" fmla="*/ 1441212 w 1752940"/>
              <a:gd name="connsiteY46" fmla="*/ 3418609 h 3709554"/>
              <a:gd name="connsiteX47" fmla="*/ 1565903 w 1752940"/>
              <a:gd name="connsiteY47" fmla="*/ 3408218 h 3709554"/>
              <a:gd name="connsiteX48" fmla="*/ 1628249 w 1752940"/>
              <a:gd name="connsiteY48" fmla="*/ 3387436 h 3709554"/>
              <a:gd name="connsiteX49" fmla="*/ 1659421 w 1752940"/>
              <a:gd name="connsiteY49" fmla="*/ 3356264 h 3709554"/>
              <a:gd name="connsiteX50" fmla="*/ 1669812 w 1752940"/>
              <a:gd name="connsiteY50" fmla="*/ 3418609 h 3709554"/>
              <a:gd name="connsiteX51" fmla="*/ 1680203 w 1752940"/>
              <a:gd name="connsiteY51" fmla="*/ 3470564 h 3709554"/>
              <a:gd name="connsiteX52" fmla="*/ 1669812 w 1752940"/>
              <a:gd name="connsiteY52" fmla="*/ 3543300 h 3709554"/>
              <a:gd name="connsiteX53" fmla="*/ 1659421 w 1752940"/>
              <a:gd name="connsiteY53" fmla="*/ 3626427 h 3709554"/>
              <a:gd name="connsiteX54" fmla="*/ 1649030 w 1752940"/>
              <a:gd name="connsiteY54" fmla="*/ 3667991 h 3709554"/>
              <a:gd name="connsiteX55" fmla="*/ 1617858 w 1752940"/>
              <a:gd name="connsiteY55" fmla="*/ 3647209 h 3709554"/>
              <a:gd name="connsiteX56" fmla="*/ 1576294 w 1752940"/>
              <a:gd name="connsiteY56" fmla="*/ 3636818 h 3709554"/>
              <a:gd name="connsiteX57" fmla="*/ 1472385 w 1752940"/>
              <a:gd name="connsiteY57" fmla="*/ 3616036 h 3709554"/>
              <a:gd name="connsiteX58" fmla="*/ 1389258 w 1752940"/>
              <a:gd name="connsiteY58" fmla="*/ 3595254 h 3709554"/>
              <a:gd name="connsiteX59" fmla="*/ 1358085 w 1752940"/>
              <a:gd name="connsiteY59" fmla="*/ 3584864 h 3709554"/>
              <a:gd name="connsiteX60" fmla="*/ 1316521 w 1752940"/>
              <a:gd name="connsiteY60" fmla="*/ 3574473 h 3709554"/>
              <a:gd name="connsiteX61" fmla="*/ 1254176 w 1752940"/>
              <a:gd name="connsiteY61" fmla="*/ 3553691 h 3709554"/>
              <a:gd name="connsiteX62" fmla="*/ 932058 w 1752940"/>
              <a:gd name="connsiteY62" fmla="*/ 3564082 h 3709554"/>
              <a:gd name="connsiteX63" fmla="*/ 900885 w 1752940"/>
              <a:gd name="connsiteY63" fmla="*/ 3584864 h 3709554"/>
              <a:gd name="connsiteX64" fmla="*/ 869712 w 1752940"/>
              <a:gd name="connsiteY64" fmla="*/ 3595254 h 3709554"/>
              <a:gd name="connsiteX65" fmla="*/ 828149 w 1752940"/>
              <a:gd name="connsiteY65" fmla="*/ 3626427 h 3709554"/>
              <a:gd name="connsiteX66" fmla="*/ 765803 w 1752940"/>
              <a:gd name="connsiteY66" fmla="*/ 3657600 h 3709554"/>
              <a:gd name="connsiteX67" fmla="*/ 703458 w 1752940"/>
              <a:gd name="connsiteY67" fmla="*/ 3709554 h 3709554"/>
              <a:gd name="connsiteX68" fmla="*/ 693067 w 1752940"/>
              <a:gd name="connsiteY68" fmla="*/ 3626427 h 3709554"/>
              <a:gd name="connsiteX69" fmla="*/ 672285 w 1752940"/>
              <a:gd name="connsiteY69" fmla="*/ 3595254 h 3709554"/>
              <a:gd name="connsiteX70" fmla="*/ 661894 w 1752940"/>
              <a:gd name="connsiteY70" fmla="*/ 3564082 h 3709554"/>
              <a:gd name="connsiteX71" fmla="*/ 672285 w 1752940"/>
              <a:gd name="connsiteY71" fmla="*/ 3387436 h 3709554"/>
              <a:gd name="connsiteX72" fmla="*/ 776194 w 1752940"/>
              <a:gd name="connsiteY72" fmla="*/ 3408218 h 3709554"/>
              <a:gd name="connsiteX73" fmla="*/ 900885 w 1752940"/>
              <a:gd name="connsiteY73" fmla="*/ 3366654 h 3709554"/>
              <a:gd name="connsiteX74" fmla="*/ 890494 w 1752940"/>
              <a:gd name="connsiteY74" fmla="*/ 3314700 h 3709554"/>
              <a:gd name="connsiteX75" fmla="*/ 796976 w 1752940"/>
              <a:gd name="connsiteY75" fmla="*/ 3262745 h 3709554"/>
              <a:gd name="connsiteX76" fmla="*/ 713849 w 1752940"/>
              <a:gd name="connsiteY76" fmla="*/ 3241964 h 3709554"/>
              <a:gd name="connsiteX77" fmla="*/ 672285 w 1752940"/>
              <a:gd name="connsiteY77" fmla="*/ 3231573 h 3709554"/>
              <a:gd name="connsiteX78" fmla="*/ 838540 w 1752940"/>
              <a:gd name="connsiteY78" fmla="*/ 3190009 h 3709554"/>
              <a:gd name="connsiteX79" fmla="*/ 848930 w 1752940"/>
              <a:gd name="connsiteY79" fmla="*/ 3138054 h 3709554"/>
              <a:gd name="connsiteX80" fmla="*/ 838540 w 1752940"/>
              <a:gd name="connsiteY80" fmla="*/ 3013364 h 3709554"/>
              <a:gd name="connsiteX81" fmla="*/ 672285 w 1752940"/>
              <a:gd name="connsiteY81" fmla="*/ 2961409 h 3709554"/>
              <a:gd name="connsiteX82" fmla="*/ 599549 w 1752940"/>
              <a:gd name="connsiteY82" fmla="*/ 2951018 h 3709554"/>
              <a:gd name="connsiteX83" fmla="*/ 308603 w 1752940"/>
              <a:gd name="connsiteY83" fmla="*/ 2961409 h 3709554"/>
              <a:gd name="connsiteX84" fmla="*/ 277430 w 1752940"/>
              <a:gd name="connsiteY84" fmla="*/ 2971800 h 3709554"/>
              <a:gd name="connsiteX85" fmla="*/ 246258 w 1752940"/>
              <a:gd name="connsiteY85" fmla="*/ 3034145 h 3709554"/>
              <a:gd name="connsiteX86" fmla="*/ 215085 w 1752940"/>
              <a:gd name="connsiteY86" fmla="*/ 3096491 h 3709554"/>
              <a:gd name="connsiteX87" fmla="*/ 225476 w 1752940"/>
              <a:gd name="connsiteY87" fmla="*/ 3210791 h 3709554"/>
              <a:gd name="connsiteX88" fmla="*/ 287821 w 1752940"/>
              <a:gd name="connsiteY88" fmla="*/ 3241964 h 3709554"/>
              <a:gd name="connsiteX89" fmla="*/ 318994 w 1752940"/>
              <a:gd name="connsiteY89" fmla="*/ 3262745 h 3709554"/>
              <a:gd name="connsiteX90" fmla="*/ 381340 w 1752940"/>
              <a:gd name="connsiteY90" fmla="*/ 3293918 h 3709554"/>
              <a:gd name="connsiteX91" fmla="*/ 422903 w 1752940"/>
              <a:gd name="connsiteY91" fmla="*/ 3356264 h 3709554"/>
              <a:gd name="connsiteX92" fmla="*/ 443685 w 1752940"/>
              <a:gd name="connsiteY92" fmla="*/ 3418609 h 3709554"/>
              <a:gd name="connsiteX93" fmla="*/ 443685 w 1752940"/>
              <a:gd name="connsiteY93" fmla="*/ 3616036 h 3709554"/>
              <a:gd name="connsiteX94" fmla="*/ 287821 w 1752940"/>
              <a:gd name="connsiteY94" fmla="*/ 3605645 h 3709554"/>
              <a:gd name="connsiteX95" fmla="*/ 194303 w 1752940"/>
              <a:gd name="connsiteY95" fmla="*/ 3574473 h 3709554"/>
              <a:gd name="connsiteX96" fmla="*/ 163130 w 1752940"/>
              <a:gd name="connsiteY96" fmla="*/ 3564082 h 3709554"/>
              <a:gd name="connsiteX97" fmla="*/ 131958 w 1752940"/>
              <a:gd name="connsiteY97" fmla="*/ 3543300 h 3709554"/>
              <a:gd name="connsiteX98" fmla="*/ 38440 w 1752940"/>
              <a:gd name="connsiteY98" fmla="*/ 3522518 h 3709554"/>
              <a:gd name="connsiteX99" fmla="*/ 28049 w 1752940"/>
              <a:gd name="connsiteY99" fmla="*/ 3096491 h 3709554"/>
              <a:gd name="connsiteX100" fmla="*/ 17658 w 1752940"/>
              <a:gd name="connsiteY100" fmla="*/ 2971800 h 3709554"/>
              <a:gd name="connsiteX101" fmla="*/ 59221 w 1752940"/>
              <a:gd name="connsiteY101" fmla="*/ 2691245 h 3709554"/>
              <a:gd name="connsiteX102" fmla="*/ 329385 w 1752940"/>
              <a:gd name="connsiteY102" fmla="*/ 2701636 h 3709554"/>
              <a:gd name="connsiteX103" fmla="*/ 370949 w 1752940"/>
              <a:gd name="connsiteY103" fmla="*/ 2691245 h 3709554"/>
              <a:gd name="connsiteX104" fmla="*/ 433294 w 1752940"/>
              <a:gd name="connsiteY104" fmla="*/ 2670464 h 3709554"/>
              <a:gd name="connsiteX105" fmla="*/ 474858 w 1752940"/>
              <a:gd name="connsiteY105" fmla="*/ 2608118 h 3709554"/>
              <a:gd name="connsiteX106" fmla="*/ 506030 w 1752940"/>
              <a:gd name="connsiteY106" fmla="*/ 2597727 h 3709554"/>
              <a:gd name="connsiteX107" fmla="*/ 537203 w 1752940"/>
              <a:gd name="connsiteY107" fmla="*/ 2576945 h 3709554"/>
              <a:gd name="connsiteX108" fmla="*/ 651503 w 1752940"/>
              <a:gd name="connsiteY108" fmla="*/ 2566554 h 3709554"/>
              <a:gd name="connsiteX109" fmla="*/ 682676 w 1752940"/>
              <a:gd name="connsiteY109" fmla="*/ 2535382 h 3709554"/>
              <a:gd name="connsiteX110" fmla="*/ 703458 w 1752940"/>
              <a:gd name="connsiteY110" fmla="*/ 2431473 h 3709554"/>
              <a:gd name="connsiteX111" fmla="*/ 506030 w 1752940"/>
              <a:gd name="connsiteY111" fmla="*/ 2254827 h 3709554"/>
              <a:gd name="connsiteX112" fmla="*/ 464467 w 1752940"/>
              <a:gd name="connsiteY112" fmla="*/ 2265218 h 3709554"/>
              <a:gd name="connsiteX113" fmla="*/ 433294 w 1752940"/>
              <a:gd name="connsiteY113" fmla="*/ 2286000 h 3709554"/>
              <a:gd name="connsiteX114" fmla="*/ 370949 w 1752940"/>
              <a:gd name="connsiteY114" fmla="*/ 2306782 h 3709554"/>
              <a:gd name="connsiteX115" fmla="*/ 308603 w 1752940"/>
              <a:gd name="connsiteY115" fmla="*/ 2337954 h 3709554"/>
              <a:gd name="connsiteX116" fmla="*/ 246258 w 1752940"/>
              <a:gd name="connsiteY116" fmla="*/ 2379518 h 3709554"/>
              <a:gd name="connsiteX117" fmla="*/ 183912 w 1752940"/>
              <a:gd name="connsiteY117" fmla="*/ 2400300 h 3709554"/>
              <a:gd name="connsiteX118" fmla="*/ 100785 w 1752940"/>
              <a:gd name="connsiteY118" fmla="*/ 2389909 h 3709554"/>
              <a:gd name="connsiteX119" fmla="*/ 90394 w 1752940"/>
              <a:gd name="connsiteY119" fmla="*/ 2306782 h 3709554"/>
              <a:gd name="connsiteX120" fmla="*/ 100785 w 1752940"/>
              <a:gd name="connsiteY120" fmla="*/ 2005445 h 3709554"/>
              <a:gd name="connsiteX121" fmla="*/ 464467 w 1752940"/>
              <a:gd name="connsiteY121" fmla="*/ 1995054 h 3709554"/>
              <a:gd name="connsiteX122" fmla="*/ 495640 w 1752940"/>
              <a:gd name="connsiteY122" fmla="*/ 1963882 h 3709554"/>
              <a:gd name="connsiteX123" fmla="*/ 516421 w 1752940"/>
              <a:gd name="connsiteY123" fmla="*/ 1901536 h 3709554"/>
              <a:gd name="connsiteX124" fmla="*/ 537203 w 1752940"/>
              <a:gd name="connsiteY124" fmla="*/ 1870364 h 3709554"/>
              <a:gd name="connsiteX125" fmla="*/ 547594 w 1752940"/>
              <a:gd name="connsiteY125" fmla="*/ 1839191 h 3709554"/>
              <a:gd name="connsiteX126" fmla="*/ 609940 w 1752940"/>
              <a:gd name="connsiteY126" fmla="*/ 1797627 h 3709554"/>
              <a:gd name="connsiteX127" fmla="*/ 745021 w 1752940"/>
              <a:gd name="connsiteY127" fmla="*/ 1808018 h 3709554"/>
              <a:gd name="connsiteX128" fmla="*/ 900885 w 1752940"/>
              <a:gd name="connsiteY128" fmla="*/ 1828800 h 3709554"/>
              <a:gd name="connsiteX129" fmla="*/ 932058 w 1752940"/>
              <a:gd name="connsiteY129" fmla="*/ 1839191 h 3709554"/>
              <a:gd name="connsiteX130" fmla="*/ 942449 w 1752940"/>
              <a:gd name="connsiteY130" fmla="*/ 1735282 h 3709554"/>
              <a:gd name="connsiteX131" fmla="*/ 932058 w 1752940"/>
              <a:gd name="connsiteY131" fmla="*/ 1558636 h 3709554"/>
              <a:gd name="connsiteX132" fmla="*/ 900885 w 1752940"/>
              <a:gd name="connsiteY132" fmla="*/ 1548245 h 3709554"/>
              <a:gd name="connsiteX133" fmla="*/ 859321 w 1752940"/>
              <a:gd name="connsiteY133" fmla="*/ 1527464 h 3709554"/>
              <a:gd name="connsiteX134" fmla="*/ 807367 w 1752940"/>
              <a:gd name="connsiteY134" fmla="*/ 1517073 h 3709554"/>
              <a:gd name="connsiteX135" fmla="*/ 776194 w 1752940"/>
              <a:gd name="connsiteY135" fmla="*/ 1506682 h 3709554"/>
              <a:gd name="connsiteX136" fmla="*/ 734630 w 1752940"/>
              <a:gd name="connsiteY136" fmla="*/ 1496291 h 3709554"/>
              <a:gd name="connsiteX137" fmla="*/ 672285 w 1752940"/>
              <a:gd name="connsiteY137" fmla="*/ 1475509 h 3709554"/>
              <a:gd name="connsiteX138" fmla="*/ 609940 w 1752940"/>
              <a:gd name="connsiteY138" fmla="*/ 1527464 h 3709554"/>
              <a:gd name="connsiteX139" fmla="*/ 578767 w 1752940"/>
              <a:gd name="connsiteY139" fmla="*/ 1548245 h 3709554"/>
              <a:gd name="connsiteX140" fmla="*/ 568376 w 1752940"/>
              <a:gd name="connsiteY140" fmla="*/ 1579418 h 3709554"/>
              <a:gd name="connsiteX141" fmla="*/ 402121 w 1752940"/>
              <a:gd name="connsiteY141" fmla="*/ 1600200 h 3709554"/>
              <a:gd name="connsiteX142" fmla="*/ 360558 w 1752940"/>
              <a:gd name="connsiteY142" fmla="*/ 1641764 h 3709554"/>
              <a:gd name="connsiteX143" fmla="*/ 298212 w 1752940"/>
              <a:gd name="connsiteY143" fmla="*/ 1735282 h 3709554"/>
              <a:gd name="connsiteX144" fmla="*/ 277430 w 1752940"/>
              <a:gd name="connsiteY144" fmla="*/ 1766454 h 3709554"/>
              <a:gd name="connsiteX145" fmla="*/ 246258 w 1752940"/>
              <a:gd name="connsiteY145" fmla="*/ 1776845 h 3709554"/>
              <a:gd name="connsiteX146" fmla="*/ 235867 w 1752940"/>
              <a:gd name="connsiteY146" fmla="*/ 1808018 h 3709554"/>
              <a:gd name="connsiteX147" fmla="*/ 173521 w 1752940"/>
              <a:gd name="connsiteY147" fmla="*/ 1808018 h 3709554"/>
              <a:gd name="connsiteX148" fmla="*/ 152740 w 1752940"/>
              <a:gd name="connsiteY148" fmla="*/ 1548245 h 3709554"/>
              <a:gd name="connsiteX149" fmla="*/ 121567 w 1752940"/>
              <a:gd name="connsiteY149" fmla="*/ 1205345 h 3709554"/>
              <a:gd name="connsiteX150" fmla="*/ 194303 w 1752940"/>
              <a:gd name="connsiteY150" fmla="*/ 1143000 h 3709554"/>
              <a:gd name="connsiteX151" fmla="*/ 225476 w 1752940"/>
              <a:gd name="connsiteY151" fmla="*/ 1132609 h 3709554"/>
              <a:gd name="connsiteX152" fmla="*/ 256649 w 1752940"/>
              <a:gd name="connsiteY152" fmla="*/ 1122218 h 3709554"/>
              <a:gd name="connsiteX153" fmla="*/ 350167 w 1752940"/>
              <a:gd name="connsiteY153" fmla="*/ 1091045 h 3709554"/>
              <a:gd name="connsiteX154" fmla="*/ 412512 w 1752940"/>
              <a:gd name="connsiteY154" fmla="*/ 1070264 h 3709554"/>
              <a:gd name="connsiteX155" fmla="*/ 443685 w 1752940"/>
              <a:gd name="connsiteY155" fmla="*/ 1049482 h 3709554"/>
              <a:gd name="connsiteX156" fmla="*/ 464467 w 1752940"/>
              <a:gd name="connsiteY156" fmla="*/ 1018309 h 3709554"/>
              <a:gd name="connsiteX157" fmla="*/ 495640 w 1752940"/>
              <a:gd name="connsiteY157" fmla="*/ 1007918 h 3709554"/>
              <a:gd name="connsiteX158" fmla="*/ 589158 w 1752940"/>
              <a:gd name="connsiteY158" fmla="*/ 955964 h 3709554"/>
              <a:gd name="connsiteX159" fmla="*/ 620330 w 1752940"/>
              <a:gd name="connsiteY159" fmla="*/ 935182 h 3709554"/>
              <a:gd name="connsiteX160" fmla="*/ 672285 w 1752940"/>
              <a:gd name="connsiteY160" fmla="*/ 924791 h 3709554"/>
              <a:gd name="connsiteX161" fmla="*/ 703458 w 1752940"/>
              <a:gd name="connsiteY161" fmla="*/ 914400 h 3709554"/>
              <a:gd name="connsiteX162" fmla="*/ 755412 w 1752940"/>
              <a:gd name="connsiteY162" fmla="*/ 904009 h 3709554"/>
              <a:gd name="connsiteX163" fmla="*/ 848930 w 1752940"/>
              <a:gd name="connsiteY163" fmla="*/ 862445 h 3709554"/>
              <a:gd name="connsiteX164" fmla="*/ 880103 w 1752940"/>
              <a:gd name="connsiteY164" fmla="*/ 852054 h 3709554"/>
              <a:gd name="connsiteX165" fmla="*/ 911276 w 1752940"/>
              <a:gd name="connsiteY165" fmla="*/ 831273 h 3709554"/>
              <a:gd name="connsiteX166" fmla="*/ 973621 w 1752940"/>
              <a:gd name="connsiteY166" fmla="*/ 810491 h 3709554"/>
              <a:gd name="connsiteX167" fmla="*/ 1004794 w 1752940"/>
              <a:gd name="connsiteY167" fmla="*/ 779318 h 3709554"/>
              <a:gd name="connsiteX168" fmla="*/ 1046358 w 1752940"/>
              <a:gd name="connsiteY168" fmla="*/ 758536 h 3709554"/>
              <a:gd name="connsiteX169" fmla="*/ 1077530 w 1752940"/>
              <a:gd name="connsiteY169" fmla="*/ 737754 h 3709554"/>
              <a:gd name="connsiteX170" fmla="*/ 1150267 w 1752940"/>
              <a:gd name="connsiteY170" fmla="*/ 644236 h 3709554"/>
              <a:gd name="connsiteX171" fmla="*/ 1191830 w 1752940"/>
              <a:gd name="connsiteY171" fmla="*/ 581891 h 3709554"/>
              <a:gd name="connsiteX172" fmla="*/ 1212612 w 1752940"/>
              <a:gd name="connsiteY172" fmla="*/ 550718 h 3709554"/>
              <a:gd name="connsiteX173" fmla="*/ 1243785 w 1752940"/>
              <a:gd name="connsiteY173" fmla="*/ 519545 h 3709554"/>
              <a:gd name="connsiteX174" fmla="*/ 1285349 w 1752940"/>
              <a:gd name="connsiteY174" fmla="*/ 457200 h 3709554"/>
              <a:gd name="connsiteX175" fmla="*/ 1316521 w 1752940"/>
              <a:gd name="connsiteY175" fmla="*/ 426027 h 3709554"/>
              <a:gd name="connsiteX176" fmla="*/ 1358085 w 1752940"/>
              <a:gd name="connsiteY176" fmla="*/ 363682 h 3709554"/>
              <a:gd name="connsiteX177" fmla="*/ 1420430 w 1752940"/>
              <a:gd name="connsiteY177" fmla="*/ 270164 h 3709554"/>
              <a:gd name="connsiteX178" fmla="*/ 1451603 w 1752940"/>
              <a:gd name="connsiteY178" fmla="*/ 207818 h 3709554"/>
              <a:gd name="connsiteX179" fmla="*/ 1472385 w 1752940"/>
              <a:gd name="connsiteY179" fmla="*/ 166254 h 3709554"/>
              <a:gd name="connsiteX180" fmla="*/ 1482776 w 1752940"/>
              <a:gd name="connsiteY180" fmla="*/ 124691 h 3709554"/>
              <a:gd name="connsiteX181" fmla="*/ 1503558 w 1752940"/>
              <a:gd name="connsiteY181" fmla="*/ 93518 h 3709554"/>
              <a:gd name="connsiteX182" fmla="*/ 1513949 w 1752940"/>
              <a:gd name="connsiteY182" fmla="*/ 62345 h 3709554"/>
              <a:gd name="connsiteX183" fmla="*/ 1555512 w 1752940"/>
              <a:gd name="connsiteY183" fmla="*/ 0 h 3709554"/>
              <a:gd name="connsiteX184" fmla="*/ 1659421 w 1752940"/>
              <a:gd name="connsiteY184" fmla="*/ 20782 h 3709554"/>
              <a:gd name="connsiteX185" fmla="*/ 1690594 w 1752940"/>
              <a:gd name="connsiteY185" fmla="*/ 41564 h 3709554"/>
              <a:gd name="connsiteX186" fmla="*/ 1721767 w 1752940"/>
              <a:gd name="connsiteY186" fmla="*/ 103909 h 3709554"/>
              <a:gd name="connsiteX187" fmla="*/ 1752940 w 1752940"/>
              <a:gd name="connsiteY187" fmla="*/ 166254 h 3709554"/>
              <a:gd name="connsiteX188" fmla="*/ 1742549 w 1752940"/>
              <a:gd name="connsiteY188" fmla="*/ 363682 h 3709554"/>
              <a:gd name="connsiteX189" fmla="*/ 1732158 w 1752940"/>
              <a:gd name="connsiteY189" fmla="*/ 394854 h 3709554"/>
              <a:gd name="connsiteX190" fmla="*/ 1700985 w 1752940"/>
              <a:gd name="connsiteY190" fmla="*/ 415636 h 3709554"/>
              <a:gd name="connsiteX191" fmla="*/ 1690594 w 1752940"/>
              <a:gd name="connsiteY191" fmla="*/ 446809 h 3709554"/>
              <a:gd name="connsiteX192" fmla="*/ 1628249 w 1752940"/>
              <a:gd name="connsiteY192" fmla="*/ 477982 h 3709554"/>
              <a:gd name="connsiteX193" fmla="*/ 1607467 w 1752940"/>
              <a:gd name="connsiteY193" fmla="*/ 509154 h 3709554"/>
              <a:gd name="connsiteX194" fmla="*/ 1576294 w 1752940"/>
              <a:gd name="connsiteY194" fmla="*/ 529936 h 3709554"/>
              <a:gd name="connsiteX195" fmla="*/ 1534730 w 1752940"/>
              <a:gd name="connsiteY195" fmla="*/ 592282 h 3709554"/>
              <a:gd name="connsiteX196" fmla="*/ 1503558 w 1752940"/>
              <a:gd name="connsiteY196" fmla="*/ 623454 h 3709554"/>
              <a:gd name="connsiteX197" fmla="*/ 1482776 w 1752940"/>
              <a:gd name="connsiteY197" fmla="*/ 654627 h 3709554"/>
              <a:gd name="connsiteX198" fmla="*/ 1451603 w 1752940"/>
              <a:gd name="connsiteY198" fmla="*/ 675409 h 3709554"/>
              <a:gd name="connsiteX199" fmla="*/ 1410040 w 1752940"/>
              <a:gd name="connsiteY199" fmla="*/ 737754 h 3709554"/>
              <a:gd name="connsiteX200" fmla="*/ 1399649 w 1752940"/>
              <a:gd name="connsiteY200" fmla="*/ 768927 h 3709554"/>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33294 w 1752940"/>
              <a:gd name="connsiteY11" fmla="*/ 1361209 h 3667991"/>
              <a:gd name="connsiteX12" fmla="*/ 516421 w 1752940"/>
              <a:gd name="connsiteY12" fmla="*/ 1433945 h 3667991"/>
              <a:gd name="connsiteX13" fmla="*/ 568376 w 1752940"/>
              <a:gd name="connsiteY13" fmla="*/ 1444336 h 3667991"/>
              <a:gd name="connsiteX14" fmla="*/ 609940 w 1752940"/>
              <a:gd name="connsiteY14" fmla="*/ 1454727 h 3667991"/>
              <a:gd name="connsiteX15" fmla="*/ 963230 w 1752940"/>
              <a:gd name="connsiteY15" fmla="*/ 1465118 h 3667991"/>
              <a:gd name="connsiteX16" fmla="*/ 1181440 w 1752940"/>
              <a:gd name="connsiteY16" fmla="*/ 1465118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78867 w 1752940"/>
              <a:gd name="connsiteY45" fmla="*/ 3387436 h 3667991"/>
              <a:gd name="connsiteX46" fmla="*/ 1441212 w 1752940"/>
              <a:gd name="connsiteY46" fmla="*/ 3418609 h 3667991"/>
              <a:gd name="connsiteX47" fmla="*/ 1565903 w 1752940"/>
              <a:gd name="connsiteY47" fmla="*/ 3408218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647209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54176 w 1752940"/>
              <a:gd name="connsiteY61" fmla="*/ 3553691 h 3667991"/>
              <a:gd name="connsiteX62" fmla="*/ 932058 w 1752940"/>
              <a:gd name="connsiteY62" fmla="*/ 3564082 h 3667991"/>
              <a:gd name="connsiteX63" fmla="*/ 900885 w 1752940"/>
              <a:gd name="connsiteY63" fmla="*/ 3584864 h 3667991"/>
              <a:gd name="connsiteX64" fmla="*/ 869712 w 1752940"/>
              <a:gd name="connsiteY64" fmla="*/ 3595254 h 3667991"/>
              <a:gd name="connsiteX65" fmla="*/ 828149 w 1752940"/>
              <a:gd name="connsiteY65" fmla="*/ 3626427 h 3667991"/>
              <a:gd name="connsiteX66" fmla="*/ 765803 w 1752940"/>
              <a:gd name="connsiteY66" fmla="*/ 3657600 h 3667991"/>
              <a:gd name="connsiteX67" fmla="*/ 751949 w 1752940"/>
              <a:gd name="connsiteY67" fmla="*/ 3598718 h 3667991"/>
              <a:gd name="connsiteX68" fmla="*/ 693067 w 1752940"/>
              <a:gd name="connsiteY68" fmla="*/ 3626427 h 3667991"/>
              <a:gd name="connsiteX69" fmla="*/ 672285 w 1752940"/>
              <a:gd name="connsiteY69" fmla="*/ 3595254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73521 w 1752940"/>
              <a:gd name="connsiteY147" fmla="*/ 1808018 h 3667991"/>
              <a:gd name="connsiteX148" fmla="*/ 152740 w 1752940"/>
              <a:gd name="connsiteY148" fmla="*/ 1548245 h 3667991"/>
              <a:gd name="connsiteX149" fmla="*/ 121567 w 1752940"/>
              <a:gd name="connsiteY149" fmla="*/ 1205345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33294 w 1752940"/>
              <a:gd name="connsiteY11" fmla="*/ 1361209 h 3667991"/>
              <a:gd name="connsiteX12" fmla="*/ 516421 w 1752940"/>
              <a:gd name="connsiteY12" fmla="*/ 1433945 h 3667991"/>
              <a:gd name="connsiteX13" fmla="*/ 568376 w 1752940"/>
              <a:gd name="connsiteY13" fmla="*/ 1444336 h 3667991"/>
              <a:gd name="connsiteX14" fmla="*/ 609940 w 1752940"/>
              <a:gd name="connsiteY14" fmla="*/ 1454727 h 3667991"/>
              <a:gd name="connsiteX15" fmla="*/ 963230 w 1752940"/>
              <a:gd name="connsiteY15" fmla="*/ 1465118 h 3667991"/>
              <a:gd name="connsiteX16" fmla="*/ 1181440 w 1752940"/>
              <a:gd name="connsiteY16" fmla="*/ 1465118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78867 w 1752940"/>
              <a:gd name="connsiteY45" fmla="*/ 3387436 h 3667991"/>
              <a:gd name="connsiteX46" fmla="*/ 1441212 w 1752940"/>
              <a:gd name="connsiteY46" fmla="*/ 3418609 h 3667991"/>
              <a:gd name="connsiteX47" fmla="*/ 1565903 w 1752940"/>
              <a:gd name="connsiteY47" fmla="*/ 3408218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647209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54176 w 1752940"/>
              <a:gd name="connsiteY61" fmla="*/ 3553691 h 3667991"/>
              <a:gd name="connsiteX62" fmla="*/ 932058 w 1752940"/>
              <a:gd name="connsiteY62" fmla="*/ 3564082 h 3667991"/>
              <a:gd name="connsiteX63" fmla="*/ 900885 w 1752940"/>
              <a:gd name="connsiteY63" fmla="*/ 3584864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72285 w 1752940"/>
              <a:gd name="connsiteY69" fmla="*/ 3595254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73521 w 1752940"/>
              <a:gd name="connsiteY147" fmla="*/ 1808018 h 3667991"/>
              <a:gd name="connsiteX148" fmla="*/ 152740 w 1752940"/>
              <a:gd name="connsiteY148" fmla="*/ 1548245 h 3667991"/>
              <a:gd name="connsiteX149" fmla="*/ 121567 w 1752940"/>
              <a:gd name="connsiteY149" fmla="*/ 1205345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33294 w 1752940"/>
              <a:gd name="connsiteY11" fmla="*/ 1361209 h 3667991"/>
              <a:gd name="connsiteX12" fmla="*/ 516421 w 1752940"/>
              <a:gd name="connsiteY12" fmla="*/ 1433945 h 3667991"/>
              <a:gd name="connsiteX13" fmla="*/ 568376 w 1752940"/>
              <a:gd name="connsiteY13" fmla="*/ 1444336 h 3667991"/>
              <a:gd name="connsiteX14" fmla="*/ 609940 w 1752940"/>
              <a:gd name="connsiteY14" fmla="*/ 1454727 h 3667991"/>
              <a:gd name="connsiteX15" fmla="*/ 963230 w 1752940"/>
              <a:gd name="connsiteY15" fmla="*/ 1465118 h 3667991"/>
              <a:gd name="connsiteX16" fmla="*/ 1181440 w 1752940"/>
              <a:gd name="connsiteY16" fmla="*/ 1465118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78867 w 1752940"/>
              <a:gd name="connsiteY45" fmla="*/ 3387436 h 3667991"/>
              <a:gd name="connsiteX46" fmla="*/ 1441212 w 1752940"/>
              <a:gd name="connsiteY46" fmla="*/ 3418609 h 3667991"/>
              <a:gd name="connsiteX47" fmla="*/ 1565903 w 1752940"/>
              <a:gd name="connsiteY47" fmla="*/ 3408218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647209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54176 w 1752940"/>
              <a:gd name="connsiteY61" fmla="*/ 3553691 h 3667991"/>
              <a:gd name="connsiteX62" fmla="*/ 932058 w 1752940"/>
              <a:gd name="connsiteY62" fmla="*/ 3564082 h 3667991"/>
              <a:gd name="connsiteX63" fmla="*/ 900885 w 1752940"/>
              <a:gd name="connsiteY63" fmla="*/ 3584864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73521 w 1752940"/>
              <a:gd name="connsiteY147" fmla="*/ 1808018 h 3667991"/>
              <a:gd name="connsiteX148" fmla="*/ 152740 w 1752940"/>
              <a:gd name="connsiteY148" fmla="*/ 1548245 h 3667991"/>
              <a:gd name="connsiteX149" fmla="*/ 121567 w 1752940"/>
              <a:gd name="connsiteY149" fmla="*/ 1205345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33294 w 1752940"/>
              <a:gd name="connsiteY11" fmla="*/ 1361209 h 3667991"/>
              <a:gd name="connsiteX12" fmla="*/ 516421 w 1752940"/>
              <a:gd name="connsiteY12" fmla="*/ 1433945 h 3667991"/>
              <a:gd name="connsiteX13" fmla="*/ 568376 w 1752940"/>
              <a:gd name="connsiteY13" fmla="*/ 1444336 h 3667991"/>
              <a:gd name="connsiteX14" fmla="*/ 609940 w 1752940"/>
              <a:gd name="connsiteY14" fmla="*/ 1454727 h 3667991"/>
              <a:gd name="connsiteX15" fmla="*/ 963230 w 1752940"/>
              <a:gd name="connsiteY15" fmla="*/ 1465118 h 3667991"/>
              <a:gd name="connsiteX16" fmla="*/ 1181440 w 1752940"/>
              <a:gd name="connsiteY16" fmla="*/ 1465118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78867 w 1752940"/>
              <a:gd name="connsiteY45" fmla="*/ 3387436 h 3667991"/>
              <a:gd name="connsiteX46" fmla="*/ 1441212 w 1752940"/>
              <a:gd name="connsiteY46" fmla="*/ 3418609 h 3667991"/>
              <a:gd name="connsiteX47" fmla="*/ 1565903 w 1752940"/>
              <a:gd name="connsiteY47" fmla="*/ 3408218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54176 w 1752940"/>
              <a:gd name="connsiteY61" fmla="*/ 3553691 h 3667991"/>
              <a:gd name="connsiteX62" fmla="*/ 932058 w 1752940"/>
              <a:gd name="connsiteY62" fmla="*/ 3564082 h 3667991"/>
              <a:gd name="connsiteX63" fmla="*/ 900885 w 1752940"/>
              <a:gd name="connsiteY63" fmla="*/ 3584864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73521 w 1752940"/>
              <a:gd name="connsiteY147" fmla="*/ 1808018 h 3667991"/>
              <a:gd name="connsiteX148" fmla="*/ 152740 w 1752940"/>
              <a:gd name="connsiteY148" fmla="*/ 1548245 h 3667991"/>
              <a:gd name="connsiteX149" fmla="*/ 121567 w 1752940"/>
              <a:gd name="connsiteY149" fmla="*/ 1205345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33294 w 1752940"/>
              <a:gd name="connsiteY11" fmla="*/ 1361209 h 3667991"/>
              <a:gd name="connsiteX12" fmla="*/ 516421 w 1752940"/>
              <a:gd name="connsiteY12" fmla="*/ 1433945 h 3667991"/>
              <a:gd name="connsiteX13" fmla="*/ 568376 w 1752940"/>
              <a:gd name="connsiteY13" fmla="*/ 1444336 h 3667991"/>
              <a:gd name="connsiteX14" fmla="*/ 609940 w 1752940"/>
              <a:gd name="connsiteY14" fmla="*/ 1454727 h 3667991"/>
              <a:gd name="connsiteX15" fmla="*/ 963230 w 1752940"/>
              <a:gd name="connsiteY15" fmla="*/ 1465118 h 3667991"/>
              <a:gd name="connsiteX16" fmla="*/ 1181440 w 1752940"/>
              <a:gd name="connsiteY16" fmla="*/ 1465118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78867 w 1752940"/>
              <a:gd name="connsiteY45" fmla="*/ 3387436 h 3667991"/>
              <a:gd name="connsiteX46" fmla="*/ 1441212 w 1752940"/>
              <a:gd name="connsiteY46" fmla="*/ 3418609 h 3667991"/>
              <a:gd name="connsiteX47" fmla="*/ 1565903 w 1752940"/>
              <a:gd name="connsiteY47" fmla="*/ 3408218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932058 w 1752940"/>
              <a:gd name="connsiteY62" fmla="*/ 3564082 h 3667991"/>
              <a:gd name="connsiteX63" fmla="*/ 900885 w 1752940"/>
              <a:gd name="connsiteY63" fmla="*/ 3584864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73521 w 1752940"/>
              <a:gd name="connsiteY147" fmla="*/ 1808018 h 3667991"/>
              <a:gd name="connsiteX148" fmla="*/ 152740 w 1752940"/>
              <a:gd name="connsiteY148" fmla="*/ 1548245 h 3667991"/>
              <a:gd name="connsiteX149" fmla="*/ 121567 w 1752940"/>
              <a:gd name="connsiteY149" fmla="*/ 1205345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33294 w 1752940"/>
              <a:gd name="connsiteY11" fmla="*/ 1361209 h 3667991"/>
              <a:gd name="connsiteX12" fmla="*/ 516421 w 1752940"/>
              <a:gd name="connsiteY12" fmla="*/ 1433945 h 3667991"/>
              <a:gd name="connsiteX13" fmla="*/ 568376 w 1752940"/>
              <a:gd name="connsiteY13" fmla="*/ 1444336 h 3667991"/>
              <a:gd name="connsiteX14" fmla="*/ 609940 w 1752940"/>
              <a:gd name="connsiteY14" fmla="*/ 1454727 h 3667991"/>
              <a:gd name="connsiteX15" fmla="*/ 963230 w 1752940"/>
              <a:gd name="connsiteY15" fmla="*/ 1465118 h 3667991"/>
              <a:gd name="connsiteX16" fmla="*/ 1181440 w 1752940"/>
              <a:gd name="connsiteY16" fmla="*/ 1465118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78867 w 1752940"/>
              <a:gd name="connsiteY45" fmla="*/ 3387436 h 3667991"/>
              <a:gd name="connsiteX46" fmla="*/ 1441212 w 1752940"/>
              <a:gd name="connsiteY46" fmla="*/ 3418609 h 3667991"/>
              <a:gd name="connsiteX47" fmla="*/ 1565903 w 1752940"/>
              <a:gd name="connsiteY47" fmla="*/ 3408218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932058 w 1752940"/>
              <a:gd name="connsiteY62" fmla="*/ 3564082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73521 w 1752940"/>
              <a:gd name="connsiteY147" fmla="*/ 1808018 h 3667991"/>
              <a:gd name="connsiteX148" fmla="*/ 152740 w 1752940"/>
              <a:gd name="connsiteY148" fmla="*/ 1548245 h 3667991"/>
              <a:gd name="connsiteX149" fmla="*/ 121567 w 1752940"/>
              <a:gd name="connsiteY149" fmla="*/ 1205345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33294 w 1752940"/>
              <a:gd name="connsiteY11" fmla="*/ 1361209 h 3667991"/>
              <a:gd name="connsiteX12" fmla="*/ 516421 w 1752940"/>
              <a:gd name="connsiteY12" fmla="*/ 1433945 h 3667991"/>
              <a:gd name="connsiteX13" fmla="*/ 568376 w 1752940"/>
              <a:gd name="connsiteY13" fmla="*/ 1444336 h 3667991"/>
              <a:gd name="connsiteX14" fmla="*/ 609940 w 1752940"/>
              <a:gd name="connsiteY14" fmla="*/ 1454727 h 3667991"/>
              <a:gd name="connsiteX15" fmla="*/ 963230 w 1752940"/>
              <a:gd name="connsiteY15" fmla="*/ 1465118 h 3667991"/>
              <a:gd name="connsiteX16" fmla="*/ 1181440 w 1752940"/>
              <a:gd name="connsiteY16" fmla="*/ 1465118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78867 w 1752940"/>
              <a:gd name="connsiteY45" fmla="*/ 3387436 h 3667991"/>
              <a:gd name="connsiteX46" fmla="*/ 1441212 w 1752940"/>
              <a:gd name="connsiteY46" fmla="*/ 3418609 h 3667991"/>
              <a:gd name="connsiteX47" fmla="*/ 1565903 w 1752940"/>
              <a:gd name="connsiteY47" fmla="*/ 3408218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73521 w 1752940"/>
              <a:gd name="connsiteY147" fmla="*/ 1808018 h 3667991"/>
              <a:gd name="connsiteX148" fmla="*/ 152740 w 1752940"/>
              <a:gd name="connsiteY148" fmla="*/ 1548245 h 3667991"/>
              <a:gd name="connsiteX149" fmla="*/ 121567 w 1752940"/>
              <a:gd name="connsiteY149" fmla="*/ 1205345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33294 w 1752940"/>
              <a:gd name="connsiteY11" fmla="*/ 1361209 h 3667991"/>
              <a:gd name="connsiteX12" fmla="*/ 516421 w 1752940"/>
              <a:gd name="connsiteY12" fmla="*/ 1433945 h 3667991"/>
              <a:gd name="connsiteX13" fmla="*/ 568376 w 1752940"/>
              <a:gd name="connsiteY13" fmla="*/ 1444336 h 3667991"/>
              <a:gd name="connsiteX14" fmla="*/ 609940 w 1752940"/>
              <a:gd name="connsiteY14" fmla="*/ 1454727 h 3667991"/>
              <a:gd name="connsiteX15" fmla="*/ 963230 w 1752940"/>
              <a:gd name="connsiteY15" fmla="*/ 1465118 h 3667991"/>
              <a:gd name="connsiteX16" fmla="*/ 1181440 w 1752940"/>
              <a:gd name="connsiteY16" fmla="*/ 1465118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78867 w 1752940"/>
              <a:gd name="connsiteY45" fmla="*/ 3387436 h 3667991"/>
              <a:gd name="connsiteX46" fmla="*/ 1441212 w 1752940"/>
              <a:gd name="connsiteY46" fmla="*/ 3418609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73521 w 1752940"/>
              <a:gd name="connsiteY147" fmla="*/ 1808018 h 3667991"/>
              <a:gd name="connsiteX148" fmla="*/ 152740 w 1752940"/>
              <a:gd name="connsiteY148" fmla="*/ 1548245 h 3667991"/>
              <a:gd name="connsiteX149" fmla="*/ 121567 w 1752940"/>
              <a:gd name="connsiteY149" fmla="*/ 1205345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33294 w 1752940"/>
              <a:gd name="connsiteY11" fmla="*/ 1361209 h 3667991"/>
              <a:gd name="connsiteX12" fmla="*/ 516421 w 1752940"/>
              <a:gd name="connsiteY12" fmla="*/ 1433945 h 3667991"/>
              <a:gd name="connsiteX13" fmla="*/ 568376 w 1752940"/>
              <a:gd name="connsiteY13" fmla="*/ 1444336 h 3667991"/>
              <a:gd name="connsiteX14" fmla="*/ 609940 w 1752940"/>
              <a:gd name="connsiteY14" fmla="*/ 1454727 h 3667991"/>
              <a:gd name="connsiteX15" fmla="*/ 963230 w 1752940"/>
              <a:gd name="connsiteY15" fmla="*/ 1465118 h 3667991"/>
              <a:gd name="connsiteX16" fmla="*/ 1181440 w 1752940"/>
              <a:gd name="connsiteY16" fmla="*/ 1465118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78867 w 1752940"/>
              <a:gd name="connsiteY45" fmla="*/ 3387436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73521 w 1752940"/>
              <a:gd name="connsiteY147" fmla="*/ 1808018 h 3667991"/>
              <a:gd name="connsiteX148" fmla="*/ 152740 w 1752940"/>
              <a:gd name="connsiteY148" fmla="*/ 1548245 h 3667991"/>
              <a:gd name="connsiteX149" fmla="*/ 121567 w 1752940"/>
              <a:gd name="connsiteY149" fmla="*/ 1205345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33294 w 1752940"/>
              <a:gd name="connsiteY11" fmla="*/ 1361209 h 3667991"/>
              <a:gd name="connsiteX12" fmla="*/ 516421 w 1752940"/>
              <a:gd name="connsiteY12" fmla="*/ 1433945 h 3667991"/>
              <a:gd name="connsiteX13" fmla="*/ 568376 w 1752940"/>
              <a:gd name="connsiteY13" fmla="*/ 1444336 h 3667991"/>
              <a:gd name="connsiteX14" fmla="*/ 609940 w 1752940"/>
              <a:gd name="connsiteY14" fmla="*/ 1454727 h 3667991"/>
              <a:gd name="connsiteX15" fmla="*/ 963230 w 1752940"/>
              <a:gd name="connsiteY15" fmla="*/ 1465118 h 3667991"/>
              <a:gd name="connsiteX16" fmla="*/ 1181440 w 1752940"/>
              <a:gd name="connsiteY16" fmla="*/ 1465118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73521 w 1752940"/>
              <a:gd name="connsiteY147" fmla="*/ 1808018 h 3667991"/>
              <a:gd name="connsiteX148" fmla="*/ 152740 w 1752940"/>
              <a:gd name="connsiteY148" fmla="*/ 1548245 h 3667991"/>
              <a:gd name="connsiteX149" fmla="*/ 121567 w 1752940"/>
              <a:gd name="connsiteY149" fmla="*/ 1205345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33294 w 1752940"/>
              <a:gd name="connsiteY11" fmla="*/ 1361209 h 3667991"/>
              <a:gd name="connsiteX12" fmla="*/ 516421 w 1752940"/>
              <a:gd name="connsiteY12" fmla="*/ 1433945 h 3667991"/>
              <a:gd name="connsiteX13" fmla="*/ 568376 w 1752940"/>
              <a:gd name="connsiteY13" fmla="*/ 1444336 h 3667991"/>
              <a:gd name="connsiteX14" fmla="*/ 609940 w 1752940"/>
              <a:gd name="connsiteY14" fmla="*/ 1454727 h 3667991"/>
              <a:gd name="connsiteX15" fmla="*/ 963230 w 1752940"/>
              <a:gd name="connsiteY15" fmla="*/ 1465118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73521 w 1752940"/>
              <a:gd name="connsiteY147" fmla="*/ 1808018 h 3667991"/>
              <a:gd name="connsiteX148" fmla="*/ 152740 w 1752940"/>
              <a:gd name="connsiteY148" fmla="*/ 1548245 h 3667991"/>
              <a:gd name="connsiteX149" fmla="*/ 121567 w 1752940"/>
              <a:gd name="connsiteY149" fmla="*/ 1205345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33294 w 1752940"/>
              <a:gd name="connsiteY11" fmla="*/ 1361209 h 3667991"/>
              <a:gd name="connsiteX12" fmla="*/ 516421 w 1752940"/>
              <a:gd name="connsiteY12" fmla="*/ 1433945 h 3667991"/>
              <a:gd name="connsiteX13" fmla="*/ 568376 w 1752940"/>
              <a:gd name="connsiteY13" fmla="*/ 1444336 h 3667991"/>
              <a:gd name="connsiteX14" fmla="*/ 609940 w 1752940"/>
              <a:gd name="connsiteY14" fmla="*/ 1454727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73521 w 1752940"/>
              <a:gd name="connsiteY147" fmla="*/ 1808018 h 3667991"/>
              <a:gd name="connsiteX148" fmla="*/ 152740 w 1752940"/>
              <a:gd name="connsiteY148" fmla="*/ 1548245 h 3667991"/>
              <a:gd name="connsiteX149" fmla="*/ 121567 w 1752940"/>
              <a:gd name="connsiteY149" fmla="*/ 1205345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33294 w 1752940"/>
              <a:gd name="connsiteY11" fmla="*/ 1361209 h 3667991"/>
              <a:gd name="connsiteX12" fmla="*/ 516421 w 1752940"/>
              <a:gd name="connsiteY12" fmla="*/ 1433945 h 3667991"/>
              <a:gd name="connsiteX13" fmla="*/ 568376 w 1752940"/>
              <a:gd name="connsiteY13" fmla="*/ 1444336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73521 w 1752940"/>
              <a:gd name="connsiteY147" fmla="*/ 1808018 h 3667991"/>
              <a:gd name="connsiteX148" fmla="*/ 152740 w 1752940"/>
              <a:gd name="connsiteY148" fmla="*/ 1548245 h 3667991"/>
              <a:gd name="connsiteX149" fmla="*/ 121567 w 1752940"/>
              <a:gd name="connsiteY149" fmla="*/ 1205345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33294 w 1752940"/>
              <a:gd name="connsiteY11" fmla="*/ 1361209 h 3667991"/>
              <a:gd name="connsiteX12" fmla="*/ 516421 w 1752940"/>
              <a:gd name="connsiteY12" fmla="*/ 1433945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73521 w 1752940"/>
              <a:gd name="connsiteY147" fmla="*/ 1808018 h 3667991"/>
              <a:gd name="connsiteX148" fmla="*/ 152740 w 1752940"/>
              <a:gd name="connsiteY148" fmla="*/ 1548245 h 3667991"/>
              <a:gd name="connsiteX149" fmla="*/ 121567 w 1752940"/>
              <a:gd name="connsiteY149" fmla="*/ 1205345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33294 w 1752940"/>
              <a:gd name="connsiteY11" fmla="*/ 1361209 h 3667991"/>
              <a:gd name="connsiteX12" fmla="*/ 488712 w 1752940"/>
              <a:gd name="connsiteY12" fmla="*/ 1357745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73521 w 1752940"/>
              <a:gd name="connsiteY147" fmla="*/ 1808018 h 3667991"/>
              <a:gd name="connsiteX148" fmla="*/ 152740 w 1752940"/>
              <a:gd name="connsiteY148" fmla="*/ 1548245 h 3667991"/>
              <a:gd name="connsiteX149" fmla="*/ 121567 w 1752940"/>
              <a:gd name="connsiteY149" fmla="*/ 1205345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67931 w 1752940"/>
              <a:gd name="connsiteY11" fmla="*/ 1243445 h 3667991"/>
              <a:gd name="connsiteX12" fmla="*/ 488712 w 1752940"/>
              <a:gd name="connsiteY12" fmla="*/ 1357745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73521 w 1752940"/>
              <a:gd name="connsiteY147" fmla="*/ 1808018 h 3667991"/>
              <a:gd name="connsiteX148" fmla="*/ 152740 w 1752940"/>
              <a:gd name="connsiteY148" fmla="*/ 1548245 h 3667991"/>
              <a:gd name="connsiteX149" fmla="*/ 121567 w 1752940"/>
              <a:gd name="connsiteY149" fmla="*/ 1205345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73521 w 1752940"/>
              <a:gd name="connsiteY147" fmla="*/ 1808018 h 3667991"/>
              <a:gd name="connsiteX148" fmla="*/ 152740 w 1752940"/>
              <a:gd name="connsiteY148" fmla="*/ 1548245 h 3667991"/>
              <a:gd name="connsiteX149" fmla="*/ 121567 w 1752940"/>
              <a:gd name="connsiteY149" fmla="*/ 1205345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73521 w 1752940"/>
              <a:gd name="connsiteY147" fmla="*/ 1808018 h 3667991"/>
              <a:gd name="connsiteX148" fmla="*/ 152740 w 1752940"/>
              <a:gd name="connsiteY148" fmla="*/ 154824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73521 w 1752940"/>
              <a:gd name="connsiteY147" fmla="*/ 1808018 h 3667991"/>
              <a:gd name="connsiteX148" fmla="*/ 97322 w 1752940"/>
              <a:gd name="connsiteY148" fmla="*/ 149975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64467 w 1752940"/>
              <a:gd name="connsiteY121" fmla="*/ 1995054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18103 w 1752940"/>
              <a:gd name="connsiteY147" fmla="*/ 1773382 h 3667991"/>
              <a:gd name="connsiteX148" fmla="*/ 97322 w 1752940"/>
              <a:gd name="connsiteY148" fmla="*/ 149975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100785 w 1752940"/>
              <a:gd name="connsiteY120" fmla="*/ 2005445 h 3667991"/>
              <a:gd name="connsiteX121" fmla="*/ 450612 w 1752940"/>
              <a:gd name="connsiteY121" fmla="*/ 1898072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18103 w 1752940"/>
              <a:gd name="connsiteY147" fmla="*/ 1773382 h 3667991"/>
              <a:gd name="connsiteX148" fmla="*/ 97322 w 1752940"/>
              <a:gd name="connsiteY148" fmla="*/ 149975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90394 w 1752940"/>
              <a:gd name="connsiteY119" fmla="*/ 2306782 h 3667991"/>
              <a:gd name="connsiteX120" fmla="*/ 86930 w 1752940"/>
              <a:gd name="connsiteY120" fmla="*/ 1950027 h 3667991"/>
              <a:gd name="connsiteX121" fmla="*/ 450612 w 1752940"/>
              <a:gd name="connsiteY121" fmla="*/ 1898072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18103 w 1752940"/>
              <a:gd name="connsiteY147" fmla="*/ 1773382 h 3667991"/>
              <a:gd name="connsiteX148" fmla="*/ 97322 w 1752940"/>
              <a:gd name="connsiteY148" fmla="*/ 149975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34975 w 1752940"/>
              <a:gd name="connsiteY119" fmla="*/ 2265218 h 3667991"/>
              <a:gd name="connsiteX120" fmla="*/ 86930 w 1752940"/>
              <a:gd name="connsiteY120" fmla="*/ 1950027 h 3667991"/>
              <a:gd name="connsiteX121" fmla="*/ 450612 w 1752940"/>
              <a:gd name="connsiteY121" fmla="*/ 1898072 h 3667991"/>
              <a:gd name="connsiteX122" fmla="*/ 495640 w 1752940"/>
              <a:gd name="connsiteY122" fmla="*/ 1963882 h 3667991"/>
              <a:gd name="connsiteX123" fmla="*/ 516421 w 1752940"/>
              <a:gd name="connsiteY123" fmla="*/ 1901536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18103 w 1752940"/>
              <a:gd name="connsiteY147" fmla="*/ 1773382 h 3667991"/>
              <a:gd name="connsiteX148" fmla="*/ 97322 w 1752940"/>
              <a:gd name="connsiteY148" fmla="*/ 149975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34975 w 1752940"/>
              <a:gd name="connsiteY119" fmla="*/ 2265218 h 3667991"/>
              <a:gd name="connsiteX120" fmla="*/ 86930 w 1752940"/>
              <a:gd name="connsiteY120" fmla="*/ 1950027 h 3667991"/>
              <a:gd name="connsiteX121" fmla="*/ 450612 w 1752940"/>
              <a:gd name="connsiteY121" fmla="*/ 1898072 h 3667991"/>
              <a:gd name="connsiteX122" fmla="*/ 495640 w 1752940"/>
              <a:gd name="connsiteY122" fmla="*/ 1963882 h 3667991"/>
              <a:gd name="connsiteX123" fmla="*/ 398658 w 1752940"/>
              <a:gd name="connsiteY123" fmla="*/ 1894609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18103 w 1752940"/>
              <a:gd name="connsiteY147" fmla="*/ 1773382 h 3667991"/>
              <a:gd name="connsiteX148" fmla="*/ 97322 w 1752940"/>
              <a:gd name="connsiteY148" fmla="*/ 149975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34975 w 1752940"/>
              <a:gd name="connsiteY119" fmla="*/ 2265218 h 3667991"/>
              <a:gd name="connsiteX120" fmla="*/ 86930 w 1752940"/>
              <a:gd name="connsiteY120" fmla="*/ 1950027 h 3667991"/>
              <a:gd name="connsiteX121" fmla="*/ 450612 w 1752940"/>
              <a:gd name="connsiteY121" fmla="*/ 1898072 h 3667991"/>
              <a:gd name="connsiteX122" fmla="*/ 495640 w 1752940"/>
              <a:gd name="connsiteY122" fmla="*/ 1963882 h 3667991"/>
              <a:gd name="connsiteX123" fmla="*/ 343240 w 1752940"/>
              <a:gd name="connsiteY123" fmla="*/ 1894609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18103 w 1752940"/>
              <a:gd name="connsiteY147" fmla="*/ 1773382 h 3667991"/>
              <a:gd name="connsiteX148" fmla="*/ 97322 w 1752940"/>
              <a:gd name="connsiteY148" fmla="*/ 149975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34975 w 1752940"/>
              <a:gd name="connsiteY119" fmla="*/ 2265218 h 3667991"/>
              <a:gd name="connsiteX120" fmla="*/ 86930 w 1752940"/>
              <a:gd name="connsiteY120" fmla="*/ 1950027 h 3667991"/>
              <a:gd name="connsiteX121" fmla="*/ 450612 w 1752940"/>
              <a:gd name="connsiteY121" fmla="*/ 1898072 h 3667991"/>
              <a:gd name="connsiteX122" fmla="*/ 433294 w 1752940"/>
              <a:gd name="connsiteY122" fmla="*/ 1887682 h 3667991"/>
              <a:gd name="connsiteX123" fmla="*/ 343240 w 1752940"/>
              <a:gd name="connsiteY123" fmla="*/ 1894609 h 3667991"/>
              <a:gd name="connsiteX124" fmla="*/ 537203 w 1752940"/>
              <a:gd name="connsiteY124" fmla="*/ 1870364 h 3667991"/>
              <a:gd name="connsiteX125" fmla="*/ 547594 w 1752940"/>
              <a:gd name="connsiteY125" fmla="*/ 1839191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18103 w 1752940"/>
              <a:gd name="connsiteY147" fmla="*/ 1773382 h 3667991"/>
              <a:gd name="connsiteX148" fmla="*/ 97322 w 1752940"/>
              <a:gd name="connsiteY148" fmla="*/ 149975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34975 w 1752940"/>
              <a:gd name="connsiteY119" fmla="*/ 2265218 h 3667991"/>
              <a:gd name="connsiteX120" fmla="*/ 86930 w 1752940"/>
              <a:gd name="connsiteY120" fmla="*/ 1950027 h 3667991"/>
              <a:gd name="connsiteX121" fmla="*/ 450612 w 1752940"/>
              <a:gd name="connsiteY121" fmla="*/ 1898072 h 3667991"/>
              <a:gd name="connsiteX122" fmla="*/ 433294 w 1752940"/>
              <a:gd name="connsiteY122" fmla="*/ 1887682 h 3667991"/>
              <a:gd name="connsiteX123" fmla="*/ 343240 w 1752940"/>
              <a:gd name="connsiteY123" fmla="*/ 1894609 h 3667991"/>
              <a:gd name="connsiteX124" fmla="*/ 537203 w 1752940"/>
              <a:gd name="connsiteY124" fmla="*/ 1870364 h 3667991"/>
              <a:gd name="connsiteX125" fmla="*/ 526812 w 1752940"/>
              <a:gd name="connsiteY125" fmla="*/ 1783772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18103 w 1752940"/>
              <a:gd name="connsiteY147" fmla="*/ 1773382 h 3667991"/>
              <a:gd name="connsiteX148" fmla="*/ 97322 w 1752940"/>
              <a:gd name="connsiteY148" fmla="*/ 149975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34975 w 1752940"/>
              <a:gd name="connsiteY119" fmla="*/ 2265218 h 3667991"/>
              <a:gd name="connsiteX120" fmla="*/ 86930 w 1752940"/>
              <a:gd name="connsiteY120" fmla="*/ 1950027 h 3667991"/>
              <a:gd name="connsiteX121" fmla="*/ 450612 w 1752940"/>
              <a:gd name="connsiteY121" fmla="*/ 1898072 h 3667991"/>
              <a:gd name="connsiteX122" fmla="*/ 433294 w 1752940"/>
              <a:gd name="connsiteY122" fmla="*/ 1887682 h 3667991"/>
              <a:gd name="connsiteX123" fmla="*/ 343240 w 1752940"/>
              <a:gd name="connsiteY123" fmla="*/ 1894609 h 3667991"/>
              <a:gd name="connsiteX124" fmla="*/ 474858 w 1752940"/>
              <a:gd name="connsiteY124" fmla="*/ 1835727 h 3667991"/>
              <a:gd name="connsiteX125" fmla="*/ 526812 w 1752940"/>
              <a:gd name="connsiteY125" fmla="*/ 1783772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808018 h 3667991"/>
              <a:gd name="connsiteX147" fmla="*/ 118103 w 1752940"/>
              <a:gd name="connsiteY147" fmla="*/ 1773382 h 3667991"/>
              <a:gd name="connsiteX148" fmla="*/ 97322 w 1752940"/>
              <a:gd name="connsiteY148" fmla="*/ 149975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1046358 w 1752940"/>
              <a:gd name="connsiteY5" fmla="*/ 1007918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34975 w 1752940"/>
              <a:gd name="connsiteY119" fmla="*/ 2265218 h 3667991"/>
              <a:gd name="connsiteX120" fmla="*/ 86930 w 1752940"/>
              <a:gd name="connsiteY120" fmla="*/ 1950027 h 3667991"/>
              <a:gd name="connsiteX121" fmla="*/ 450612 w 1752940"/>
              <a:gd name="connsiteY121" fmla="*/ 1898072 h 3667991"/>
              <a:gd name="connsiteX122" fmla="*/ 433294 w 1752940"/>
              <a:gd name="connsiteY122" fmla="*/ 1887682 h 3667991"/>
              <a:gd name="connsiteX123" fmla="*/ 343240 w 1752940"/>
              <a:gd name="connsiteY123" fmla="*/ 1894609 h 3667991"/>
              <a:gd name="connsiteX124" fmla="*/ 474858 w 1752940"/>
              <a:gd name="connsiteY124" fmla="*/ 1835727 h 3667991"/>
              <a:gd name="connsiteX125" fmla="*/ 526812 w 1752940"/>
              <a:gd name="connsiteY125" fmla="*/ 1783772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773381 h 3667991"/>
              <a:gd name="connsiteX147" fmla="*/ 118103 w 1752940"/>
              <a:gd name="connsiteY147" fmla="*/ 1773382 h 3667991"/>
              <a:gd name="connsiteX148" fmla="*/ 97322 w 1752940"/>
              <a:gd name="connsiteY148" fmla="*/ 149975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29485 w 1752940"/>
              <a:gd name="connsiteY4" fmla="*/ 1028700 h 3667991"/>
              <a:gd name="connsiteX5" fmla="*/ 990940 w 1752940"/>
              <a:gd name="connsiteY5" fmla="*/ 1125682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34975 w 1752940"/>
              <a:gd name="connsiteY119" fmla="*/ 2265218 h 3667991"/>
              <a:gd name="connsiteX120" fmla="*/ 86930 w 1752940"/>
              <a:gd name="connsiteY120" fmla="*/ 1950027 h 3667991"/>
              <a:gd name="connsiteX121" fmla="*/ 450612 w 1752940"/>
              <a:gd name="connsiteY121" fmla="*/ 1898072 h 3667991"/>
              <a:gd name="connsiteX122" fmla="*/ 433294 w 1752940"/>
              <a:gd name="connsiteY122" fmla="*/ 1887682 h 3667991"/>
              <a:gd name="connsiteX123" fmla="*/ 343240 w 1752940"/>
              <a:gd name="connsiteY123" fmla="*/ 1894609 h 3667991"/>
              <a:gd name="connsiteX124" fmla="*/ 474858 w 1752940"/>
              <a:gd name="connsiteY124" fmla="*/ 1835727 h 3667991"/>
              <a:gd name="connsiteX125" fmla="*/ 526812 w 1752940"/>
              <a:gd name="connsiteY125" fmla="*/ 1783772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773381 h 3667991"/>
              <a:gd name="connsiteX147" fmla="*/ 118103 w 1752940"/>
              <a:gd name="connsiteY147" fmla="*/ 1773382 h 3667991"/>
              <a:gd name="connsiteX148" fmla="*/ 97322 w 1752940"/>
              <a:gd name="connsiteY148" fmla="*/ 149975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43339 w 1752940"/>
              <a:gd name="connsiteY4" fmla="*/ 1104900 h 3667991"/>
              <a:gd name="connsiteX5" fmla="*/ 990940 w 1752940"/>
              <a:gd name="connsiteY5" fmla="*/ 1125682 h 3667991"/>
              <a:gd name="connsiteX6" fmla="*/ 568376 w 1752940"/>
              <a:gd name="connsiteY6" fmla="*/ 1018309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34975 w 1752940"/>
              <a:gd name="connsiteY119" fmla="*/ 2265218 h 3667991"/>
              <a:gd name="connsiteX120" fmla="*/ 86930 w 1752940"/>
              <a:gd name="connsiteY120" fmla="*/ 1950027 h 3667991"/>
              <a:gd name="connsiteX121" fmla="*/ 450612 w 1752940"/>
              <a:gd name="connsiteY121" fmla="*/ 1898072 h 3667991"/>
              <a:gd name="connsiteX122" fmla="*/ 433294 w 1752940"/>
              <a:gd name="connsiteY122" fmla="*/ 1887682 h 3667991"/>
              <a:gd name="connsiteX123" fmla="*/ 343240 w 1752940"/>
              <a:gd name="connsiteY123" fmla="*/ 1894609 h 3667991"/>
              <a:gd name="connsiteX124" fmla="*/ 474858 w 1752940"/>
              <a:gd name="connsiteY124" fmla="*/ 1835727 h 3667991"/>
              <a:gd name="connsiteX125" fmla="*/ 526812 w 1752940"/>
              <a:gd name="connsiteY125" fmla="*/ 1783772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773381 h 3667991"/>
              <a:gd name="connsiteX147" fmla="*/ 118103 w 1752940"/>
              <a:gd name="connsiteY147" fmla="*/ 1773382 h 3667991"/>
              <a:gd name="connsiteX148" fmla="*/ 97322 w 1752940"/>
              <a:gd name="connsiteY148" fmla="*/ 149975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43339 w 1752940"/>
              <a:gd name="connsiteY4" fmla="*/ 1104900 h 3667991"/>
              <a:gd name="connsiteX5" fmla="*/ 990940 w 1752940"/>
              <a:gd name="connsiteY5" fmla="*/ 1125682 h 3667991"/>
              <a:gd name="connsiteX6" fmla="*/ 568376 w 1752940"/>
              <a:gd name="connsiteY6" fmla="*/ 1052945 h 3667991"/>
              <a:gd name="connsiteX7" fmla="*/ 495640 w 1752940"/>
              <a:gd name="connsiteY7" fmla="*/ 1039091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34975 w 1752940"/>
              <a:gd name="connsiteY119" fmla="*/ 2265218 h 3667991"/>
              <a:gd name="connsiteX120" fmla="*/ 86930 w 1752940"/>
              <a:gd name="connsiteY120" fmla="*/ 1950027 h 3667991"/>
              <a:gd name="connsiteX121" fmla="*/ 450612 w 1752940"/>
              <a:gd name="connsiteY121" fmla="*/ 1898072 h 3667991"/>
              <a:gd name="connsiteX122" fmla="*/ 433294 w 1752940"/>
              <a:gd name="connsiteY122" fmla="*/ 1887682 h 3667991"/>
              <a:gd name="connsiteX123" fmla="*/ 343240 w 1752940"/>
              <a:gd name="connsiteY123" fmla="*/ 1894609 h 3667991"/>
              <a:gd name="connsiteX124" fmla="*/ 474858 w 1752940"/>
              <a:gd name="connsiteY124" fmla="*/ 1835727 h 3667991"/>
              <a:gd name="connsiteX125" fmla="*/ 526812 w 1752940"/>
              <a:gd name="connsiteY125" fmla="*/ 1783772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773381 h 3667991"/>
              <a:gd name="connsiteX147" fmla="*/ 118103 w 1752940"/>
              <a:gd name="connsiteY147" fmla="*/ 1773382 h 3667991"/>
              <a:gd name="connsiteX148" fmla="*/ 97322 w 1752940"/>
              <a:gd name="connsiteY148" fmla="*/ 149975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43339 w 1752940"/>
              <a:gd name="connsiteY4" fmla="*/ 1104900 h 3667991"/>
              <a:gd name="connsiteX5" fmla="*/ 990940 w 1752940"/>
              <a:gd name="connsiteY5" fmla="*/ 1125682 h 3667991"/>
              <a:gd name="connsiteX6" fmla="*/ 568376 w 1752940"/>
              <a:gd name="connsiteY6" fmla="*/ 1052945 h 3667991"/>
              <a:gd name="connsiteX7" fmla="*/ 502567 w 1752940"/>
              <a:gd name="connsiteY7" fmla="*/ 1066800 h 3667991"/>
              <a:gd name="connsiteX8" fmla="*/ 433294 w 1752940"/>
              <a:gd name="connsiteY8" fmla="*/ 1070264 h 3667991"/>
              <a:gd name="connsiteX9" fmla="*/ 412512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34975 w 1752940"/>
              <a:gd name="connsiteY119" fmla="*/ 2265218 h 3667991"/>
              <a:gd name="connsiteX120" fmla="*/ 86930 w 1752940"/>
              <a:gd name="connsiteY120" fmla="*/ 1950027 h 3667991"/>
              <a:gd name="connsiteX121" fmla="*/ 450612 w 1752940"/>
              <a:gd name="connsiteY121" fmla="*/ 1898072 h 3667991"/>
              <a:gd name="connsiteX122" fmla="*/ 433294 w 1752940"/>
              <a:gd name="connsiteY122" fmla="*/ 1887682 h 3667991"/>
              <a:gd name="connsiteX123" fmla="*/ 343240 w 1752940"/>
              <a:gd name="connsiteY123" fmla="*/ 1894609 h 3667991"/>
              <a:gd name="connsiteX124" fmla="*/ 474858 w 1752940"/>
              <a:gd name="connsiteY124" fmla="*/ 1835727 h 3667991"/>
              <a:gd name="connsiteX125" fmla="*/ 526812 w 1752940"/>
              <a:gd name="connsiteY125" fmla="*/ 1783772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773381 h 3667991"/>
              <a:gd name="connsiteX147" fmla="*/ 118103 w 1752940"/>
              <a:gd name="connsiteY147" fmla="*/ 1773382 h 3667991"/>
              <a:gd name="connsiteX148" fmla="*/ 97322 w 1752940"/>
              <a:gd name="connsiteY148" fmla="*/ 149975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43339 w 1752940"/>
              <a:gd name="connsiteY4" fmla="*/ 1104900 h 3667991"/>
              <a:gd name="connsiteX5" fmla="*/ 990940 w 1752940"/>
              <a:gd name="connsiteY5" fmla="*/ 1125682 h 3667991"/>
              <a:gd name="connsiteX6" fmla="*/ 568376 w 1752940"/>
              <a:gd name="connsiteY6" fmla="*/ 1052945 h 3667991"/>
              <a:gd name="connsiteX7" fmla="*/ 502567 w 1752940"/>
              <a:gd name="connsiteY7" fmla="*/ 1066800 h 3667991"/>
              <a:gd name="connsiteX8" fmla="*/ 433294 w 1752940"/>
              <a:gd name="connsiteY8" fmla="*/ 1070264 h 3667991"/>
              <a:gd name="connsiteX9" fmla="*/ 447149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547594 w 1752940"/>
              <a:gd name="connsiteY13" fmla="*/ 1375063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34975 w 1752940"/>
              <a:gd name="connsiteY119" fmla="*/ 2265218 h 3667991"/>
              <a:gd name="connsiteX120" fmla="*/ 86930 w 1752940"/>
              <a:gd name="connsiteY120" fmla="*/ 1950027 h 3667991"/>
              <a:gd name="connsiteX121" fmla="*/ 450612 w 1752940"/>
              <a:gd name="connsiteY121" fmla="*/ 1898072 h 3667991"/>
              <a:gd name="connsiteX122" fmla="*/ 433294 w 1752940"/>
              <a:gd name="connsiteY122" fmla="*/ 1887682 h 3667991"/>
              <a:gd name="connsiteX123" fmla="*/ 343240 w 1752940"/>
              <a:gd name="connsiteY123" fmla="*/ 1894609 h 3667991"/>
              <a:gd name="connsiteX124" fmla="*/ 474858 w 1752940"/>
              <a:gd name="connsiteY124" fmla="*/ 1835727 h 3667991"/>
              <a:gd name="connsiteX125" fmla="*/ 526812 w 1752940"/>
              <a:gd name="connsiteY125" fmla="*/ 1783772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773381 h 3667991"/>
              <a:gd name="connsiteX147" fmla="*/ 118103 w 1752940"/>
              <a:gd name="connsiteY147" fmla="*/ 1773382 h 3667991"/>
              <a:gd name="connsiteX148" fmla="*/ 97322 w 1752940"/>
              <a:gd name="connsiteY148" fmla="*/ 149975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43339 w 1752940"/>
              <a:gd name="connsiteY4" fmla="*/ 1104900 h 3667991"/>
              <a:gd name="connsiteX5" fmla="*/ 990940 w 1752940"/>
              <a:gd name="connsiteY5" fmla="*/ 1125682 h 3667991"/>
              <a:gd name="connsiteX6" fmla="*/ 568376 w 1752940"/>
              <a:gd name="connsiteY6" fmla="*/ 1052945 h 3667991"/>
              <a:gd name="connsiteX7" fmla="*/ 502567 w 1752940"/>
              <a:gd name="connsiteY7" fmla="*/ 1066800 h 3667991"/>
              <a:gd name="connsiteX8" fmla="*/ 433294 w 1752940"/>
              <a:gd name="connsiteY8" fmla="*/ 1070264 h 3667991"/>
              <a:gd name="connsiteX9" fmla="*/ 447149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644576 w 1752940"/>
              <a:gd name="connsiteY13" fmla="*/ 1340427 h 3667991"/>
              <a:gd name="connsiteX14" fmla="*/ 616867 w 1752940"/>
              <a:gd name="connsiteY14" fmla="*/ 1364672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34975 w 1752940"/>
              <a:gd name="connsiteY119" fmla="*/ 2265218 h 3667991"/>
              <a:gd name="connsiteX120" fmla="*/ 86930 w 1752940"/>
              <a:gd name="connsiteY120" fmla="*/ 1950027 h 3667991"/>
              <a:gd name="connsiteX121" fmla="*/ 450612 w 1752940"/>
              <a:gd name="connsiteY121" fmla="*/ 1898072 h 3667991"/>
              <a:gd name="connsiteX122" fmla="*/ 433294 w 1752940"/>
              <a:gd name="connsiteY122" fmla="*/ 1887682 h 3667991"/>
              <a:gd name="connsiteX123" fmla="*/ 343240 w 1752940"/>
              <a:gd name="connsiteY123" fmla="*/ 1894609 h 3667991"/>
              <a:gd name="connsiteX124" fmla="*/ 474858 w 1752940"/>
              <a:gd name="connsiteY124" fmla="*/ 1835727 h 3667991"/>
              <a:gd name="connsiteX125" fmla="*/ 526812 w 1752940"/>
              <a:gd name="connsiteY125" fmla="*/ 1783772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773381 h 3667991"/>
              <a:gd name="connsiteX147" fmla="*/ 118103 w 1752940"/>
              <a:gd name="connsiteY147" fmla="*/ 1773382 h 3667991"/>
              <a:gd name="connsiteX148" fmla="*/ 97322 w 1752940"/>
              <a:gd name="connsiteY148" fmla="*/ 149975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43339 w 1752940"/>
              <a:gd name="connsiteY4" fmla="*/ 1104900 h 3667991"/>
              <a:gd name="connsiteX5" fmla="*/ 990940 w 1752940"/>
              <a:gd name="connsiteY5" fmla="*/ 1125682 h 3667991"/>
              <a:gd name="connsiteX6" fmla="*/ 568376 w 1752940"/>
              <a:gd name="connsiteY6" fmla="*/ 1052945 h 3667991"/>
              <a:gd name="connsiteX7" fmla="*/ 502567 w 1752940"/>
              <a:gd name="connsiteY7" fmla="*/ 1066800 h 3667991"/>
              <a:gd name="connsiteX8" fmla="*/ 433294 w 1752940"/>
              <a:gd name="connsiteY8" fmla="*/ 1070264 h 3667991"/>
              <a:gd name="connsiteX9" fmla="*/ 447149 w 1752940"/>
              <a:gd name="connsiteY9" fmla="*/ 1132609 h 3667991"/>
              <a:gd name="connsiteX10" fmla="*/ 422903 w 1752940"/>
              <a:gd name="connsiteY10" fmla="*/ 1330036 h 3667991"/>
              <a:gd name="connsiteX11" fmla="*/ 467931 w 1752940"/>
              <a:gd name="connsiteY11" fmla="*/ 1243445 h 3667991"/>
              <a:gd name="connsiteX12" fmla="*/ 537203 w 1752940"/>
              <a:gd name="connsiteY12" fmla="*/ 1336963 h 3667991"/>
              <a:gd name="connsiteX13" fmla="*/ 644576 w 1752940"/>
              <a:gd name="connsiteY13" fmla="*/ 1340427 h 3667991"/>
              <a:gd name="connsiteX14" fmla="*/ 575303 w 1752940"/>
              <a:gd name="connsiteY14" fmla="*/ 1330036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34975 w 1752940"/>
              <a:gd name="connsiteY119" fmla="*/ 2265218 h 3667991"/>
              <a:gd name="connsiteX120" fmla="*/ 86930 w 1752940"/>
              <a:gd name="connsiteY120" fmla="*/ 1950027 h 3667991"/>
              <a:gd name="connsiteX121" fmla="*/ 450612 w 1752940"/>
              <a:gd name="connsiteY121" fmla="*/ 1898072 h 3667991"/>
              <a:gd name="connsiteX122" fmla="*/ 433294 w 1752940"/>
              <a:gd name="connsiteY122" fmla="*/ 1887682 h 3667991"/>
              <a:gd name="connsiteX123" fmla="*/ 343240 w 1752940"/>
              <a:gd name="connsiteY123" fmla="*/ 1894609 h 3667991"/>
              <a:gd name="connsiteX124" fmla="*/ 474858 w 1752940"/>
              <a:gd name="connsiteY124" fmla="*/ 1835727 h 3667991"/>
              <a:gd name="connsiteX125" fmla="*/ 526812 w 1752940"/>
              <a:gd name="connsiteY125" fmla="*/ 1783772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773381 h 3667991"/>
              <a:gd name="connsiteX147" fmla="*/ 118103 w 1752940"/>
              <a:gd name="connsiteY147" fmla="*/ 1773382 h 3667991"/>
              <a:gd name="connsiteX148" fmla="*/ 97322 w 1752940"/>
              <a:gd name="connsiteY148" fmla="*/ 149975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67991"/>
              <a:gd name="connsiteX1" fmla="*/ 1389258 w 1752940"/>
              <a:gd name="connsiteY1" fmla="*/ 1080654 h 3667991"/>
              <a:gd name="connsiteX2" fmla="*/ 1306130 w 1752940"/>
              <a:gd name="connsiteY2" fmla="*/ 1059873 h 3667991"/>
              <a:gd name="connsiteX3" fmla="*/ 1191830 w 1752940"/>
              <a:gd name="connsiteY3" fmla="*/ 1049482 h 3667991"/>
              <a:gd name="connsiteX4" fmla="*/ 1143339 w 1752940"/>
              <a:gd name="connsiteY4" fmla="*/ 1104900 h 3667991"/>
              <a:gd name="connsiteX5" fmla="*/ 990940 w 1752940"/>
              <a:gd name="connsiteY5" fmla="*/ 1125682 h 3667991"/>
              <a:gd name="connsiteX6" fmla="*/ 568376 w 1752940"/>
              <a:gd name="connsiteY6" fmla="*/ 1052945 h 3667991"/>
              <a:gd name="connsiteX7" fmla="*/ 502567 w 1752940"/>
              <a:gd name="connsiteY7" fmla="*/ 1066800 h 3667991"/>
              <a:gd name="connsiteX8" fmla="*/ 433294 w 1752940"/>
              <a:gd name="connsiteY8" fmla="*/ 1070264 h 3667991"/>
              <a:gd name="connsiteX9" fmla="*/ 447149 w 1752940"/>
              <a:gd name="connsiteY9" fmla="*/ 1132609 h 3667991"/>
              <a:gd name="connsiteX10" fmla="*/ 450612 w 1752940"/>
              <a:gd name="connsiteY10" fmla="*/ 1226127 h 3667991"/>
              <a:gd name="connsiteX11" fmla="*/ 467931 w 1752940"/>
              <a:gd name="connsiteY11" fmla="*/ 1243445 h 3667991"/>
              <a:gd name="connsiteX12" fmla="*/ 537203 w 1752940"/>
              <a:gd name="connsiteY12" fmla="*/ 1336963 h 3667991"/>
              <a:gd name="connsiteX13" fmla="*/ 644576 w 1752940"/>
              <a:gd name="connsiteY13" fmla="*/ 1340427 h 3667991"/>
              <a:gd name="connsiteX14" fmla="*/ 575303 w 1752940"/>
              <a:gd name="connsiteY14" fmla="*/ 1330036 h 3667991"/>
              <a:gd name="connsiteX15" fmla="*/ 949375 w 1752940"/>
              <a:gd name="connsiteY15" fmla="*/ 1375063 h 3667991"/>
              <a:gd name="connsiteX16" fmla="*/ 1229931 w 1752940"/>
              <a:gd name="connsiteY16" fmla="*/ 1395846 h 3667991"/>
              <a:gd name="connsiteX17" fmla="*/ 1191830 w 1752940"/>
              <a:gd name="connsiteY17" fmla="*/ 1517073 h 3667991"/>
              <a:gd name="connsiteX18" fmla="*/ 1212612 w 1752940"/>
              <a:gd name="connsiteY18" fmla="*/ 1579418 h 3667991"/>
              <a:gd name="connsiteX19" fmla="*/ 1233394 w 1752940"/>
              <a:gd name="connsiteY19" fmla="*/ 1641764 h 3667991"/>
              <a:gd name="connsiteX20" fmla="*/ 1254176 w 1752940"/>
              <a:gd name="connsiteY20" fmla="*/ 1704109 h 3667991"/>
              <a:gd name="connsiteX21" fmla="*/ 1264567 w 1752940"/>
              <a:gd name="connsiteY21" fmla="*/ 1745673 h 3667991"/>
              <a:gd name="connsiteX22" fmla="*/ 1274958 w 1752940"/>
              <a:gd name="connsiteY22" fmla="*/ 1797627 h 3667991"/>
              <a:gd name="connsiteX23" fmla="*/ 1295740 w 1752940"/>
              <a:gd name="connsiteY23" fmla="*/ 1859973 h 3667991"/>
              <a:gd name="connsiteX24" fmla="*/ 1306130 w 1752940"/>
              <a:gd name="connsiteY24" fmla="*/ 1932709 h 3667991"/>
              <a:gd name="connsiteX25" fmla="*/ 1326912 w 1752940"/>
              <a:gd name="connsiteY25" fmla="*/ 2005445 h 3667991"/>
              <a:gd name="connsiteX26" fmla="*/ 1337303 w 1752940"/>
              <a:gd name="connsiteY26" fmla="*/ 2088573 h 3667991"/>
              <a:gd name="connsiteX27" fmla="*/ 1347694 w 1752940"/>
              <a:gd name="connsiteY27" fmla="*/ 2119745 h 3667991"/>
              <a:gd name="connsiteX28" fmla="*/ 1358085 w 1752940"/>
              <a:gd name="connsiteY28" fmla="*/ 2161309 h 3667991"/>
              <a:gd name="connsiteX29" fmla="*/ 1378867 w 1752940"/>
              <a:gd name="connsiteY29" fmla="*/ 2223654 h 3667991"/>
              <a:gd name="connsiteX30" fmla="*/ 1389258 w 1752940"/>
              <a:gd name="connsiteY30" fmla="*/ 2254827 h 3667991"/>
              <a:gd name="connsiteX31" fmla="*/ 1368476 w 1752940"/>
              <a:gd name="connsiteY31" fmla="*/ 2400300 h 3667991"/>
              <a:gd name="connsiteX32" fmla="*/ 1316521 w 1752940"/>
              <a:gd name="connsiteY32" fmla="*/ 2462645 h 3667991"/>
              <a:gd name="connsiteX33" fmla="*/ 1254176 w 1752940"/>
              <a:gd name="connsiteY33" fmla="*/ 2587336 h 3667991"/>
              <a:gd name="connsiteX34" fmla="*/ 1233394 w 1752940"/>
              <a:gd name="connsiteY34" fmla="*/ 2670464 h 3667991"/>
              <a:gd name="connsiteX35" fmla="*/ 1223003 w 1752940"/>
              <a:gd name="connsiteY35" fmla="*/ 2701636 h 3667991"/>
              <a:gd name="connsiteX36" fmla="*/ 1212612 w 1752940"/>
              <a:gd name="connsiteY36" fmla="*/ 2743200 h 3667991"/>
              <a:gd name="connsiteX37" fmla="*/ 1191830 w 1752940"/>
              <a:gd name="connsiteY37" fmla="*/ 2805545 h 3667991"/>
              <a:gd name="connsiteX38" fmla="*/ 1202221 w 1752940"/>
              <a:gd name="connsiteY38" fmla="*/ 2888673 h 3667991"/>
              <a:gd name="connsiteX39" fmla="*/ 1223003 w 1752940"/>
              <a:gd name="connsiteY39" fmla="*/ 2951018 h 3667991"/>
              <a:gd name="connsiteX40" fmla="*/ 1233394 w 1752940"/>
              <a:gd name="connsiteY40" fmla="*/ 2992582 h 3667991"/>
              <a:gd name="connsiteX41" fmla="*/ 1243785 w 1752940"/>
              <a:gd name="connsiteY41" fmla="*/ 3086100 h 3667991"/>
              <a:gd name="connsiteX42" fmla="*/ 1254176 w 1752940"/>
              <a:gd name="connsiteY42" fmla="*/ 3117273 h 3667991"/>
              <a:gd name="connsiteX43" fmla="*/ 1285349 w 1752940"/>
              <a:gd name="connsiteY43" fmla="*/ 3241964 h 3667991"/>
              <a:gd name="connsiteX44" fmla="*/ 1316521 w 1752940"/>
              <a:gd name="connsiteY44" fmla="*/ 3262745 h 3667991"/>
              <a:gd name="connsiteX45" fmla="*/ 1365013 w 1752940"/>
              <a:gd name="connsiteY45" fmla="*/ 3297381 h 3667991"/>
              <a:gd name="connsiteX46" fmla="*/ 1441212 w 1752940"/>
              <a:gd name="connsiteY46" fmla="*/ 3314700 h 3667991"/>
              <a:gd name="connsiteX47" fmla="*/ 1524339 w 1752940"/>
              <a:gd name="connsiteY47" fmla="*/ 3311236 h 3667991"/>
              <a:gd name="connsiteX48" fmla="*/ 1628249 w 1752940"/>
              <a:gd name="connsiteY48" fmla="*/ 3387436 h 3667991"/>
              <a:gd name="connsiteX49" fmla="*/ 1659421 w 1752940"/>
              <a:gd name="connsiteY49" fmla="*/ 3356264 h 3667991"/>
              <a:gd name="connsiteX50" fmla="*/ 1669812 w 1752940"/>
              <a:gd name="connsiteY50" fmla="*/ 3418609 h 3667991"/>
              <a:gd name="connsiteX51" fmla="*/ 1680203 w 1752940"/>
              <a:gd name="connsiteY51" fmla="*/ 3470564 h 3667991"/>
              <a:gd name="connsiteX52" fmla="*/ 1669812 w 1752940"/>
              <a:gd name="connsiteY52" fmla="*/ 3543300 h 3667991"/>
              <a:gd name="connsiteX53" fmla="*/ 1659421 w 1752940"/>
              <a:gd name="connsiteY53" fmla="*/ 3626427 h 3667991"/>
              <a:gd name="connsiteX54" fmla="*/ 1649030 w 1752940"/>
              <a:gd name="connsiteY54" fmla="*/ 3667991 h 3667991"/>
              <a:gd name="connsiteX55" fmla="*/ 1617858 w 1752940"/>
              <a:gd name="connsiteY55" fmla="*/ 3564082 h 3667991"/>
              <a:gd name="connsiteX56" fmla="*/ 1576294 w 1752940"/>
              <a:gd name="connsiteY56" fmla="*/ 3636818 h 3667991"/>
              <a:gd name="connsiteX57" fmla="*/ 1472385 w 1752940"/>
              <a:gd name="connsiteY57" fmla="*/ 3616036 h 3667991"/>
              <a:gd name="connsiteX58" fmla="*/ 1389258 w 1752940"/>
              <a:gd name="connsiteY58" fmla="*/ 3595254 h 3667991"/>
              <a:gd name="connsiteX59" fmla="*/ 1358085 w 1752940"/>
              <a:gd name="connsiteY59" fmla="*/ 3584864 h 3667991"/>
              <a:gd name="connsiteX60" fmla="*/ 1316521 w 1752940"/>
              <a:gd name="connsiteY60" fmla="*/ 3574473 h 3667991"/>
              <a:gd name="connsiteX61" fmla="*/ 1261104 w 1752940"/>
              <a:gd name="connsiteY61" fmla="*/ 3629891 h 3667991"/>
              <a:gd name="connsiteX62" fmla="*/ 1022112 w 1752940"/>
              <a:gd name="connsiteY62" fmla="*/ 3619500 h 3667991"/>
              <a:gd name="connsiteX63" fmla="*/ 914739 w 1752940"/>
              <a:gd name="connsiteY63" fmla="*/ 3626427 h 3667991"/>
              <a:gd name="connsiteX64" fmla="*/ 869712 w 1752940"/>
              <a:gd name="connsiteY64" fmla="*/ 3595254 h 3667991"/>
              <a:gd name="connsiteX65" fmla="*/ 828149 w 1752940"/>
              <a:gd name="connsiteY65" fmla="*/ 3626427 h 3667991"/>
              <a:gd name="connsiteX66" fmla="*/ 800439 w 1752940"/>
              <a:gd name="connsiteY66" fmla="*/ 3595255 h 3667991"/>
              <a:gd name="connsiteX67" fmla="*/ 751949 w 1752940"/>
              <a:gd name="connsiteY67" fmla="*/ 3598718 h 3667991"/>
              <a:gd name="connsiteX68" fmla="*/ 693067 w 1752940"/>
              <a:gd name="connsiteY68" fmla="*/ 3626427 h 3667991"/>
              <a:gd name="connsiteX69" fmla="*/ 665358 w 1752940"/>
              <a:gd name="connsiteY69" fmla="*/ 3532908 h 3667991"/>
              <a:gd name="connsiteX70" fmla="*/ 661894 w 1752940"/>
              <a:gd name="connsiteY70" fmla="*/ 3564082 h 3667991"/>
              <a:gd name="connsiteX71" fmla="*/ 672285 w 1752940"/>
              <a:gd name="connsiteY71" fmla="*/ 3387436 h 3667991"/>
              <a:gd name="connsiteX72" fmla="*/ 776194 w 1752940"/>
              <a:gd name="connsiteY72" fmla="*/ 3408218 h 3667991"/>
              <a:gd name="connsiteX73" fmla="*/ 900885 w 1752940"/>
              <a:gd name="connsiteY73" fmla="*/ 3366654 h 3667991"/>
              <a:gd name="connsiteX74" fmla="*/ 890494 w 1752940"/>
              <a:gd name="connsiteY74" fmla="*/ 3314700 h 3667991"/>
              <a:gd name="connsiteX75" fmla="*/ 796976 w 1752940"/>
              <a:gd name="connsiteY75" fmla="*/ 3262745 h 3667991"/>
              <a:gd name="connsiteX76" fmla="*/ 713849 w 1752940"/>
              <a:gd name="connsiteY76" fmla="*/ 3241964 h 3667991"/>
              <a:gd name="connsiteX77" fmla="*/ 672285 w 1752940"/>
              <a:gd name="connsiteY77" fmla="*/ 3231573 h 3667991"/>
              <a:gd name="connsiteX78" fmla="*/ 838540 w 1752940"/>
              <a:gd name="connsiteY78" fmla="*/ 3190009 h 3667991"/>
              <a:gd name="connsiteX79" fmla="*/ 848930 w 1752940"/>
              <a:gd name="connsiteY79" fmla="*/ 3138054 h 3667991"/>
              <a:gd name="connsiteX80" fmla="*/ 838540 w 1752940"/>
              <a:gd name="connsiteY80" fmla="*/ 3013364 h 3667991"/>
              <a:gd name="connsiteX81" fmla="*/ 672285 w 1752940"/>
              <a:gd name="connsiteY81" fmla="*/ 2961409 h 3667991"/>
              <a:gd name="connsiteX82" fmla="*/ 599549 w 1752940"/>
              <a:gd name="connsiteY82" fmla="*/ 2951018 h 3667991"/>
              <a:gd name="connsiteX83" fmla="*/ 308603 w 1752940"/>
              <a:gd name="connsiteY83" fmla="*/ 2961409 h 3667991"/>
              <a:gd name="connsiteX84" fmla="*/ 277430 w 1752940"/>
              <a:gd name="connsiteY84" fmla="*/ 2971800 h 3667991"/>
              <a:gd name="connsiteX85" fmla="*/ 246258 w 1752940"/>
              <a:gd name="connsiteY85" fmla="*/ 3034145 h 3667991"/>
              <a:gd name="connsiteX86" fmla="*/ 215085 w 1752940"/>
              <a:gd name="connsiteY86" fmla="*/ 3096491 h 3667991"/>
              <a:gd name="connsiteX87" fmla="*/ 225476 w 1752940"/>
              <a:gd name="connsiteY87" fmla="*/ 3210791 h 3667991"/>
              <a:gd name="connsiteX88" fmla="*/ 287821 w 1752940"/>
              <a:gd name="connsiteY88" fmla="*/ 3241964 h 3667991"/>
              <a:gd name="connsiteX89" fmla="*/ 318994 w 1752940"/>
              <a:gd name="connsiteY89" fmla="*/ 3262745 h 3667991"/>
              <a:gd name="connsiteX90" fmla="*/ 381340 w 1752940"/>
              <a:gd name="connsiteY90" fmla="*/ 3293918 h 3667991"/>
              <a:gd name="connsiteX91" fmla="*/ 422903 w 1752940"/>
              <a:gd name="connsiteY91" fmla="*/ 3356264 h 3667991"/>
              <a:gd name="connsiteX92" fmla="*/ 443685 w 1752940"/>
              <a:gd name="connsiteY92" fmla="*/ 3418609 h 3667991"/>
              <a:gd name="connsiteX93" fmla="*/ 443685 w 1752940"/>
              <a:gd name="connsiteY93" fmla="*/ 3616036 h 3667991"/>
              <a:gd name="connsiteX94" fmla="*/ 287821 w 1752940"/>
              <a:gd name="connsiteY94" fmla="*/ 3605645 h 3667991"/>
              <a:gd name="connsiteX95" fmla="*/ 194303 w 1752940"/>
              <a:gd name="connsiteY95" fmla="*/ 3574473 h 3667991"/>
              <a:gd name="connsiteX96" fmla="*/ 163130 w 1752940"/>
              <a:gd name="connsiteY96" fmla="*/ 3564082 h 3667991"/>
              <a:gd name="connsiteX97" fmla="*/ 131958 w 1752940"/>
              <a:gd name="connsiteY97" fmla="*/ 3543300 h 3667991"/>
              <a:gd name="connsiteX98" fmla="*/ 38440 w 1752940"/>
              <a:gd name="connsiteY98" fmla="*/ 3522518 h 3667991"/>
              <a:gd name="connsiteX99" fmla="*/ 28049 w 1752940"/>
              <a:gd name="connsiteY99" fmla="*/ 3096491 h 3667991"/>
              <a:gd name="connsiteX100" fmla="*/ 17658 w 1752940"/>
              <a:gd name="connsiteY100" fmla="*/ 2971800 h 3667991"/>
              <a:gd name="connsiteX101" fmla="*/ 59221 w 1752940"/>
              <a:gd name="connsiteY101" fmla="*/ 2691245 h 3667991"/>
              <a:gd name="connsiteX102" fmla="*/ 329385 w 1752940"/>
              <a:gd name="connsiteY102" fmla="*/ 2701636 h 3667991"/>
              <a:gd name="connsiteX103" fmla="*/ 370949 w 1752940"/>
              <a:gd name="connsiteY103" fmla="*/ 2691245 h 3667991"/>
              <a:gd name="connsiteX104" fmla="*/ 433294 w 1752940"/>
              <a:gd name="connsiteY104" fmla="*/ 2670464 h 3667991"/>
              <a:gd name="connsiteX105" fmla="*/ 474858 w 1752940"/>
              <a:gd name="connsiteY105" fmla="*/ 2608118 h 3667991"/>
              <a:gd name="connsiteX106" fmla="*/ 506030 w 1752940"/>
              <a:gd name="connsiteY106" fmla="*/ 2597727 h 3667991"/>
              <a:gd name="connsiteX107" fmla="*/ 537203 w 1752940"/>
              <a:gd name="connsiteY107" fmla="*/ 2576945 h 3667991"/>
              <a:gd name="connsiteX108" fmla="*/ 651503 w 1752940"/>
              <a:gd name="connsiteY108" fmla="*/ 2566554 h 3667991"/>
              <a:gd name="connsiteX109" fmla="*/ 682676 w 1752940"/>
              <a:gd name="connsiteY109" fmla="*/ 2535382 h 3667991"/>
              <a:gd name="connsiteX110" fmla="*/ 703458 w 1752940"/>
              <a:gd name="connsiteY110" fmla="*/ 2431473 h 3667991"/>
              <a:gd name="connsiteX111" fmla="*/ 506030 w 1752940"/>
              <a:gd name="connsiteY111" fmla="*/ 2254827 h 3667991"/>
              <a:gd name="connsiteX112" fmla="*/ 464467 w 1752940"/>
              <a:gd name="connsiteY112" fmla="*/ 2265218 h 3667991"/>
              <a:gd name="connsiteX113" fmla="*/ 433294 w 1752940"/>
              <a:gd name="connsiteY113" fmla="*/ 2286000 h 3667991"/>
              <a:gd name="connsiteX114" fmla="*/ 370949 w 1752940"/>
              <a:gd name="connsiteY114" fmla="*/ 2306782 h 3667991"/>
              <a:gd name="connsiteX115" fmla="*/ 308603 w 1752940"/>
              <a:gd name="connsiteY115" fmla="*/ 2337954 h 3667991"/>
              <a:gd name="connsiteX116" fmla="*/ 246258 w 1752940"/>
              <a:gd name="connsiteY116" fmla="*/ 2379518 h 3667991"/>
              <a:gd name="connsiteX117" fmla="*/ 183912 w 1752940"/>
              <a:gd name="connsiteY117" fmla="*/ 2400300 h 3667991"/>
              <a:gd name="connsiteX118" fmla="*/ 100785 w 1752940"/>
              <a:gd name="connsiteY118" fmla="*/ 2389909 h 3667991"/>
              <a:gd name="connsiteX119" fmla="*/ 34975 w 1752940"/>
              <a:gd name="connsiteY119" fmla="*/ 2265218 h 3667991"/>
              <a:gd name="connsiteX120" fmla="*/ 86930 w 1752940"/>
              <a:gd name="connsiteY120" fmla="*/ 1950027 h 3667991"/>
              <a:gd name="connsiteX121" fmla="*/ 450612 w 1752940"/>
              <a:gd name="connsiteY121" fmla="*/ 1898072 h 3667991"/>
              <a:gd name="connsiteX122" fmla="*/ 433294 w 1752940"/>
              <a:gd name="connsiteY122" fmla="*/ 1887682 h 3667991"/>
              <a:gd name="connsiteX123" fmla="*/ 343240 w 1752940"/>
              <a:gd name="connsiteY123" fmla="*/ 1894609 h 3667991"/>
              <a:gd name="connsiteX124" fmla="*/ 474858 w 1752940"/>
              <a:gd name="connsiteY124" fmla="*/ 1835727 h 3667991"/>
              <a:gd name="connsiteX125" fmla="*/ 526812 w 1752940"/>
              <a:gd name="connsiteY125" fmla="*/ 1783772 h 3667991"/>
              <a:gd name="connsiteX126" fmla="*/ 609940 w 1752940"/>
              <a:gd name="connsiteY126" fmla="*/ 1797627 h 3667991"/>
              <a:gd name="connsiteX127" fmla="*/ 745021 w 1752940"/>
              <a:gd name="connsiteY127" fmla="*/ 1808018 h 3667991"/>
              <a:gd name="connsiteX128" fmla="*/ 900885 w 1752940"/>
              <a:gd name="connsiteY128" fmla="*/ 1828800 h 3667991"/>
              <a:gd name="connsiteX129" fmla="*/ 932058 w 1752940"/>
              <a:gd name="connsiteY129" fmla="*/ 1839191 h 3667991"/>
              <a:gd name="connsiteX130" fmla="*/ 942449 w 1752940"/>
              <a:gd name="connsiteY130" fmla="*/ 1735282 h 3667991"/>
              <a:gd name="connsiteX131" fmla="*/ 932058 w 1752940"/>
              <a:gd name="connsiteY131" fmla="*/ 1558636 h 3667991"/>
              <a:gd name="connsiteX132" fmla="*/ 900885 w 1752940"/>
              <a:gd name="connsiteY132" fmla="*/ 1548245 h 3667991"/>
              <a:gd name="connsiteX133" fmla="*/ 859321 w 1752940"/>
              <a:gd name="connsiteY133" fmla="*/ 1527464 h 3667991"/>
              <a:gd name="connsiteX134" fmla="*/ 807367 w 1752940"/>
              <a:gd name="connsiteY134" fmla="*/ 1517073 h 3667991"/>
              <a:gd name="connsiteX135" fmla="*/ 776194 w 1752940"/>
              <a:gd name="connsiteY135" fmla="*/ 1506682 h 3667991"/>
              <a:gd name="connsiteX136" fmla="*/ 734630 w 1752940"/>
              <a:gd name="connsiteY136" fmla="*/ 1496291 h 3667991"/>
              <a:gd name="connsiteX137" fmla="*/ 672285 w 1752940"/>
              <a:gd name="connsiteY137" fmla="*/ 1475509 h 3667991"/>
              <a:gd name="connsiteX138" fmla="*/ 609940 w 1752940"/>
              <a:gd name="connsiteY138" fmla="*/ 1527464 h 3667991"/>
              <a:gd name="connsiteX139" fmla="*/ 578767 w 1752940"/>
              <a:gd name="connsiteY139" fmla="*/ 1548245 h 3667991"/>
              <a:gd name="connsiteX140" fmla="*/ 568376 w 1752940"/>
              <a:gd name="connsiteY140" fmla="*/ 1579418 h 3667991"/>
              <a:gd name="connsiteX141" fmla="*/ 402121 w 1752940"/>
              <a:gd name="connsiteY141" fmla="*/ 1600200 h 3667991"/>
              <a:gd name="connsiteX142" fmla="*/ 360558 w 1752940"/>
              <a:gd name="connsiteY142" fmla="*/ 1641764 h 3667991"/>
              <a:gd name="connsiteX143" fmla="*/ 298212 w 1752940"/>
              <a:gd name="connsiteY143" fmla="*/ 1735282 h 3667991"/>
              <a:gd name="connsiteX144" fmla="*/ 277430 w 1752940"/>
              <a:gd name="connsiteY144" fmla="*/ 1766454 h 3667991"/>
              <a:gd name="connsiteX145" fmla="*/ 246258 w 1752940"/>
              <a:gd name="connsiteY145" fmla="*/ 1776845 h 3667991"/>
              <a:gd name="connsiteX146" fmla="*/ 235867 w 1752940"/>
              <a:gd name="connsiteY146" fmla="*/ 1773381 h 3667991"/>
              <a:gd name="connsiteX147" fmla="*/ 118103 w 1752940"/>
              <a:gd name="connsiteY147" fmla="*/ 1773382 h 3667991"/>
              <a:gd name="connsiteX148" fmla="*/ 97322 w 1752940"/>
              <a:gd name="connsiteY148" fmla="*/ 1499755 h 3667991"/>
              <a:gd name="connsiteX149" fmla="*/ 86931 w 1752940"/>
              <a:gd name="connsiteY149" fmla="*/ 1170708 h 3667991"/>
              <a:gd name="connsiteX150" fmla="*/ 194303 w 1752940"/>
              <a:gd name="connsiteY150" fmla="*/ 1143000 h 3667991"/>
              <a:gd name="connsiteX151" fmla="*/ 225476 w 1752940"/>
              <a:gd name="connsiteY151" fmla="*/ 1132609 h 3667991"/>
              <a:gd name="connsiteX152" fmla="*/ 256649 w 1752940"/>
              <a:gd name="connsiteY152" fmla="*/ 1122218 h 3667991"/>
              <a:gd name="connsiteX153" fmla="*/ 350167 w 1752940"/>
              <a:gd name="connsiteY153" fmla="*/ 1091045 h 3667991"/>
              <a:gd name="connsiteX154" fmla="*/ 412512 w 1752940"/>
              <a:gd name="connsiteY154" fmla="*/ 1070264 h 3667991"/>
              <a:gd name="connsiteX155" fmla="*/ 443685 w 1752940"/>
              <a:gd name="connsiteY155" fmla="*/ 1049482 h 3667991"/>
              <a:gd name="connsiteX156" fmla="*/ 464467 w 1752940"/>
              <a:gd name="connsiteY156" fmla="*/ 1018309 h 3667991"/>
              <a:gd name="connsiteX157" fmla="*/ 495640 w 1752940"/>
              <a:gd name="connsiteY157" fmla="*/ 1007918 h 3667991"/>
              <a:gd name="connsiteX158" fmla="*/ 589158 w 1752940"/>
              <a:gd name="connsiteY158" fmla="*/ 955964 h 3667991"/>
              <a:gd name="connsiteX159" fmla="*/ 620330 w 1752940"/>
              <a:gd name="connsiteY159" fmla="*/ 935182 h 3667991"/>
              <a:gd name="connsiteX160" fmla="*/ 672285 w 1752940"/>
              <a:gd name="connsiteY160" fmla="*/ 924791 h 3667991"/>
              <a:gd name="connsiteX161" fmla="*/ 703458 w 1752940"/>
              <a:gd name="connsiteY161" fmla="*/ 914400 h 3667991"/>
              <a:gd name="connsiteX162" fmla="*/ 755412 w 1752940"/>
              <a:gd name="connsiteY162" fmla="*/ 904009 h 3667991"/>
              <a:gd name="connsiteX163" fmla="*/ 848930 w 1752940"/>
              <a:gd name="connsiteY163" fmla="*/ 862445 h 3667991"/>
              <a:gd name="connsiteX164" fmla="*/ 880103 w 1752940"/>
              <a:gd name="connsiteY164" fmla="*/ 852054 h 3667991"/>
              <a:gd name="connsiteX165" fmla="*/ 911276 w 1752940"/>
              <a:gd name="connsiteY165" fmla="*/ 831273 h 3667991"/>
              <a:gd name="connsiteX166" fmla="*/ 973621 w 1752940"/>
              <a:gd name="connsiteY166" fmla="*/ 810491 h 3667991"/>
              <a:gd name="connsiteX167" fmla="*/ 1004794 w 1752940"/>
              <a:gd name="connsiteY167" fmla="*/ 779318 h 3667991"/>
              <a:gd name="connsiteX168" fmla="*/ 1046358 w 1752940"/>
              <a:gd name="connsiteY168" fmla="*/ 758536 h 3667991"/>
              <a:gd name="connsiteX169" fmla="*/ 1077530 w 1752940"/>
              <a:gd name="connsiteY169" fmla="*/ 737754 h 3667991"/>
              <a:gd name="connsiteX170" fmla="*/ 1150267 w 1752940"/>
              <a:gd name="connsiteY170" fmla="*/ 644236 h 3667991"/>
              <a:gd name="connsiteX171" fmla="*/ 1191830 w 1752940"/>
              <a:gd name="connsiteY171" fmla="*/ 581891 h 3667991"/>
              <a:gd name="connsiteX172" fmla="*/ 1212612 w 1752940"/>
              <a:gd name="connsiteY172" fmla="*/ 550718 h 3667991"/>
              <a:gd name="connsiteX173" fmla="*/ 1243785 w 1752940"/>
              <a:gd name="connsiteY173" fmla="*/ 519545 h 3667991"/>
              <a:gd name="connsiteX174" fmla="*/ 1285349 w 1752940"/>
              <a:gd name="connsiteY174" fmla="*/ 457200 h 3667991"/>
              <a:gd name="connsiteX175" fmla="*/ 1316521 w 1752940"/>
              <a:gd name="connsiteY175" fmla="*/ 426027 h 3667991"/>
              <a:gd name="connsiteX176" fmla="*/ 1358085 w 1752940"/>
              <a:gd name="connsiteY176" fmla="*/ 363682 h 3667991"/>
              <a:gd name="connsiteX177" fmla="*/ 1420430 w 1752940"/>
              <a:gd name="connsiteY177" fmla="*/ 270164 h 3667991"/>
              <a:gd name="connsiteX178" fmla="*/ 1451603 w 1752940"/>
              <a:gd name="connsiteY178" fmla="*/ 207818 h 3667991"/>
              <a:gd name="connsiteX179" fmla="*/ 1472385 w 1752940"/>
              <a:gd name="connsiteY179" fmla="*/ 166254 h 3667991"/>
              <a:gd name="connsiteX180" fmla="*/ 1482776 w 1752940"/>
              <a:gd name="connsiteY180" fmla="*/ 124691 h 3667991"/>
              <a:gd name="connsiteX181" fmla="*/ 1503558 w 1752940"/>
              <a:gd name="connsiteY181" fmla="*/ 93518 h 3667991"/>
              <a:gd name="connsiteX182" fmla="*/ 1513949 w 1752940"/>
              <a:gd name="connsiteY182" fmla="*/ 62345 h 3667991"/>
              <a:gd name="connsiteX183" fmla="*/ 1555512 w 1752940"/>
              <a:gd name="connsiteY183" fmla="*/ 0 h 3667991"/>
              <a:gd name="connsiteX184" fmla="*/ 1659421 w 1752940"/>
              <a:gd name="connsiteY184" fmla="*/ 20782 h 3667991"/>
              <a:gd name="connsiteX185" fmla="*/ 1690594 w 1752940"/>
              <a:gd name="connsiteY185" fmla="*/ 41564 h 3667991"/>
              <a:gd name="connsiteX186" fmla="*/ 1721767 w 1752940"/>
              <a:gd name="connsiteY186" fmla="*/ 103909 h 3667991"/>
              <a:gd name="connsiteX187" fmla="*/ 1752940 w 1752940"/>
              <a:gd name="connsiteY187" fmla="*/ 166254 h 3667991"/>
              <a:gd name="connsiteX188" fmla="*/ 1742549 w 1752940"/>
              <a:gd name="connsiteY188" fmla="*/ 363682 h 3667991"/>
              <a:gd name="connsiteX189" fmla="*/ 1732158 w 1752940"/>
              <a:gd name="connsiteY189" fmla="*/ 394854 h 3667991"/>
              <a:gd name="connsiteX190" fmla="*/ 1700985 w 1752940"/>
              <a:gd name="connsiteY190" fmla="*/ 415636 h 3667991"/>
              <a:gd name="connsiteX191" fmla="*/ 1690594 w 1752940"/>
              <a:gd name="connsiteY191" fmla="*/ 446809 h 3667991"/>
              <a:gd name="connsiteX192" fmla="*/ 1628249 w 1752940"/>
              <a:gd name="connsiteY192" fmla="*/ 477982 h 3667991"/>
              <a:gd name="connsiteX193" fmla="*/ 1607467 w 1752940"/>
              <a:gd name="connsiteY193" fmla="*/ 509154 h 3667991"/>
              <a:gd name="connsiteX194" fmla="*/ 1576294 w 1752940"/>
              <a:gd name="connsiteY194" fmla="*/ 529936 h 3667991"/>
              <a:gd name="connsiteX195" fmla="*/ 1534730 w 1752940"/>
              <a:gd name="connsiteY195" fmla="*/ 592282 h 3667991"/>
              <a:gd name="connsiteX196" fmla="*/ 1503558 w 1752940"/>
              <a:gd name="connsiteY196" fmla="*/ 623454 h 3667991"/>
              <a:gd name="connsiteX197" fmla="*/ 1482776 w 1752940"/>
              <a:gd name="connsiteY197" fmla="*/ 654627 h 3667991"/>
              <a:gd name="connsiteX198" fmla="*/ 1451603 w 1752940"/>
              <a:gd name="connsiteY198" fmla="*/ 675409 h 3667991"/>
              <a:gd name="connsiteX199" fmla="*/ 1410040 w 1752940"/>
              <a:gd name="connsiteY199" fmla="*/ 737754 h 3667991"/>
              <a:gd name="connsiteX200" fmla="*/ 1399649 w 1752940"/>
              <a:gd name="connsiteY200" fmla="*/ 768927 h 3667991"/>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568376 w 1752940"/>
              <a:gd name="connsiteY6" fmla="*/ 1052945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67931 w 1752940"/>
              <a:gd name="connsiteY11" fmla="*/ 1243445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261104 w 1752940"/>
              <a:gd name="connsiteY61" fmla="*/ 3629891 h 3639074"/>
              <a:gd name="connsiteX62" fmla="*/ 1022112 w 1752940"/>
              <a:gd name="connsiteY62" fmla="*/ 3619500 h 3639074"/>
              <a:gd name="connsiteX63" fmla="*/ 914739 w 1752940"/>
              <a:gd name="connsiteY63" fmla="*/ 3626427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3067 w 1752940"/>
              <a:gd name="connsiteY68" fmla="*/ 3626427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900885 w 1752940"/>
              <a:gd name="connsiteY73" fmla="*/ 3366654 h 3639074"/>
              <a:gd name="connsiteX74" fmla="*/ 890494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443685 w 1752940"/>
              <a:gd name="connsiteY93" fmla="*/ 3616036 h 3639074"/>
              <a:gd name="connsiteX94" fmla="*/ 287821 w 1752940"/>
              <a:gd name="connsiteY94" fmla="*/ 3605645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609940 w 1752940"/>
              <a:gd name="connsiteY126" fmla="*/ 1797627 h 3639074"/>
              <a:gd name="connsiteX127" fmla="*/ 745021 w 1752940"/>
              <a:gd name="connsiteY127" fmla="*/ 1808018 h 3639074"/>
              <a:gd name="connsiteX128" fmla="*/ 900885 w 1752940"/>
              <a:gd name="connsiteY128" fmla="*/ 1828800 h 3639074"/>
              <a:gd name="connsiteX129" fmla="*/ 932058 w 1752940"/>
              <a:gd name="connsiteY129" fmla="*/ 1839191 h 3639074"/>
              <a:gd name="connsiteX130" fmla="*/ 942449 w 1752940"/>
              <a:gd name="connsiteY130" fmla="*/ 1735282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07918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568376 w 1752940"/>
              <a:gd name="connsiteY6" fmla="*/ 1052945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67931 w 1752940"/>
              <a:gd name="connsiteY11" fmla="*/ 1243445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261104 w 1752940"/>
              <a:gd name="connsiteY61" fmla="*/ 3629891 h 3639074"/>
              <a:gd name="connsiteX62" fmla="*/ 1022112 w 1752940"/>
              <a:gd name="connsiteY62" fmla="*/ 3619500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3067 w 1752940"/>
              <a:gd name="connsiteY68" fmla="*/ 3626427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900885 w 1752940"/>
              <a:gd name="connsiteY73" fmla="*/ 3366654 h 3639074"/>
              <a:gd name="connsiteX74" fmla="*/ 890494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443685 w 1752940"/>
              <a:gd name="connsiteY93" fmla="*/ 3616036 h 3639074"/>
              <a:gd name="connsiteX94" fmla="*/ 287821 w 1752940"/>
              <a:gd name="connsiteY94" fmla="*/ 3605645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609940 w 1752940"/>
              <a:gd name="connsiteY126" fmla="*/ 1797627 h 3639074"/>
              <a:gd name="connsiteX127" fmla="*/ 745021 w 1752940"/>
              <a:gd name="connsiteY127" fmla="*/ 1808018 h 3639074"/>
              <a:gd name="connsiteX128" fmla="*/ 900885 w 1752940"/>
              <a:gd name="connsiteY128" fmla="*/ 1828800 h 3639074"/>
              <a:gd name="connsiteX129" fmla="*/ 932058 w 1752940"/>
              <a:gd name="connsiteY129" fmla="*/ 1839191 h 3639074"/>
              <a:gd name="connsiteX130" fmla="*/ 942449 w 1752940"/>
              <a:gd name="connsiteY130" fmla="*/ 1735282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07918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568376 w 1752940"/>
              <a:gd name="connsiteY6" fmla="*/ 1052945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67931 w 1752940"/>
              <a:gd name="connsiteY11" fmla="*/ 1243445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261104 w 1752940"/>
              <a:gd name="connsiteY61" fmla="*/ 3629891 h 3639074"/>
              <a:gd name="connsiteX62" fmla="*/ 1022112 w 1752940"/>
              <a:gd name="connsiteY62" fmla="*/ 3619500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900885 w 1752940"/>
              <a:gd name="connsiteY73" fmla="*/ 3366654 h 3639074"/>
              <a:gd name="connsiteX74" fmla="*/ 890494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443685 w 1752940"/>
              <a:gd name="connsiteY93" fmla="*/ 3616036 h 3639074"/>
              <a:gd name="connsiteX94" fmla="*/ 287821 w 1752940"/>
              <a:gd name="connsiteY94" fmla="*/ 3605645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609940 w 1752940"/>
              <a:gd name="connsiteY126" fmla="*/ 1797627 h 3639074"/>
              <a:gd name="connsiteX127" fmla="*/ 745021 w 1752940"/>
              <a:gd name="connsiteY127" fmla="*/ 1808018 h 3639074"/>
              <a:gd name="connsiteX128" fmla="*/ 900885 w 1752940"/>
              <a:gd name="connsiteY128" fmla="*/ 1828800 h 3639074"/>
              <a:gd name="connsiteX129" fmla="*/ 932058 w 1752940"/>
              <a:gd name="connsiteY129" fmla="*/ 1839191 h 3639074"/>
              <a:gd name="connsiteX130" fmla="*/ 942449 w 1752940"/>
              <a:gd name="connsiteY130" fmla="*/ 1735282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07918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568376 w 1752940"/>
              <a:gd name="connsiteY6" fmla="*/ 1052945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67931 w 1752940"/>
              <a:gd name="connsiteY11" fmla="*/ 1243445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22112 w 1752940"/>
              <a:gd name="connsiteY62" fmla="*/ 3619500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900885 w 1752940"/>
              <a:gd name="connsiteY73" fmla="*/ 3366654 h 3639074"/>
              <a:gd name="connsiteX74" fmla="*/ 890494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443685 w 1752940"/>
              <a:gd name="connsiteY93" fmla="*/ 3616036 h 3639074"/>
              <a:gd name="connsiteX94" fmla="*/ 287821 w 1752940"/>
              <a:gd name="connsiteY94" fmla="*/ 3605645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609940 w 1752940"/>
              <a:gd name="connsiteY126" fmla="*/ 1797627 h 3639074"/>
              <a:gd name="connsiteX127" fmla="*/ 745021 w 1752940"/>
              <a:gd name="connsiteY127" fmla="*/ 1808018 h 3639074"/>
              <a:gd name="connsiteX128" fmla="*/ 900885 w 1752940"/>
              <a:gd name="connsiteY128" fmla="*/ 1828800 h 3639074"/>
              <a:gd name="connsiteX129" fmla="*/ 932058 w 1752940"/>
              <a:gd name="connsiteY129" fmla="*/ 1839191 h 3639074"/>
              <a:gd name="connsiteX130" fmla="*/ 942449 w 1752940"/>
              <a:gd name="connsiteY130" fmla="*/ 1735282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07918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568376 w 1752940"/>
              <a:gd name="connsiteY6" fmla="*/ 1052945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67931 w 1752940"/>
              <a:gd name="connsiteY11" fmla="*/ 1243445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900885 w 1752940"/>
              <a:gd name="connsiteY73" fmla="*/ 3366654 h 3639074"/>
              <a:gd name="connsiteX74" fmla="*/ 890494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443685 w 1752940"/>
              <a:gd name="connsiteY93" fmla="*/ 3616036 h 3639074"/>
              <a:gd name="connsiteX94" fmla="*/ 287821 w 1752940"/>
              <a:gd name="connsiteY94" fmla="*/ 3605645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609940 w 1752940"/>
              <a:gd name="connsiteY126" fmla="*/ 1797627 h 3639074"/>
              <a:gd name="connsiteX127" fmla="*/ 745021 w 1752940"/>
              <a:gd name="connsiteY127" fmla="*/ 1808018 h 3639074"/>
              <a:gd name="connsiteX128" fmla="*/ 900885 w 1752940"/>
              <a:gd name="connsiteY128" fmla="*/ 1828800 h 3639074"/>
              <a:gd name="connsiteX129" fmla="*/ 932058 w 1752940"/>
              <a:gd name="connsiteY129" fmla="*/ 1839191 h 3639074"/>
              <a:gd name="connsiteX130" fmla="*/ 942449 w 1752940"/>
              <a:gd name="connsiteY130" fmla="*/ 1735282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07918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568376 w 1752940"/>
              <a:gd name="connsiteY6" fmla="*/ 1052945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67931 w 1752940"/>
              <a:gd name="connsiteY11" fmla="*/ 1243445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900885 w 1752940"/>
              <a:gd name="connsiteY73" fmla="*/ 3366654 h 3639074"/>
              <a:gd name="connsiteX74" fmla="*/ 890494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87821 w 1752940"/>
              <a:gd name="connsiteY94" fmla="*/ 3605645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609940 w 1752940"/>
              <a:gd name="connsiteY126" fmla="*/ 1797627 h 3639074"/>
              <a:gd name="connsiteX127" fmla="*/ 745021 w 1752940"/>
              <a:gd name="connsiteY127" fmla="*/ 1808018 h 3639074"/>
              <a:gd name="connsiteX128" fmla="*/ 900885 w 1752940"/>
              <a:gd name="connsiteY128" fmla="*/ 1828800 h 3639074"/>
              <a:gd name="connsiteX129" fmla="*/ 932058 w 1752940"/>
              <a:gd name="connsiteY129" fmla="*/ 1839191 h 3639074"/>
              <a:gd name="connsiteX130" fmla="*/ 942449 w 1752940"/>
              <a:gd name="connsiteY130" fmla="*/ 1735282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07918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568376 w 1752940"/>
              <a:gd name="connsiteY6" fmla="*/ 1052945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67931 w 1752940"/>
              <a:gd name="connsiteY11" fmla="*/ 1243445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900885 w 1752940"/>
              <a:gd name="connsiteY73" fmla="*/ 3366654 h 3639074"/>
              <a:gd name="connsiteX74" fmla="*/ 890494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609940 w 1752940"/>
              <a:gd name="connsiteY126" fmla="*/ 1797627 h 3639074"/>
              <a:gd name="connsiteX127" fmla="*/ 745021 w 1752940"/>
              <a:gd name="connsiteY127" fmla="*/ 1808018 h 3639074"/>
              <a:gd name="connsiteX128" fmla="*/ 900885 w 1752940"/>
              <a:gd name="connsiteY128" fmla="*/ 1828800 h 3639074"/>
              <a:gd name="connsiteX129" fmla="*/ 932058 w 1752940"/>
              <a:gd name="connsiteY129" fmla="*/ 1839191 h 3639074"/>
              <a:gd name="connsiteX130" fmla="*/ 942449 w 1752940"/>
              <a:gd name="connsiteY130" fmla="*/ 1735282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07918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568376 w 1752940"/>
              <a:gd name="connsiteY6" fmla="*/ 1052945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67931 w 1752940"/>
              <a:gd name="connsiteY11" fmla="*/ 1243445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900885 w 1752940"/>
              <a:gd name="connsiteY73" fmla="*/ 3366654 h 3639074"/>
              <a:gd name="connsiteX74" fmla="*/ 890494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609940 w 1752940"/>
              <a:gd name="connsiteY126" fmla="*/ 1797627 h 3639074"/>
              <a:gd name="connsiteX127" fmla="*/ 745021 w 1752940"/>
              <a:gd name="connsiteY127" fmla="*/ 1808018 h 3639074"/>
              <a:gd name="connsiteX128" fmla="*/ 900885 w 1752940"/>
              <a:gd name="connsiteY128" fmla="*/ 1828800 h 3639074"/>
              <a:gd name="connsiteX129" fmla="*/ 932058 w 1752940"/>
              <a:gd name="connsiteY129" fmla="*/ 1839191 h 3639074"/>
              <a:gd name="connsiteX130" fmla="*/ 942449 w 1752940"/>
              <a:gd name="connsiteY130" fmla="*/ 1735282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07918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568376 w 1752940"/>
              <a:gd name="connsiteY6" fmla="*/ 1052945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67931 w 1752940"/>
              <a:gd name="connsiteY11" fmla="*/ 1243445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90494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609940 w 1752940"/>
              <a:gd name="connsiteY126" fmla="*/ 1797627 h 3639074"/>
              <a:gd name="connsiteX127" fmla="*/ 745021 w 1752940"/>
              <a:gd name="connsiteY127" fmla="*/ 1808018 h 3639074"/>
              <a:gd name="connsiteX128" fmla="*/ 900885 w 1752940"/>
              <a:gd name="connsiteY128" fmla="*/ 1828800 h 3639074"/>
              <a:gd name="connsiteX129" fmla="*/ 932058 w 1752940"/>
              <a:gd name="connsiteY129" fmla="*/ 1839191 h 3639074"/>
              <a:gd name="connsiteX130" fmla="*/ 942449 w 1752940"/>
              <a:gd name="connsiteY130" fmla="*/ 1735282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07918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568376 w 1752940"/>
              <a:gd name="connsiteY6" fmla="*/ 1052945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67931 w 1752940"/>
              <a:gd name="connsiteY11" fmla="*/ 1243445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609940 w 1752940"/>
              <a:gd name="connsiteY126" fmla="*/ 1797627 h 3639074"/>
              <a:gd name="connsiteX127" fmla="*/ 745021 w 1752940"/>
              <a:gd name="connsiteY127" fmla="*/ 1808018 h 3639074"/>
              <a:gd name="connsiteX128" fmla="*/ 900885 w 1752940"/>
              <a:gd name="connsiteY128" fmla="*/ 1828800 h 3639074"/>
              <a:gd name="connsiteX129" fmla="*/ 932058 w 1752940"/>
              <a:gd name="connsiteY129" fmla="*/ 1839191 h 3639074"/>
              <a:gd name="connsiteX130" fmla="*/ 942449 w 1752940"/>
              <a:gd name="connsiteY130" fmla="*/ 1735282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07918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568376 w 1752940"/>
              <a:gd name="connsiteY6" fmla="*/ 1052945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67931 w 1752940"/>
              <a:gd name="connsiteY11" fmla="*/ 1243445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609940 w 1752940"/>
              <a:gd name="connsiteY126" fmla="*/ 1797627 h 3639074"/>
              <a:gd name="connsiteX127" fmla="*/ 745021 w 1752940"/>
              <a:gd name="connsiteY127" fmla="*/ 1808018 h 3639074"/>
              <a:gd name="connsiteX128" fmla="*/ 900885 w 1752940"/>
              <a:gd name="connsiteY128" fmla="*/ 1828800 h 3639074"/>
              <a:gd name="connsiteX129" fmla="*/ 814294 w 1752940"/>
              <a:gd name="connsiteY129" fmla="*/ 1721428 h 3639074"/>
              <a:gd name="connsiteX130" fmla="*/ 942449 w 1752940"/>
              <a:gd name="connsiteY130" fmla="*/ 1735282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07918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568376 w 1752940"/>
              <a:gd name="connsiteY6" fmla="*/ 1052945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67931 w 1752940"/>
              <a:gd name="connsiteY11" fmla="*/ 1243445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609940 w 1752940"/>
              <a:gd name="connsiteY126" fmla="*/ 1797627 h 3639074"/>
              <a:gd name="connsiteX127" fmla="*/ 745021 w 1752940"/>
              <a:gd name="connsiteY127" fmla="*/ 1808018 h 3639074"/>
              <a:gd name="connsiteX128" fmla="*/ 900885 w 1752940"/>
              <a:gd name="connsiteY128" fmla="*/ 1828800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07918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568376 w 1752940"/>
              <a:gd name="connsiteY6" fmla="*/ 1052945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67931 w 1752940"/>
              <a:gd name="connsiteY11" fmla="*/ 1243445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609940 w 1752940"/>
              <a:gd name="connsiteY126" fmla="*/ 1797627 h 3639074"/>
              <a:gd name="connsiteX127" fmla="*/ 745021 w 1752940"/>
              <a:gd name="connsiteY127" fmla="*/ 1808018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07918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568376 w 1752940"/>
              <a:gd name="connsiteY6" fmla="*/ 1052945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67931 w 1752940"/>
              <a:gd name="connsiteY11" fmla="*/ 1243445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609940 w 1752940"/>
              <a:gd name="connsiteY126" fmla="*/ 1797627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07918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568376 w 1752940"/>
              <a:gd name="connsiteY6" fmla="*/ 1052945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67931 w 1752940"/>
              <a:gd name="connsiteY11" fmla="*/ 1243445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07918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568376 w 1752940"/>
              <a:gd name="connsiteY6" fmla="*/ 1052945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67931 w 1752940"/>
              <a:gd name="connsiteY11" fmla="*/ 1243445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07918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568376 w 1752940"/>
              <a:gd name="connsiteY6" fmla="*/ 1052945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50998 w 1752940"/>
              <a:gd name="connsiteY11" fmla="*/ 1260378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07918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568376 w 1752940"/>
              <a:gd name="connsiteY6" fmla="*/ 1052945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50998 w 1752940"/>
              <a:gd name="connsiteY11" fmla="*/ 1260378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07918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50998 w 1752940"/>
              <a:gd name="connsiteY11" fmla="*/ 1260378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07918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50998 w 1752940"/>
              <a:gd name="connsiteY11" fmla="*/ 1260378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91045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417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50998 w 1752940"/>
              <a:gd name="connsiteY11" fmla="*/ 1260378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56649 w 1752940"/>
              <a:gd name="connsiteY152" fmla="*/ 1122218 h 3639074"/>
              <a:gd name="connsiteX153" fmla="*/ 350167 w 1752940"/>
              <a:gd name="connsiteY153" fmla="*/ 1044152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417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50998 w 1752940"/>
              <a:gd name="connsiteY11" fmla="*/ 1260378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225476 w 1752940"/>
              <a:gd name="connsiteY151" fmla="*/ 1132609 h 3639074"/>
              <a:gd name="connsiteX152" fmla="*/ 239064 w 1752940"/>
              <a:gd name="connsiteY152" fmla="*/ 1063603 h 3639074"/>
              <a:gd name="connsiteX153" fmla="*/ 350167 w 1752940"/>
              <a:gd name="connsiteY153" fmla="*/ 1044152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417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50998 w 1752940"/>
              <a:gd name="connsiteY11" fmla="*/ 1260378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94303 w 1752940"/>
              <a:gd name="connsiteY150" fmla="*/ 1143000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417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50998 w 1752940"/>
              <a:gd name="connsiteY11" fmla="*/ 1260378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495640 w 1752940"/>
              <a:gd name="connsiteY157" fmla="*/ 10417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50998 w 1752940"/>
              <a:gd name="connsiteY11" fmla="*/ 1260378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412512 w 1752940"/>
              <a:gd name="connsiteY154" fmla="*/ 1070264 h 3639074"/>
              <a:gd name="connsiteX155" fmla="*/ 443685 w 1752940"/>
              <a:gd name="connsiteY155" fmla="*/ 1049482 h 3639074"/>
              <a:gd name="connsiteX156" fmla="*/ 464467 w 1752940"/>
              <a:gd name="connsiteY156" fmla="*/ 1018309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50998 w 1752940"/>
              <a:gd name="connsiteY11" fmla="*/ 1260378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412512 w 1752940"/>
              <a:gd name="connsiteY154" fmla="*/ 1070264 h 3639074"/>
              <a:gd name="connsiteX155" fmla="*/ 437823 w 1752940"/>
              <a:gd name="connsiteY155" fmla="*/ 990867 h 3639074"/>
              <a:gd name="connsiteX156" fmla="*/ 464467 w 1752940"/>
              <a:gd name="connsiteY156" fmla="*/ 1018309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50998 w 1752940"/>
              <a:gd name="connsiteY11" fmla="*/ 1260378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64467 w 1752940"/>
              <a:gd name="connsiteY156" fmla="*/ 1018309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50998 w 1752940"/>
              <a:gd name="connsiteY11" fmla="*/ 1260378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1071062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47149 w 1752940"/>
              <a:gd name="connsiteY9" fmla="*/ 1132609 h 3639074"/>
              <a:gd name="connsiteX10" fmla="*/ 450612 w 1752940"/>
              <a:gd name="connsiteY10" fmla="*/ 1226127 h 3639074"/>
              <a:gd name="connsiteX11" fmla="*/ 450998 w 1752940"/>
              <a:gd name="connsiteY11" fmla="*/ 1260378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50612 w 1752940"/>
              <a:gd name="connsiteY10" fmla="*/ 1226127 h 3639074"/>
              <a:gd name="connsiteX11" fmla="*/ 450998 w 1752940"/>
              <a:gd name="connsiteY11" fmla="*/ 1260378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50612 w 1752940"/>
              <a:gd name="connsiteY10" fmla="*/ 1226127 h 3639074"/>
              <a:gd name="connsiteX11" fmla="*/ 421691 w 1752940"/>
              <a:gd name="connsiteY11" fmla="*/ 1260378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21691 w 1752940"/>
              <a:gd name="connsiteY11" fmla="*/ 1260378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644576 w 1752940"/>
              <a:gd name="connsiteY13" fmla="*/ 1340427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575303 w 1752940"/>
              <a:gd name="connsiteY14" fmla="*/ 1330036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191830 w 1752940"/>
              <a:gd name="connsiteY3" fmla="*/ 1049482 h 3639074"/>
              <a:gd name="connsiteX4" fmla="*/ 1143339 w 1752940"/>
              <a:gd name="connsiteY4" fmla="*/ 1104900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06130 w 1752940"/>
              <a:gd name="connsiteY2" fmla="*/ 1059873 h 3639074"/>
              <a:gd name="connsiteX3" fmla="*/ 1256307 w 1752940"/>
              <a:gd name="connsiteY3" fmla="*/ 1184297 h 3639074"/>
              <a:gd name="connsiteX4" fmla="*/ 1143339 w 1752940"/>
              <a:gd name="connsiteY4" fmla="*/ 1104900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43339 w 1752940"/>
              <a:gd name="connsiteY4" fmla="*/ 1104900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02308 w 1752940"/>
              <a:gd name="connsiteY4" fmla="*/ 1151793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399649 w 1752940"/>
              <a:gd name="connsiteY200" fmla="*/ 768927 h 3639074"/>
              <a:gd name="connsiteX0" fmla="*/ 1399649 w 1752940"/>
              <a:gd name="connsiteY0" fmla="*/ 1018309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02308 w 1752940"/>
              <a:gd name="connsiteY4" fmla="*/ 1151793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410040 w 1752940"/>
              <a:gd name="connsiteY199" fmla="*/ 737754 h 3639074"/>
              <a:gd name="connsiteX200" fmla="*/ 1516879 w 1752940"/>
              <a:gd name="connsiteY200" fmla="*/ 815819 h 3639074"/>
              <a:gd name="connsiteX0" fmla="*/ 1399649 w 1752940"/>
              <a:gd name="connsiteY0" fmla="*/ 1018309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02308 w 1752940"/>
              <a:gd name="connsiteY4" fmla="*/ 1151793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451603 w 1752940"/>
              <a:gd name="connsiteY198" fmla="*/ 675409 h 3639074"/>
              <a:gd name="connsiteX199" fmla="*/ 1550717 w 1752940"/>
              <a:gd name="connsiteY199" fmla="*/ 737754 h 3639074"/>
              <a:gd name="connsiteX200" fmla="*/ 1516879 w 1752940"/>
              <a:gd name="connsiteY200" fmla="*/ 815819 h 3639074"/>
              <a:gd name="connsiteX0" fmla="*/ 1399649 w 1752940"/>
              <a:gd name="connsiteY0" fmla="*/ 1018309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02308 w 1752940"/>
              <a:gd name="connsiteY4" fmla="*/ 1151793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482776 w 1752940"/>
              <a:gd name="connsiteY197" fmla="*/ 654627 h 3639074"/>
              <a:gd name="connsiteX198" fmla="*/ 1557111 w 1752940"/>
              <a:gd name="connsiteY198" fmla="*/ 675409 h 3639074"/>
              <a:gd name="connsiteX199" fmla="*/ 1550717 w 1752940"/>
              <a:gd name="connsiteY199" fmla="*/ 737754 h 3639074"/>
              <a:gd name="connsiteX200" fmla="*/ 1516879 w 1752940"/>
              <a:gd name="connsiteY200" fmla="*/ 815819 h 3639074"/>
              <a:gd name="connsiteX0" fmla="*/ 1399649 w 1752940"/>
              <a:gd name="connsiteY0" fmla="*/ 1018309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02308 w 1752940"/>
              <a:gd name="connsiteY4" fmla="*/ 1151793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503558 w 1752940"/>
              <a:gd name="connsiteY196" fmla="*/ 623454 h 3639074"/>
              <a:gd name="connsiteX197" fmla="*/ 1617591 w 1752940"/>
              <a:gd name="connsiteY197" fmla="*/ 642904 h 3639074"/>
              <a:gd name="connsiteX198" fmla="*/ 1557111 w 1752940"/>
              <a:gd name="connsiteY198" fmla="*/ 675409 h 3639074"/>
              <a:gd name="connsiteX199" fmla="*/ 1550717 w 1752940"/>
              <a:gd name="connsiteY199" fmla="*/ 737754 h 3639074"/>
              <a:gd name="connsiteX200" fmla="*/ 1516879 w 1752940"/>
              <a:gd name="connsiteY200" fmla="*/ 815819 h 3639074"/>
              <a:gd name="connsiteX0" fmla="*/ 1399649 w 1752940"/>
              <a:gd name="connsiteY0" fmla="*/ 1018309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02308 w 1752940"/>
              <a:gd name="connsiteY4" fmla="*/ 1151793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534730 w 1752940"/>
              <a:gd name="connsiteY195" fmla="*/ 592282 h 3639074"/>
              <a:gd name="connsiteX196" fmla="*/ 1661819 w 1752940"/>
              <a:gd name="connsiteY196" fmla="*/ 588285 h 3639074"/>
              <a:gd name="connsiteX197" fmla="*/ 1617591 w 1752940"/>
              <a:gd name="connsiteY197" fmla="*/ 642904 h 3639074"/>
              <a:gd name="connsiteX198" fmla="*/ 1557111 w 1752940"/>
              <a:gd name="connsiteY198" fmla="*/ 675409 h 3639074"/>
              <a:gd name="connsiteX199" fmla="*/ 1550717 w 1752940"/>
              <a:gd name="connsiteY199" fmla="*/ 737754 h 3639074"/>
              <a:gd name="connsiteX200" fmla="*/ 1516879 w 1752940"/>
              <a:gd name="connsiteY200" fmla="*/ 815819 h 3639074"/>
              <a:gd name="connsiteX0" fmla="*/ 1399649 w 1752940"/>
              <a:gd name="connsiteY0" fmla="*/ 1018309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02308 w 1752940"/>
              <a:gd name="connsiteY4" fmla="*/ 1151793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576294 w 1752940"/>
              <a:gd name="connsiteY194" fmla="*/ 529936 h 3639074"/>
              <a:gd name="connsiteX195" fmla="*/ 1675407 w 1752940"/>
              <a:gd name="connsiteY195" fmla="*/ 557113 h 3639074"/>
              <a:gd name="connsiteX196" fmla="*/ 1661819 w 1752940"/>
              <a:gd name="connsiteY196" fmla="*/ 588285 h 3639074"/>
              <a:gd name="connsiteX197" fmla="*/ 1617591 w 1752940"/>
              <a:gd name="connsiteY197" fmla="*/ 642904 h 3639074"/>
              <a:gd name="connsiteX198" fmla="*/ 1557111 w 1752940"/>
              <a:gd name="connsiteY198" fmla="*/ 675409 h 3639074"/>
              <a:gd name="connsiteX199" fmla="*/ 1550717 w 1752940"/>
              <a:gd name="connsiteY199" fmla="*/ 737754 h 3639074"/>
              <a:gd name="connsiteX200" fmla="*/ 1516879 w 1752940"/>
              <a:gd name="connsiteY200" fmla="*/ 815819 h 3639074"/>
              <a:gd name="connsiteX0" fmla="*/ 1399649 w 1752940"/>
              <a:gd name="connsiteY0" fmla="*/ 1018309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02308 w 1752940"/>
              <a:gd name="connsiteY4" fmla="*/ 1151793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07467 w 1752940"/>
              <a:gd name="connsiteY193" fmla="*/ 509154 h 3639074"/>
              <a:gd name="connsiteX194" fmla="*/ 1687663 w 1752940"/>
              <a:gd name="connsiteY194" fmla="*/ 518213 h 3639074"/>
              <a:gd name="connsiteX195" fmla="*/ 1675407 w 1752940"/>
              <a:gd name="connsiteY195" fmla="*/ 557113 h 3639074"/>
              <a:gd name="connsiteX196" fmla="*/ 1661819 w 1752940"/>
              <a:gd name="connsiteY196" fmla="*/ 588285 h 3639074"/>
              <a:gd name="connsiteX197" fmla="*/ 1617591 w 1752940"/>
              <a:gd name="connsiteY197" fmla="*/ 642904 h 3639074"/>
              <a:gd name="connsiteX198" fmla="*/ 1557111 w 1752940"/>
              <a:gd name="connsiteY198" fmla="*/ 675409 h 3639074"/>
              <a:gd name="connsiteX199" fmla="*/ 1550717 w 1752940"/>
              <a:gd name="connsiteY199" fmla="*/ 737754 h 3639074"/>
              <a:gd name="connsiteX200" fmla="*/ 1516879 w 1752940"/>
              <a:gd name="connsiteY200" fmla="*/ 815819 h 3639074"/>
              <a:gd name="connsiteX0" fmla="*/ 1399649 w 1752940"/>
              <a:gd name="connsiteY0" fmla="*/ 1018309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02308 w 1752940"/>
              <a:gd name="connsiteY4" fmla="*/ 1151793 h 3639074"/>
              <a:gd name="connsiteX5" fmla="*/ 990940 w 1752940"/>
              <a:gd name="connsiteY5" fmla="*/ 1125682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54359 w 1752940"/>
              <a:gd name="connsiteY193" fmla="*/ 509154 h 3639074"/>
              <a:gd name="connsiteX194" fmla="*/ 1687663 w 1752940"/>
              <a:gd name="connsiteY194" fmla="*/ 518213 h 3639074"/>
              <a:gd name="connsiteX195" fmla="*/ 1675407 w 1752940"/>
              <a:gd name="connsiteY195" fmla="*/ 557113 h 3639074"/>
              <a:gd name="connsiteX196" fmla="*/ 1661819 w 1752940"/>
              <a:gd name="connsiteY196" fmla="*/ 588285 h 3639074"/>
              <a:gd name="connsiteX197" fmla="*/ 1617591 w 1752940"/>
              <a:gd name="connsiteY197" fmla="*/ 642904 h 3639074"/>
              <a:gd name="connsiteX198" fmla="*/ 1557111 w 1752940"/>
              <a:gd name="connsiteY198" fmla="*/ 675409 h 3639074"/>
              <a:gd name="connsiteX199" fmla="*/ 1550717 w 1752940"/>
              <a:gd name="connsiteY199" fmla="*/ 737754 h 3639074"/>
              <a:gd name="connsiteX200" fmla="*/ 1516879 w 1752940"/>
              <a:gd name="connsiteY200" fmla="*/ 815819 h 3639074"/>
              <a:gd name="connsiteX0" fmla="*/ 1399649 w 1752940"/>
              <a:gd name="connsiteY0" fmla="*/ 1018309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02308 w 1752940"/>
              <a:gd name="connsiteY4" fmla="*/ 1151793 h 3639074"/>
              <a:gd name="connsiteX5" fmla="*/ 996802 w 1752940"/>
              <a:gd name="connsiteY5" fmla="*/ 1213605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54359 w 1752940"/>
              <a:gd name="connsiteY193" fmla="*/ 509154 h 3639074"/>
              <a:gd name="connsiteX194" fmla="*/ 1687663 w 1752940"/>
              <a:gd name="connsiteY194" fmla="*/ 518213 h 3639074"/>
              <a:gd name="connsiteX195" fmla="*/ 1675407 w 1752940"/>
              <a:gd name="connsiteY195" fmla="*/ 557113 h 3639074"/>
              <a:gd name="connsiteX196" fmla="*/ 1661819 w 1752940"/>
              <a:gd name="connsiteY196" fmla="*/ 588285 h 3639074"/>
              <a:gd name="connsiteX197" fmla="*/ 1617591 w 1752940"/>
              <a:gd name="connsiteY197" fmla="*/ 642904 h 3639074"/>
              <a:gd name="connsiteX198" fmla="*/ 1557111 w 1752940"/>
              <a:gd name="connsiteY198" fmla="*/ 675409 h 3639074"/>
              <a:gd name="connsiteX199" fmla="*/ 1550717 w 1752940"/>
              <a:gd name="connsiteY199" fmla="*/ 737754 h 3639074"/>
              <a:gd name="connsiteX200" fmla="*/ 1516879 w 1752940"/>
              <a:gd name="connsiteY200" fmla="*/ 815819 h 3639074"/>
              <a:gd name="connsiteX0" fmla="*/ 1399649 w 1752940"/>
              <a:gd name="connsiteY0" fmla="*/ 1018309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49200 w 1752940"/>
              <a:gd name="connsiteY4" fmla="*/ 1216269 h 3639074"/>
              <a:gd name="connsiteX5" fmla="*/ 996802 w 1752940"/>
              <a:gd name="connsiteY5" fmla="*/ 1213605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464467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54359 w 1752940"/>
              <a:gd name="connsiteY193" fmla="*/ 509154 h 3639074"/>
              <a:gd name="connsiteX194" fmla="*/ 1687663 w 1752940"/>
              <a:gd name="connsiteY194" fmla="*/ 518213 h 3639074"/>
              <a:gd name="connsiteX195" fmla="*/ 1675407 w 1752940"/>
              <a:gd name="connsiteY195" fmla="*/ 557113 h 3639074"/>
              <a:gd name="connsiteX196" fmla="*/ 1661819 w 1752940"/>
              <a:gd name="connsiteY196" fmla="*/ 588285 h 3639074"/>
              <a:gd name="connsiteX197" fmla="*/ 1617591 w 1752940"/>
              <a:gd name="connsiteY197" fmla="*/ 642904 h 3639074"/>
              <a:gd name="connsiteX198" fmla="*/ 1557111 w 1752940"/>
              <a:gd name="connsiteY198" fmla="*/ 675409 h 3639074"/>
              <a:gd name="connsiteX199" fmla="*/ 1550717 w 1752940"/>
              <a:gd name="connsiteY199" fmla="*/ 737754 h 3639074"/>
              <a:gd name="connsiteX200" fmla="*/ 1516879 w 1752940"/>
              <a:gd name="connsiteY200" fmla="*/ 815819 h 3639074"/>
              <a:gd name="connsiteX0" fmla="*/ 1399649 w 1752940"/>
              <a:gd name="connsiteY0" fmla="*/ 1018309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49200 w 1752940"/>
              <a:gd name="connsiteY4" fmla="*/ 1216269 h 3639074"/>
              <a:gd name="connsiteX5" fmla="*/ 996802 w 1752940"/>
              <a:gd name="connsiteY5" fmla="*/ 1213605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703458 w 1752940"/>
              <a:gd name="connsiteY110" fmla="*/ 2431473 h 3639074"/>
              <a:gd name="connsiteX111" fmla="*/ 506030 w 1752940"/>
              <a:gd name="connsiteY111" fmla="*/ 2254827 h 3639074"/>
              <a:gd name="connsiteX112" fmla="*/ 611006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54359 w 1752940"/>
              <a:gd name="connsiteY193" fmla="*/ 509154 h 3639074"/>
              <a:gd name="connsiteX194" fmla="*/ 1687663 w 1752940"/>
              <a:gd name="connsiteY194" fmla="*/ 518213 h 3639074"/>
              <a:gd name="connsiteX195" fmla="*/ 1675407 w 1752940"/>
              <a:gd name="connsiteY195" fmla="*/ 557113 h 3639074"/>
              <a:gd name="connsiteX196" fmla="*/ 1661819 w 1752940"/>
              <a:gd name="connsiteY196" fmla="*/ 588285 h 3639074"/>
              <a:gd name="connsiteX197" fmla="*/ 1617591 w 1752940"/>
              <a:gd name="connsiteY197" fmla="*/ 642904 h 3639074"/>
              <a:gd name="connsiteX198" fmla="*/ 1557111 w 1752940"/>
              <a:gd name="connsiteY198" fmla="*/ 675409 h 3639074"/>
              <a:gd name="connsiteX199" fmla="*/ 1550717 w 1752940"/>
              <a:gd name="connsiteY199" fmla="*/ 737754 h 3639074"/>
              <a:gd name="connsiteX200" fmla="*/ 1516879 w 1752940"/>
              <a:gd name="connsiteY200" fmla="*/ 815819 h 3639074"/>
              <a:gd name="connsiteX0" fmla="*/ 1399649 w 1752940"/>
              <a:gd name="connsiteY0" fmla="*/ 1018309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49200 w 1752940"/>
              <a:gd name="connsiteY4" fmla="*/ 1216269 h 3639074"/>
              <a:gd name="connsiteX5" fmla="*/ 996802 w 1752940"/>
              <a:gd name="connsiteY5" fmla="*/ 1213605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682676 w 1752940"/>
              <a:gd name="connsiteY109" fmla="*/ 2535382 h 3639074"/>
              <a:gd name="connsiteX110" fmla="*/ 644843 w 1752940"/>
              <a:gd name="connsiteY110" fmla="*/ 2443197 h 3639074"/>
              <a:gd name="connsiteX111" fmla="*/ 506030 w 1752940"/>
              <a:gd name="connsiteY111" fmla="*/ 2254827 h 3639074"/>
              <a:gd name="connsiteX112" fmla="*/ 611006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54359 w 1752940"/>
              <a:gd name="connsiteY193" fmla="*/ 509154 h 3639074"/>
              <a:gd name="connsiteX194" fmla="*/ 1687663 w 1752940"/>
              <a:gd name="connsiteY194" fmla="*/ 518213 h 3639074"/>
              <a:gd name="connsiteX195" fmla="*/ 1675407 w 1752940"/>
              <a:gd name="connsiteY195" fmla="*/ 557113 h 3639074"/>
              <a:gd name="connsiteX196" fmla="*/ 1661819 w 1752940"/>
              <a:gd name="connsiteY196" fmla="*/ 588285 h 3639074"/>
              <a:gd name="connsiteX197" fmla="*/ 1617591 w 1752940"/>
              <a:gd name="connsiteY197" fmla="*/ 642904 h 3639074"/>
              <a:gd name="connsiteX198" fmla="*/ 1557111 w 1752940"/>
              <a:gd name="connsiteY198" fmla="*/ 675409 h 3639074"/>
              <a:gd name="connsiteX199" fmla="*/ 1550717 w 1752940"/>
              <a:gd name="connsiteY199" fmla="*/ 737754 h 3639074"/>
              <a:gd name="connsiteX200" fmla="*/ 1516879 w 1752940"/>
              <a:gd name="connsiteY200" fmla="*/ 815819 h 3639074"/>
              <a:gd name="connsiteX0" fmla="*/ 1399649 w 1752940"/>
              <a:gd name="connsiteY0" fmla="*/ 1018309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49200 w 1752940"/>
              <a:gd name="connsiteY4" fmla="*/ 1216269 h 3639074"/>
              <a:gd name="connsiteX5" fmla="*/ 996802 w 1752940"/>
              <a:gd name="connsiteY5" fmla="*/ 1213605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651503 w 1752940"/>
              <a:gd name="connsiteY108" fmla="*/ 2566554 h 3639074"/>
              <a:gd name="connsiteX109" fmla="*/ 594753 w 1752940"/>
              <a:gd name="connsiteY109" fmla="*/ 2500213 h 3639074"/>
              <a:gd name="connsiteX110" fmla="*/ 644843 w 1752940"/>
              <a:gd name="connsiteY110" fmla="*/ 2443197 h 3639074"/>
              <a:gd name="connsiteX111" fmla="*/ 506030 w 1752940"/>
              <a:gd name="connsiteY111" fmla="*/ 2254827 h 3639074"/>
              <a:gd name="connsiteX112" fmla="*/ 611006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54359 w 1752940"/>
              <a:gd name="connsiteY193" fmla="*/ 509154 h 3639074"/>
              <a:gd name="connsiteX194" fmla="*/ 1687663 w 1752940"/>
              <a:gd name="connsiteY194" fmla="*/ 518213 h 3639074"/>
              <a:gd name="connsiteX195" fmla="*/ 1675407 w 1752940"/>
              <a:gd name="connsiteY195" fmla="*/ 557113 h 3639074"/>
              <a:gd name="connsiteX196" fmla="*/ 1661819 w 1752940"/>
              <a:gd name="connsiteY196" fmla="*/ 588285 h 3639074"/>
              <a:gd name="connsiteX197" fmla="*/ 1617591 w 1752940"/>
              <a:gd name="connsiteY197" fmla="*/ 642904 h 3639074"/>
              <a:gd name="connsiteX198" fmla="*/ 1557111 w 1752940"/>
              <a:gd name="connsiteY198" fmla="*/ 675409 h 3639074"/>
              <a:gd name="connsiteX199" fmla="*/ 1550717 w 1752940"/>
              <a:gd name="connsiteY199" fmla="*/ 737754 h 3639074"/>
              <a:gd name="connsiteX200" fmla="*/ 1516879 w 1752940"/>
              <a:gd name="connsiteY200" fmla="*/ 815819 h 3639074"/>
              <a:gd name="connsiteX0" fmla="*/ 1399649 w 1752940"/>
              <a:gd name="connsiteY0" fmla="*/ 1018309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49200 w 1752940"/>
              <a:gd name="connsiteY4" fmla="*/ 1216269 h 3639074"/>
              <a:gd name="connsiteX5" fmla="*/ 996802 w 1752940"/>
              <a:gd name="connsiteY5" fmla="*/ 1213605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563580 w 1752940"/>
              <a:gd name="connsiteY108" fmla="*/ 2543108 h 3639074"/>
              <a:gd name="connsiteX109" fmla="*/ 594753 w 1752940"/>
              <a:gd name="connsiteY109" fmla="*/ 2500213 h 3639074"/>
              <a:gd name="connsiteX110" fmla="*/ 644843 w 1752940"/>
              <a:gd name="connsiteY110" fmla="*/ 2443197 h 3639074"/>
              <a:gd name="connsiteX111" fmla="*/ 506030 w 1752940"/>
              <a:gd name="connsiteY111" fmla="*/ 2254827 h 3639074"/>
              <a:gd name="connsiteX112" fmla="*/ 611006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35867 w 1752940"/>
              <a:gd name="connsiteY146" fmla="*/ 1773381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54359 w 1752940"/>
              <a:gd name="connsiteY193" fmla="*/ 509154 h 3639074"/>
              <a:gd name="connsiteX194" fmla="*/ 1687663 w 1752940"/>
              <a:gd name="connsiteY194" fmla="*/ 518213 h 3639074"/>
              <a:gd name="connsiteX195" fmla="*/ 1675407 w 1752940"/>
              <a:gd name="connsiteY195" fmla="*/ 557113 h 3639074"/>
              <a:gd name="connsiteX196" fmla="*/ 1661819 w 1752940"/>
              <a:gd name="connsiteY196" fmla="*/ 588285 h 3639074"/>
              <a:gd name="connsiteX197" fmla="*/ 1617591 w 1752940"/>
              <a:gd name="connsiteY197" fmla="*/ 642904 h 3639074"/>
              <a:gd name="connsiteX198" fmla="*/ 1557111 w 1752940"/>
              <a:gd name="connsiteY198" fmla="*/ 675409 h 3639074"/>
              <a:gd name="connsiteX199" fmla="*/ 1550717 w 1752940"/>
              <a:gd name="connsiteY199" fmla="*/ 737754 h 3639074"/>
              <a:gd name="connsiteX200" fmla="*/ 1516879 w 1752940"/>
              <a:gd name="connsiteY200" fmla="*/ 815819 h 3639074"/>
              <a:gd name="connsiteX0" fmla="*/ 1399649 w 1752940"/>
              <a:gd name="connsiteY0" fmla="*/ 1018309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49200 w 1752940"/>
              <a:gd name="connsiteY4" fmla="*/ 1216269 h 3639074"/>
              <a:gd name="connsiteX5" fmla="*/ 996802 w 1752940"/>
              <a:gd name="connsiteY5" fmla="*/ 1213605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563580 w 1752940"/>
              <a:gd name="connsiteY108" fmla="*/ 2543108 h 3639074"/>
              <a:gd name="connsiteX109" fmla="*/ 594753 w 1752940"/>
              <a:gd name="connsiteY109" fmla="*/ 2500213 h 3639074"/>
              <a:gd name="connsiteX110" fmla="*/ 644843 w 1752940"/>
              <a:gd name="connsiteY110" fmla="*/ 2443197 h 3639074"/>
              <a:gd name="connsiteX111" fmla="*/ 506030 w 1752940"/>
              <a:gd name="connsiteY111" fmla="*/ 2254827 h 3639074"/>
              <a:gd name="connsiteX112" fmla="*/ 611006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77430 w 1752940"/>
              <a:gd name="connsiteY144" fmla="*/ 1766454 h 3639074"/>
              <a:gd name="connsiteX145" fmla="*/ 246258 w 1752940"/>
              <a:gd name="connsiteY145" fmla="*/ 1776845 h 3639074"/>
              <a:gd name="connsiteX146" fmla="*/ 224143 w 1752940"/>
              <a:gd name="connsiteY146" fmla="*/ 1749934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54359 w 1752940"/>
              <a:gd name="connsiteY193" fmla="*/ 509154 h 3639074"/>
              <a:gd name="connsiteX194" fmla="*/ 1687663 w 1752940"/>
              <a:gd name="connsiteY194" fmla="*/ 518213 h 3639074"/>
              <a:gd name="connsiteX195" fmla="*/ 1675407 w 1752940"/>
              <a:gd name="connsiteY195" fmla="*/ 557113 h 3639074"/>
              <a:gd name="connsiteX196" fmla="*/ 1661819 w 1752940"/>
              <a:gd name="connsiteY196" fmla="*/ 588285 h 3639074"/>
              <a:gd name="connsiteX197" fmla="*/ 1617591 w 1752940"/>
              <a:gd name="connsiteY197" fmla="*/ 642904 h 3639074"/>
              <a:gd name="connsiteX198" fmla="*/ 1557111 w 1752940"/>
              <a:gd name="connsiteY198" fmla="*/ 675409 h 3639074"/>
              <a:gd name="connsiteX199" fmla="*/ 1550717 w 1752940"/>
              <a:gd name="connsiteY199" fmla="*/ 737754 h 3639074"/>
              <a:gd name="connsiteX200" fmla="*/ 1516879 w 1752940"/>
              <a:gd name="connsiteY200" fmla="*/ 815819 h 3639074"/>
              <a:gd name="connsiteX0" fmla="*/ 1399649 w 1752940"/>
              <a:gd name="connsiteY0" fmla="*/ 1018309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49200 w 1752940"/>
              <a:gd name="connsiteY4" fmla="*/ 1216269 h 3639074"/>
              <a:gd name="connsiteX5" fmla="*/ 996802 w 1752940"/>
              <a:gd name="connsiteY5" fmla="*/ 1213605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563580 w 1752940"/>
              <a:gd name="connsiteY108" fmla="*/ 2543108 h 3639074"/>
              <a:gd name="connsiteX109" fmla="*/ 594753 w 1752940"/>
              <a:gd name="connsiteY109" fmla="*/ 2500213 h 3639074"/>
              <a:gd name="connsiteX110" fmla="*/ 644843 w 1752940"/>
              <a:gd name="connsiteY110" fmla="*/ 2443197 h 3639074"/>
              <a:gd name="connsiteX111" fmla="*/ 506030 w 1752940"/>
              <a:gd name="connsiteY111" fmla="*/ 2254827 h 3639074"/>
              <a:gd name="connsiteX112" fmla="*/ 611006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298212 w 1752940"/>
              <a:gd name="connsiteY143" fmla="*/ 1735282 h 3639074"/>
              <a:gd name="connsiteX144" fmla="*/ 265707 w 1752940"/>
              <a:gd name="connsiteY144" fmla="*/ 1719561 h 3639074"/>
              <a:gd name="connsiteX145" fmla="*/ 246258 w 1752940"/>
              <a:gd name="connsiteY145" fmla="*/ 1776845 h 3639074"/>
              <a:gd name="connsiteX146" fmla="*/ 224143 w 1752940"/>
              <a:gd name="connsiteY146" fmla="*/ 1749934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54359 w 1752940"/>
              <a:gd name="connsiteY193" fmla="*/ 509154 h 3639074"/>
              <a:gd name="connsiteX194" fmla="*/ 1687663 w 1752940"/>
              <a:gd name="connsiteY194" fmla="*/ 518213 h 3639074"/>
              <a:gd name="connsiteX195" fmla="*/ 1675407 w 1752940"/>
              <a:gd name="connsiteY195" fmla="*/ 557113 h 3639074"/>
              <a:gd name="connsiteX196" fmla="*/ 1661819 w 1752940"/>
              <a:gd name="connsiteY196" fmla="*/ 588285 h 3639074"/>
              <a:gd name="connsiteX197" fmla="*/ 1617591 w 1752940"/>
              <a:gd name="connsiteY197" fmla="*/ 642904 h 3639074"/>
              <a:gd name="connsiteX198" fmla="*/ 1557111 w 1752940"/>
              <a:gd name="connsiteY198" fmla="*/ 675409 h 3639074"/>
              <a:gd name="connsiteX199" fmla="*/ 1550717 w 1752940"/>
              <a:gd name="connsiteY199" fmla="*/ 737754 h 3639074"/>
              <a:gd name="connsiteX200" fmla="*/ 1516879 w 1752940"/>
              <a:gd name="connsiteY200" fmla="*/ 815819 h 3639074"/>
              <a:gd name="connsiteX0" fmla="*/ 1399649 w 1752940"/>
              <a:gd name="connsiteY0" fmla="*/ 1018309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49200 w 1752940"/>
              <a:gd name="connsiteY4" fmla="*/ 1216269 h 3639074"/>
              <a:gd name="connsiteX5" fmla="*/ 996802 w 1752940"/>
              <a:gd name="connsiteY5" fmla="*/ 1213605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563580 w 1752940"/>
              <a:gd name="connsiteY108" fmla="*/ 2543108 h 3639074"/>
              <a:gd name="connsiteX109" fmla="*/ 594753 w 1752940"/>
              <a:gd name="connsiteY109" fmla="*/ 2500213 h 3639074"/>
              <a:gd name="connsiteX110" fmla="*/ 644843 w 1752940"/>
              <a:gd name="connsiteY110" fmla="*/ 2443197 h 3639074"/>
              <a:gd name="connsiteX111" fmla="*/ 506030 w 1752940"/>
              <a:gd name="connsiteY111" fmla="*/ 2254827 h 3639074"/>
              <a:gd name="connsiteX112" fmla="*/ 611006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309935 w 1752940"/>
              <a:gd name="connsiteY143" fmla="*/ 1682529 h 3639074"/>
              <a:gd name="connsiteX144" fmla="*/ 265707 w 1752940"/>
              <a:gd name="connsiteY144" fmla="*/ 1719561 h 3639074"/>
              <a:gd name="connsiteX145" fmla="*/ 246258 w 1752940"/>
              <a:gd name="connsiteY145" fmla="*/ 1776845 h 3639074"/>
              <a:gd name="connsiteX146" fmla="*/ 224143 w 1752940"/>
              <a:gd name="connsiteY146" fmla="*/ 1749934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54359 w 1752940"/>
              <a:gd name="connsiteY193" fmla="*/ 509154 h 3639074"/>
              <a:gd name="connsiteX194" fmla="*/ 1687663 w 1752940"/>
              <a:gd name="connsiteY194" fmla="*/ 518213 h 3639074"/>
              <a:gd name="connsiteX195" fmla="*/ 1675407 w 1752940"/>
              <a:gd name="connsiteY195" fmla="*/ 557113 h 3639074"/>
              <a:gd name="connsiteX196" fmla="*/ 1661819 w 1752940"/>
              <a:gd name="connsiteY196" fmla="*/ 588285 h 3639074"/>
              <a:gd name="connsiteX197" fmla="*/ 1617591 w 1752940"/>
              <a:gd name="connsiteY197" fmla="*/ 642904 h 3639074"/>
              <a:gd name="connsiteX198" fmla="*/ 1557111 w 1752940"/>
              <a:gd name="connsiteY198" fmla="*/ 675409 h 3639074"/>
              <a:gd name="connsiteX199" fmla="*/ 1550717 w 1752940"/>
              <a:gd name="connsiteY199" fmla="*/ 737754 h 3639074"/>
              <a:gd name="connsiteX200" fmla="*/ 1516879 w 1752940"/>
              <a:gd name="connsiteY200" fmla="*/ 815819 h 3639074"/>
              <a:gd name="connsiteX0" fmla="*/ 1405511 w 1752940"/>
              <a:gd name="connsiteY0" fmla="*/ 918663 h 3639074"/>
              <a:gd name="connsiteX1" fmla="*/ 1389258 w 1752940"/>
              <a:gd name="connsiteY1" fmla="*/ 1080654 h 3639074"/>
              <a:gd name="connsiteX2" fmla="*/ 1364746 w 1752940"/>
              <a:gd name="connsiteY2" fmla="*/ 1159519 h 3639074"/>
              <a:gd name="connsiteX3" fmla="*/ 1256307 w 1752940"/>
              <a:gd name="connsiteY3" fmla="*/ 1184297 h 3639074"/>
              <a:gd name="connsiteX4" fmla="*/ 1149200 w 1752940"/>
              <a:gd name="connsiteY4" fmla="*/ 1216269 h 3639074"/>
              <a:gd name="connsiteX5" fmla="*/ 996802 w 1752940"/>
              <a:gd name="connsiteY5" fmla="*/ 1213605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563580 w 1752940"/>
              <a:gd name="connsiteY108" fmla="*/ 2543108 h 3639074"/>
              <a:gd name="connsiteX109" fmla="*/ 594753 w 1752940"/>
              <a:gd name="connsiteY109" fmla="*/ 2500213 h 3639074"/>
              <a:gd name="connsiteX110" fmla="*/ 644843 w 1752940"/>
              <a:gd name="connsiteY110" fmla="*/ 2443197 h 3639074"/>
              <a:gd name="connsiteX111" fmla="*/ 506030 w 1752940"/>
              <a:gd name="connsiteY111" fmla="*/ 2254827 h 3639074"/>
              <a:gd name="connsiteX112" fmla="*/ 611006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309935 w 1752940"/>
              <a:gd name="connsiteY143" fmla="*/ 1682529 h 3639074"/>
              <a:gd name="connsiteX144" fmla="*/ 265707 w 1752940"/>
              <a:gd name="connsiteY144" fmla="*/ 1719561 h 3639074"/>
              <a:gd name="connsiteX145" fmla="*/ 246258 w 1752940"/>
              <a:gd name="connsiteY145" fmla="*/ 1776845 h 3639074"/>
              <a:gd name="connsiteX146" fmla="*/ 224143 w 1752940"/>
              <a:gd name="connsiteY146" fmla="*/ 1749934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54359 w 1752940"/>
              <a:gd name="connsiteY193" fmla="*/ 509154 h 3639074"/>
              <a:gd name="connsiteX194" fmla="*/ 1687663 w 1752940"/>
              <a:gd name="connsiteY194" fmla="*/ 518213 h 3639074"/>
              <a:gd name="connsiteX195" fmla="*/ 1675407 w 1752940"/>
              <a:gd name="connsiteY195" fmla="*/ 557113 h 3639074"/>
              <a:gd name="connsiteX196" fmla="*/ 1661819 w 1752940"/>
              <a:gd name="connsiteY196" fmla="*/ 588285 h 3639074"/>
              <a:gd name="connsiteX197" fmla="*/ 1617591 w 1752940"/>
              <a:gd name="connsiteY197" fmla="*/ 642904 h 3639074"/>
              <a:gd name="connsiteX198" fmla="*/ 1557111 w 1752940"/>
              <a:gd name="connsiteY198" fmla="*/ 675409 h 3639074"/>
              <a:gd name="connsiteX199" fmla="*/ 1550717 w 1752940"/>
              <a:gd name="connsiteY199" fmla="*/ 737754 h 3639074"/>
              <a:gd name="connsiteX200" fmla="*/ 1516879 w 1752940"/>
              <a:gd name="connsiteY200" fmla="*/ 815819 h 3639074"/>
              <a:gd name="connsiteX0" fmla="*/ 1405511 w 1752940"/>
              <a:gd name="connsiteY0" fmla="*/ 918663 h 3639074"/>
              <a:gd name="connsiteX1" fmla="*/ 1359951 w 1752940"/>
              <a:gd name="connsiteY1" fmla="*/ 1068931 h 3639074"/>
              <a:gd name="connsiteX2" fmla="*/ 1364746 w 1752940"/>
              <a:gd name="connsiteY2" fmla="*/ 1159519 h 3639074"/>
              <a:gd name="connsiteX3" fmla="*/ 1256307 w 1752940"/>
              <a:gd name="connsiteY3" fmla="*/ 1184297 h 3639074"/>
              <a:gd name="connsiteX4" fmla="*/ 1149200 w 1752940"/>
              <a:gd name="connsiteY4" fmla="*/ 1216269 h 3639074"/>
              <a:gd name="connsiteX5" fmla="*/ 996802 w 1752940"/>
              <a:gd name="connsiteY5" fmla="*/ 1213605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563580 w 1752940"/>
              <a:gd name="connsiteY108" fmla="*/ 2543108 h 3639074"/>
              <a:gd name="connsiteX109" fmla="*/ 594753 w 1752940"/>
              <a:gd name="connsiteY109" fmla="*/ 2500213 h 3639074"/>
              <a:gd name="connsiteX110" fmla="*/ 644843 w 1752940"/>
              <a:gd name="connsiteY110" fmla="*/ 2443197 h 3639074"/>
              <a:gd name="connsiteX111" fmla="*/ 506030 w 1752940"/>
              <a:gd name="connsiteY111" fmla="*/ 2254827 h 3639074"/>
              <a:gd name="connsiteX112" fmla="*/ 611006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309935 w 1752940"/>
              <a:gd name="connsiteY143" fmla="*/ 1682529 h 3639074"/>
              <a:gd name="connsiteX144" fmla="*/ 265707 w 1752940"/>
              <a:gd name="connsiteY144" fmla="*/ 1719561 h 3639074"/>
              <a:gd name="connsiteX145" fmla="*/ 246258 w 1752940"/>
              <a:gd name="connsiteY145" fmla="*/ 1776845 h 3639074"/>
              <a:gd name="connsiteX146" fmla="*/ 224143 w 1752940"/>
              <a:gd name="connsiteY146" fmla="*/ 1749934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54359 w 1752940"/>
              <a:gd name="connsiteY193" fmla="*/ 509154 h 3639074"/>
              <a:gd name="connsiteX194" fmla="*/ 1687663 w 1752940"/>
              <a:gd name="connsiteY194" fmla="*/ 518213 h 3639074"/>
              <a:gd name="connsiteX195" fmla="*/ 1675407 w 1752940"/>
              <a:gd name="connsiteY195" fmla="*/ 557113 h 3639074"/>
              <a:gd name="connsiteX196" fmla="*/ 1661819 w 1752940"/>
              <a:gd name="connsiteY196" fmla="*/ 588285 h 3639074"/>
              <a:gd name="connsiteX197" fmla="*/ 1617591 w 1752940"/>
              <a:gd name="connsiteY197" fmla="*/ 642904 h 3639074"/>
              <a:gd name="connsiteX198" fmla="*/ 1557111 w 1752940"/>
              <a:gd name="connsiteY198" fmla="*/ 675409 h 3639074"/>
              <a:gd name="connsiteX199" fmla="*/ 1550717 w 1752940"/>
              <a:gd name="connsiteY199" fmla="*/ 737754 h 3639074"/>
              <a:gd name="connsiteX200" fmla="*/ 1516879 w 1752940"/>
              <a:gd name="connsiteY200" fmla="*/ 815819 h 3639074"/>
              <a:gd name="connsiteX0" fmla="*/ 1405511 w 1752940"/>
              <a:gd name="connsiteY0" fmla="*/ 918663 h 3639074"/>
              <a:gd name="connsiteX1" fmla="*/ 1359951 w 1752940"/>
              <a:gd name="connsiteY1" fmla="*/ 1068931 h 3639074"/>
              <a:gd name="connsiteX2" fmla="*/ 1341300 w 1752940"/>
              <a:gd name="connsiteY2" fmla="*/ 1136072 h 3639074"/>
              <a:gd name="connsiteX3" fmla="*/ 1256307 w 1752940"/>
              <a:gd name="connsiteY3" fmla="*/ 1184297 h 3639074"/>
              <a:gd name="connsiteX4" fmla="*/ 1149200 w 1752940"/>
              <a:gd name="connsiteY4" fmla="*/ 1216269 h 3639074"/>
              <a:gd name="connsiteX5" fmla="*/ 996802 w 1752940"/>
              <a:gd name="connsiteY5" fmla="*/ 1213605 h 3639074"/>
              <a:gd name="connsiteX6" fmla="*/ 712309 w 1752940"/>
              <a:gd name="connsiteY6" fmla="*/ 1163012 h 3639074"/>
              <a:gd name="connsiteX7" fmla="*/ 502567 w 1752940"/>
              <a:gd name="connsiteY7" fmla="*/ 1066800 h 3639074"/>
              <a:gd name="connsiteX8" fmla="*/ 433294 w 1752940"/>
              <a:gd name="connsiteY8" fmla="*/ 1070264 h 3639074"/>
              <a:gd name="connsiteX9" fmla="*/ 406118 w 1752940"/>
              <a:gd name="connsiteY9" fmla="*/ 1138471 h 3639074"/>
              <a:gd name="connsiteX10" fmla="*/ 403720 w 1752940"/>
              <a:gd name="connsiteY10" fmla="*/ 1231989 h 3639074"/>
              <a:gd name="connsiteX11" fmla="*/ 456860 w 1752940"/>
              <a:gd name="connsiteY11" fmla="*/ 1307270 h 3639074"/>
              <a:gd name="connsiteX12" fmla="*/ 537203 w 1752940"/>
              <a:gd name="connsiteY12" fmla="*/ 1336963 h 3639074"/>
              <a:gd name="connsiteX13" fmla="*/ 767668 w 1752940"/>
              <a:gd name="connsiteY13" fmla="*/ 1358011 h 3639074"/>
              <a:gd name="connsiteX14" fmla="*/ 651503 w 1752940"/>
              <a:gd name="connsiteY14" fmla="*/ 1359344 h 3639074"/>
              <a:gd name="connsiteX15" fmla="*/ 949375 w 1752940"/>
              <a:gd name="connsiteY15" fmla="*/ 1375063 h 3639074"/>
              <a:gd name="connsiteX16" fmla="*/ 1229931 w 1752940"/>
              <a:gd name="connsiteY16" fmla="*/ 1395846 h 3639074"/>
              <a:gd name="connsiteX17" fmla="*/ 1191830 w 1752940"/>
              <a:gd name="connsiteY17" fmla="*/ 1517073 h 3639074"/>
              <a:gd name="connsiteX18" fmla="*/ 1212612 w 1752940"/>
              <a:gd name="connsiteY18" fmla="*/ 1579418 h 3639074"/>
              <a:gd name="connsiteX19" fmla="*/ 1233394 w 1752940"/>
              <a:gd name="connsiteY19" fmla="*/ 1641764 h 3639074"/>
              <a:gd name="connsiteX20" fmla="*/ 1254176 w 1752940"/>
              <a:gd name="connsiteY20" fmla="*/ 1704109 h 3639074"/>
              <a:gd name="connsiteX21" fmla="*/ 1264567 w 1752940"/>
              <a:gd name="connsiteY21" fmla="*/ 1745673 h 3639074"/>
              <a:gd name="connsiteX22" fmla="*/ 1274958 w 1752940"/>
              <a:gd name="connsiteY22" fmla="*/ 1797627 h 3639074"/>
              <a:gd name="connsiteX23" fmla="*/ 1295740 w 1752940"/>
              <a:gd name="connsiteY23" fmla="*/ 1859973 h 3639074"/>
              <a:gd name="connsiteX24" fmla="*/ 1306130 w 1752940"/>
              <a:gd name="connsiteY24" fmla="*/ 1932709 h 3639074"/>
              <a:gd name="connsiteX25" fmla="*/ 1326912 w 1752940"/>
              <a:gd name="connsiteY25" fmla="*/ 2005445 h 3639074"/>
              <a:gd name="connsiteX26" fmla="*/ 1337303 w 1752940"/>
              <a:gd name="connsiteY26" fmla="*/ 2088573 h 3639074"/>
              <a:gd name="connsiteX27" fmla="*/ 1347694 w 1752940"/>
              <a:gd name="connsiteY27" fmla="*/ 2119745 h 3639074"/>
              <a:gd name="connsiteX28" fmla="*/ 1358085 w 1752940"/>
              <a:gd name="connsiteY28" fmla="*/ 2161309 h 3639074"/>
              <a:gd name="connsiteX29" fmla="*/ 1378867 w 1752940"/>
              <a:gd name="connsiteY29" fmla="*/ 2223654 h 3639074"/>
              <a:gd name="connsiteX30" fmla="*/ 1389258 w 1752940"/>
              <a:gd name="connsiteY30" fmla="*/ 2254827 h 3639074"/>
              <a:gd name="connsiteX31" fmla="*/ 1368476 w 1752940"/>
              <a:gd name="connsiteY31" fmla="*/ 2400300 h 3639074"/>
              <a:gd name="connsiteX32" fmla="*/ 1316521 w 1752940"/>
              <a:gd name="connsiteY32" fmla="*/ 2462645 h 3639074"/>
              <a:gd name="connsiteX33" fmla="*/ 1254176 w 1752940"/>
              <a:gd name="connsiteY33" fmla="*/ 2587336 h 3639074"/>
              <a:gd name="connsiteX34" fmla="*/ 1233394 w 1752940"/>
              <a:gd name="connsiteY34" fmla="*/ 2670464 h 3639074"/>
              <a:gd name="connsiteX35" fmla="*/ 1223003 w 1752940"/>
              <a:gd name="connsiteY35" fmla="*/ 2701636 h 3639074"/>
              <a:gd name="connsiteX36" fmla="*/ 1212612 w 1752940"/>
              <a:gd name="connsiteY36" fmla="*/ 2743200 h 3639074"/>
              <a:gd name="connsiteX37" fmla="*/ 1191830 w 1752940"/>
              <a:gd name="connsiteY37" fmla="*/ 2805545 h 3639074"/>
              <a:gd name="connsiteX38" fmla="*/ 1202221 w 1752940"/>
              <a:gd name="connsiteY38" fmla="*/ 2888673 h 3639074"/>
              <a:gd name="connsiteX39" fmla="*/ 1223003 w 1752940"/>
              <a:gd name="connsiteY39" fmla="*/ 2951018 h 3639074"/>
              <a:gd name="connsiteX40" fmla="*/ 1233394 w 1752940"/>
              <a:gd name="connsiteY40" fmla="*/ 2992582 h 3639074"/>
              <a:gd name="connsiteX41" fmla="*/ 1243785 w 1752940"/>
              <a:gd name="connsiteY41" fmla="*/ 3086100 h 3639074"/>
              <a:gd name="connsiteX42" fmla="*/ 1254176 w 1752940"/>
              <a:gd name="connsiteY42" fmla="*/ 3117273 h 3639074"/>
              <a:gd name="connsiteX43" fmla="*/ 1285349 w 1752940"/>
              <a:gd name="connsiteY43" fmla="*/ 3241964 h 3639074"/>
              <a:gd name="connsiteX44" fmla="*/ 1316521 w 1752940"/>
              <a:gd name="connsiteY44" fmla="*/ 3262745 h 3639074"/>
              <a:gd name="connsiteX45" fmla="*/ 1365013 w 1752940"/>
              <a:gd name="connsiteY45" fmla="*/ 3297381 h 3639074"/>
              <a:gd name="connsiteX46" fmla="*/ 1441212 w 1752940"/>
              <a:gd name="connsiteY46" fmla="*/ 3314700 h 3639074"/>
              <a:gd name="connsiteX47" fmla="*/ 1524339 w 1752940"/>
              <a:gd name="connsiteY47" fmla="*/ 3311236 h 3639074"/>
              <a:gd name="connsiteX48" fmla="*/ 1628249 w 1752940"/>
              <a:gd name="connsiteY48" fmla="*/ 3387436 h 3639074"/>
              <a:gd name="connsiteX49" fmla="*/ 1659421 w 1752940"/>
              <a:gd name="connsiteY49" fmla="*/ 3356264 h 3639074"/>
              <a:gd name="connsiteX50" fmla="*/ 1669812 w 1752940"/>
              <a:gd name="connsiteY50" fmla="*/ 3418609 h 3639074"/>
              <a:gd name="connsiteX51" fmla="*/ 1680203 w 1752940"/>
              <a:gd name="connsiteY51" fmla="*/ 3470564 h 3639074"/>
              <a:gd name="connsiteX52" fmla="*/ 1669812 w 1752940"/>
              <a:gd name="connsiteY52" fmla="*/ 3543300 h 3639074"/>
              <a:gd name="connsiteX53" fmla="*/ 1659421 w 1752940"/>
              <a:gd name="connsiteY53" fmla="*/ 3626427 h 3639074"/>
              <a:gd name="connsiteX54" fmla="*/ 1614394 w 1752940"/>
              <a:gd name="connsiteY54" fmla="*/ 3626427 h 3639074"/>
              <a:gd name="connsiteX55" fmla="*/ 1617858 w 1752940"/>
              <a:gd name="connsiteY55" fmla="*/ 3564082 h 3639074"/>
              <a:gd name="connsiteX56" fmla="*/ 1576294 w 1752940"/>
              <a:gd name="connsiteY56" fmla="*/ 3636818 h 3639074"/>
              <a:gd name="connsiteX57" fmla="*/ 1472385 w 1752940"/>
              <a:gd name="connsiteY57" fmla="*/ 3616036 h 3639074"/>
              <a:gd name="connsiteX58" fmla="*/ 1389258 w 1752940"/>
              <a:gd name="connsiteY58" fmla="*/ 3595254 h 3639074"/>
              <a:gd name="connsiteX59" fmla="*/ 1358085 w 1752940"/>
              <a:gd name="connsiteY59" fmla="*/ 3584864 h 3639074"/>
              <a:gd name="connsiteX60" fmla="*/ 1316521 w 1752940"/>
              <a:gd name="connsiteY60" fmla="*/ 3574473 h 3639074"/>
              <a:gd name="connsiteX61" fmla="*/ 1171049 w 1752940"/>
              <a:gd name="connsiteY61" fmla="*/ 3560618 h 3639074"/>
              <a:gd name="connsiteX62" fmla="*/ 1042893 w 1752940"/>
              <a:gd name="connsiteY62" fmla="*/ 3577936 h 3639074"/>
              <a:gd name="connsiteX63" fmla="*/ 935521 w 1752940"/>
              <a:gd name="connsiteY63" fmla="*/ 3591791 h 3639074"/>
              <a:gd name="connsiteX64" fmla="*/ 869712 w 1752940"/>
              <a:gd name="connsiteY64" fmla="*/ 3595254 h 3639074"/>
              <a:gd name="connsiteX65" fmla="*/ 828149 w 1752940"/>
              <a:gd name="connsiteY65" fmla="*/ 3626427 h 3639074"/>
              <a:gd name="connsiteX66" fmla="*/ 800439 w 1752940"/>
              <a:gd name="connsiteY66" fmla="*/ 3595255 h 3639074"/>
              <a:gd name="connsiteX67" fmla="*/ 751949 w 1752940"/>
              <a:gd name="connsiteY67" fmla="*/ 3598718 h 3639074"/>
              <a:gd name="connsiteX68" fmla="*/ 699995 w 1752940"/>
              <a:gd name="connsiteY68" fmla="*/ 3571009 h 3639074"/>
              <a:gd name="connsiteX69" fmla="*/ 665358 w 1752940"/>
              <a:gd name="connsiteY69" fmla="*/ 3532908 h 3639074"/>
              <a:gd name="connsiteX70" fmla="*/ 661894 w 1752940"/>
              <a:gd name="connsiteY70" fmla="*/ 3564082 h 3639074"/>
              <a:gd name="connsiteX71" fmla="*/ 672285 w 1752940"/>
              <a:gd name="connsiteY71" fmla="*/ 3387436 h 3639074"/>
              <a:gd name="connsiteX72" fmla="*/ 776194 w 1752940"/>
              <a:gd name="connsiteY72" fmla="*/ 3408218 h 3639074"/>
              <a:gd name="connsiteX73" fmla="*/ 838539 w 1752940"/>
              <a:gd name="connsiteY73" fmla="*/ 3366654 h 3639074"/>
              <a:gd name="connsiteX74" fmla="*/ 842003 w 1752940"/>
              <a:gd name="connsiteY74" fmla="*/ 3314700 h 3639074"/>
              <a:gd name="connsiteX75" fmla="*/ 796976 w 1752940"/>
              <a:gd name="connsiteY75" fmla="*/ 3262745 h 3639074"/>
              <a:gd name="connsiteX76" fmla="*/ 713849 w 1752940"/>
              <a:gd name="connsiteY76" fmla="*/ 3241964 h 3639074"/>
              <a:gd name="connsiteX77" fmla="*/ 672285 w 1752940"/>
              <a:gd name="connsiteY77" fmla="*/ 3231573 h 3639074"/>
              <a:gd name="connsiteX78" fmla="*/ 838540 w 1752940"/>
              <a:gd name="connsiteY78" fmla="*/ 3190009 h 3639074"/>
              <a:gd name="connsiteX79" fmla="*/ 848930 w 1752940"/>
              <a:gd name="connsiteY79" fmla="*/ 3138054 h 3639074"/>
              <a:gd name="connsiteX80" fmla="*/ 838540 w 1752940"/>
              <a:gd name="connsiteY80" fmla="*/ 3013364 h 3639074"/>
              <a:gd name="connsiteX81" fmla="*/ 672285 w 1752940"/>
              <a:gd name="connsiteY81" fmla="*/ 2961409 h 3639074"/>
              <a:gd name="connsiteX82" fmla="*/ 599549 w 1752940"/>
              <a:gd name="connsiteY82" fmla="*/ 2951018 h 3639074"/>
              <a:gd name="connsiteX83" fmla="*/ 308603 w 1752940"/>
              <a:gd name="connsiteY83" fmla="*/ 2961409 h 3639074"/>
              <a:gd name="connsiteX84" fmla="*/ 277430 w 1752940"/>
              <a:gd name="connsiteY84" fmla="*/ 2971800 h 3639074"/>
              <a:gd name="connsiteX85" fmla="*/ 246258 w 1752940"/>
              <a:gd name="connsiteY85" fmla="*/ 3034145 h 3639074"/>
              <a:gd name="connsiteX86" fmla="*/ 215085 w 1752940"/>
              <a:gd name="connsiteY86" fmla="*/ 3096491 h 3639074"/>
              <a:gd name="connsiteX87" fmla="*/ 225476 w 1752940"/>
              <a:gd name="connsiteY87" fmla="*/ 3210791 h 3639074"/>
              <a:gd name="connsiteX88" fmla="*/ 287821 w 1752940"/>
              <a:gd name="connsiteY88" fmla="*/ 3241964 h 3639074"/>
              <a:gd name="connsiteX89" fmla="*/ 318994 w 1752940"/>
              <a:gd name="connsiteY89" fmla="*/ 3262745 h 3639074"/>
              <a:gd name="connsiteX90" fmla="*/ 381340 w 1752940"/>
              <a:gd name="connsiteY90" fmla="*/ 3293918 h 3639074"/>
              <a:gd name="connsiteX91" fmla="*/ 422903 w 1752940"/>
              <a:gd name="connsiteY91" fmla="*/ 3356264 h 3639074"/>
              <a:gd name="connsiteX92" fmla="*/ 443685 w 1752940"/>
              <a:gd name="connsiteY92" fmla="*/ 3418609 h 3639074"/>
              <a:gd name="connsiteX93" fmla="*/ 395194 w 1752940"/>
              <a:gd name="connsiteY93" fmla="*/ 3574473 h 3639074"/>
              <a:gd name="connsiteX94" fmla="*/ 273966 w 1752940"/>
              <a:gd name="connsiteY94" fmla="*/ 3543299 h 3639074"/>
              <a:gd name="connsiteX95" fmla="*/ 194303 w 1752940"/>
              <a:gd name="connsiteY95" fmla="*/ 3574473 h 3639074"/>
              <a:gd name="connsiteX96" fmla="*/ 163130 w 1752940"/>
              <a:gd name="connsiteY96" fmla="*/ 3564082 h 3639074"/>
              <a:gd name="connsiteX97" fmla="*/ 131958 w 1752940"/>
              <a:gd name="connsiteY97" fmla="*/ 3543300 h 3639074"/>
              <a:gd name="connsiteX98" fmla="*/ 38440 w 1752940"/>
              <a:gd name="connsiteY98" fmla="*/ 3522518 h 3639074"/>
              <a:gd name="connsiteX99" fmla="*/ 28049 w 1752940"/>
              <a:gd name="connsiteY99" fmla="*/ 3096491 h 3639074"/>
              <a:gd name="connsiteX100" fmla="*/ 17658 w 1752940"/>
              <a:gd name="connsiteY100" fmla="*/ 2971800 h 3639074"/>
              <a:gd name="connsiteX101" fmla="*/ 59221 w 1752940"/>
              <a:gd name="connsiteY101" fmla="*/ 2691245 h 3639074"/>
              <a:gd name="connsiteX102" fmla="*/ 329385 w 1752940"/>
              <a:gd name="connsiteY102" fmla="*/ 2701636 h 3639074"/>
              <a:gd name="connsiteX103" fmla="*/ 370949 w 1752940"/>
              <a:gd name="connsiteY103" fmla="*/ 2691245 h 3639074"/>
              <a:gd name="connsiteX104" fmla="*/ 433294 w 1752940"/>
              <a:gd name="connsiteY104" fmla="*/ 2670464 h 3639074"/>
              <a:gd name="connsiteX105" fmla="*/ 474858 w 1752940"/>
              <a:gd name="connsiteY105" fmla="*/ 2608118 h 3639074"/>
              <a:gd name="connsiteX106" fmla="*/ 506030 w 1752940"/>
              <a:gd name="connsiteY106" fmla="*/ 2597727 h 3639074"/>
              <a:gd name="connsiteX107" fmla="*/ 537203 w 1752940"/>
              <a:gd name="connsiteY107" fmla="*/ 2576945 h 3639074"/>
              <a:gd name="connsiteX108" fmla="*/ 563580 w 1752940"/>
              <a:gd name="connsiteY108" fmla="*/ 2543108 h 3639074"/>
              <a:gd name="connsiteX109" fmla="*/ 594753 w 1752940"/>
              <a:gd name="connsiteY109" fmla="*/ 2500213 h 3639074"/>
              <a:gd name="connsiteX110" fmla="*/ 644843 w 1752940"/>
              <a:gd name="connsiteY110" fmla="*/ 2443197 h 3639074"/>
              <a:gd name="connsiteX111" fmla="*/ 506030 w 1752940"/>
              <a:gd name="connsiteY111" fmla="*/ 2254827 h 3639074"/>
              <a:gd name="connsiteX112" fmla="*/ 611006 w 1752940"/>
              <a:gd name="connsiteY112" fmla="*/ 2265218 h 3639074"/>
              <a:gd name="connsiteX113" fmla="*/ 433294 w 1752940"/>
              <a:gd name="connsiteY113" fmla="*/ 2286000 h 3639074"/>
              <a:gd name="connsiteX114" fmla="*/ 370949 w 1752940"/>
              <a:gd name="connsiteY114" fmla="*/ 2306782 h 3639074"/>
              <a:gd name="connsiteX115" fmla="*/ 308603 w 1752940"/>
              <a:gd name="connsiteY115" fmla="*/ 2337954 h 3639074"/>
              <a:gd name="connsiteX116" fmla="*/ 246258 w 1752940"/>
              <a:gd name="connsiteY116" fmla="*/ 2379518 h 3639074"/>
              <a:gd name="connsiteX117" fmla="*/ 183912 w 1752940"/>
              <a:gd name="connsiteY117" fmla="*/ 2400300 h 3639074"/>
              <a:gd name="connsiteX118" fmla="*/ 100785 w 1752940"/>
              <a:gd name="connsiteY118" fmla="*/ 2389909 h 3639074"/>
              <a:gd name="connsiteX119" fmla="*/ 34975 w 1752940"/>
              <a:gd name="connsiteY119" fmla="*/ 2265218 h 3639074"/>
              <a:gd name="connsiteX120" fmla="*/ 86930 w 1752940"/>
              <a:gd name="connsiteY120" fmla="*/ 1950027 h 3639074"/>
              <a:gd name="connsiteX121" fmla="*/ 450612 w 1752940"/>
              <a:gd name="connsiteY121" fmla="*/ 1898072 h 3639074"/>
              <a:gd name="connsiteX122" fmla="*/ 433294 w 1752940"/>
              <a:gd name="connsiteY122" fmla="*/ 1887682 h 3639074"/>
              <a:gd name="connsiteX123" fmla="*/ 343240 w 1752940"/>
              <a:gd name="connsiteY123" fmla="*/ 1894609 h 3639074"/>
              <a:gd name="connsiteX124" fmla="*/ 474858 w 1752940"/>
              <a:gd name="connsiteY124" fmla="*/ 1835727 h 3639074"/>
              <a:gd name="connsiteX125" fmla="*/ 526812 w 1752940"/>
              <a:gd name="connsiteY125" fmla="*/ 1783772 h 3639074"/>
              <a:gd name="connsiteX126" fmla="*/ 526813 w 1752940"/>
              <a:gd name="connsiteY126" fmla="*/ 1756063 h 3639074"/>
              <a:gd name="connsiteX127" fmla="*/ 578766 w 1752940"/>
              <a:gd name="connsiteY127" fmla="*/ 1697181 h 3639074"/>
              <a:gd name="connsiteX128" fmla="*/ 686140 w 1752940"/>
              <a:gd name="connsiteY128" fmla="*/ 1711037 h 3639074"/>
              <a:gd name="connsiteX129" fmla="*/ 814294 w 1752940"/>
              <a:gd name="connsiteY129" fmla="*/ 1721428 h 3639074"/>
              <a:gd name="connsiteX130" fmla="*/ 824685 w 1752940"/>
              <a:gd name="connsiteY130" fmla="*/ 1624445 h 3639074"/>
              <a:gd name="connsiteX131" fmla="*/ 932058 w 1752940"/>
              <a:gd name="connsiteY131" fmla="*/ 1558636 h 3639074"/>
              <a:gd name="connsiteX132" fmla="*/ 900885 w 1752940"/>
              <a:gd name="connsiteY132" fmla="*/ 1548245 h 3639074"/>
              <a:gd name="connsiteX133" fmla="*/ 859321 w 1752940"/>
              <a:gd name="connsiteY133" fmla="*/ 1527464 h 3639074"/>
              <a:gd name="connsiteX134" fmla="*/ 807367 w 1752940"/>
              <a:gd name="connsiteY134" fmla="*/ 1517073 h 3639074"/>
              <a:gd name="connsiteX135" fmla="*/ 776194 w 1752940"/>
              <a:gd name="connsiteY135" fmla="*/ 1506682 h 3639074"/>
              <a:gd name="connsiteX136" fmla="*/ 734630 w 1752940"/>
              <a:gd name="connsiteY136" fmla="*/ 1496291 h 3639074"/>
              <a:gd name="connsiteX137" fmla="*/ 672285 w 1752940"/>
              <a:gd name="connsiteY137" fmla="*/ 1475509 h 3639074"/>
              <a:gd name="connsiteX138" fmla="*/ 609940 w 1752940"/>
              <a:gd name="connsiteY138" fmla="*/ 1527464 h 3639074"/>
              <a:gd name="connsiteX139" fmla="*/ 578767 w 1752940"/>
              <a:gd name="connsiteY139" fmla="*/ 1548245 h 3639074"/>
              <a:gd name="connsiteX140" fmla="*/ 568376 w 1752940"/>
              <a:gd name="connsiteY140" fmla="*/ 1579418 h 3639074"/>
              <a:gd name="connsiteX141" fmla="*/ 402121 w 1752940"/>
              <a:gd name="connsiteY141" fmla="*/ 1600200 h 3639074"/>
              <a:gd name="connsiteX142" fmla="*/ 360558 w 1752940"/>
              <a:gd name="connsiteY142" fmla="*/ 1641764 h 3639074"/>
              <a:gd name="connsiteX143" fmla="*/ 309935 w 1752940"/>
              <a:gd name="connsiteY143" fmla="*/ 1682529 h 3639074"/>
              <a:gd name="connsiteX144" fmla="*/ 265707 w 1752940"/>
              <a:gd name="connsiteY144" fmla="*/ 1719561 h 3639074"/>
              <a:gd name="connsiteX145" fmla="*/ 246258 w 1752940"/>
              <a:gd name="connsiteY145" fmla="*/ 1776845 h 3639074"/>
              <a:gd name="connsiteX146" fmla="*/ 224143 w 1752940"/>
              <a:gd name="connsiteY146" fmla="*/ 1749934 h 3639074"/>
              <a:gd name="connsiteX147" fmla="*/ 118103 w 1752940"/>
              <a:gd name="connsiteY147" fmla="*/ 1773382 h 3639074"/>
              <a:gd name="connsiteX148" fmla="*/ 97322 w 1752940"/>
              <a:gd name="connsiteY148" fmla="*/ 1499755 h 3639074"/>
              <a:gd name="connsiteX149" fmla="*/ 86931 w 1752940"/>
              <a:gd name="connsiteY149" fmla="*/ 1170708 h 3639074"/>
              <a:gd name="connsiteX150" fmla="*/ 129826 w 1752940"/>
              <a:gd name="connsiteY150" fmla="*/ 1107831 h 3639074"/>
              <a:gd name="connsiteX151" fmla="*/ 184445 w 1752940"/>
              <a:gd name="connsiteY151" fmla="*/ 1091578 h 3639074"/>
              <a:gd name="connsiteX152" fmla="*/ 239064 w 1752940"/>
              <a:gd name="connsiteY152" fmla="*/ 1063603 h 3639074"/>
              <a:gd name="connsiteX153" fmla="*/ 350167 w 1752940"/>
              <a:gd name="connsiteY153" fmla="*/ 1044152 h 3639074"/>
              <a:gd name="connsiteX154" fmla="*/ 377343 w 1752940"/>
              <a:gd name="connsiteY154" fmla="*/ 999926 h 3639074"/>
              <a:gd name="connsiteX155" fmla="*/ 437823 w 1752940"/>
              <a:gd name="connsiteY155" fmla="*/ 990867 h 3639074"/>
              <a:gd name="connsiteX156" fmla="*/ 476190 w 1752940"/>
              <a:gd name="connsiteY156" fmla="*/ 989000 h 3639074"/>
              <a:gd name="connsiteX157" fmla="*/ 519086 w 1752940"/>
              <a:gd name="connsiteY157" fmla="*/ 965585 h 3639074"/>
              <a:gd name="connsiteX158" fmla="*/ 589158 w 1752940"/>
              <a:gd name="connsiteY158" fmla="*/ 955964 h 3639074"/>
              <a:gd name="connsiteX159" fmla="*/ 620330 w 1752940"/>
              <a:gd name="connsiteY159" fmla="*/ 935182 h 3639074"/>
              <a:gd name="connsiteX160" fmla="*/ 672285 w 1752940"/>
              <a:gd name="connsiteY160" fmla="*/ 924791 h 3639074"/>
              <a:gd name="connsiteX161" fmla="*/ 703458 w 1752940"/>
              <a:gd name="connsiteY161" fmla="*/ 914400 h 3639074"/>
              <a:gd name="connsiteX162" fmla="*/ 755412 w 1752940"/>
              <a:gd name="connsiteY162" fmla="*/ 904009 h 3639074"/>
              <a:gd name="connsiteX163" fmla="*/ 848930 w 1752940"/>
              <a:gd name="connsiteY163" fmla="*/ 862445 h 3639074"/>
              <a:gd name="connsiteX164" fmla="*/ 880103 w 1752940"/>
              <a:gd name="connsiteY164" fmla="*/ 852054 h 3639074"/>
              <a:gd name="connsiteX165" fmla="*/ 911276 w 1752940"/>
              <a:gd name="connsiteY165" fmla="*/ 831273 h 3639074"/>
              <a:gd name="connsiteX166" fmla="*/ 973621 w 1752940"/>
              <a:gd name="connsiteY166" fmla="*/ 810491 h 3639074"/>
              <a:gd name="connsiteX167" fmla="*/ 1004794 w 1752940"/>
              <a:gd name="connsiteY167" fmla="*/ 779318 h 3639074"/>
              <a:gd name="connsiteX168" fmla="*/ 1046358 w 1752940"/>
              <a:gd name="connsiteY168" fmla="*/ 758536 h 3639074"/>
              <a:gd name="connsiteX169" fmla="*/ 1077530 w 1752940"/>
              <a:gd name="connsiteY169" fmla="*/ 737754 h 3639074"/>
              <a:gd name="connsiteX170" fmla="*/ 1150267 w 1752940"/>
              <a:gd name="connsiteY170" fmla="*/ 644236 h 3639074"/>
              <a:gd name="connsiteX171" fmla="*/ 1191830 w 1752940"/>
              <a:gd name="connsiteY171" fmla="*/ 581891 h 3639074"/>
              <a:gd name="connsiteX172" fmla="*/ 1212612 w 1752940"/>
              <a:gd name="connsiteY172" fmla="*/ 550718 h 3639074"/>
              <a:gd name="connsiteX173" fmla="*/ 1243785 w 1752940"/>
              <a:gd name="connsiteY173" fmla="*/ 519545 h 3639074"/>
              <a:gd name="connsiteX174" fmla="*/ 1285349 w 1752940"/>
              <a:gd name="connsiteY174" fmla="*/ 457200 h 3639074"/>
              <a:gd name="connsiteX175" fmla="*/ 1316521 w 1752940"/>
              <a:gd name="connsiteY175" fmla="*/ 426027 h 3639074"/>
              <a:gd name="connsiteX176" fmla="*/ 1358085 w 1752940"/>
              <a:gd name="connsiteY176" fmla="*/ 363682 h 3639074"/>
              <a:gd name="connsiteX177" fmla="*/ 1420430 w 1752940"/>
              <a:gd name="connsiteY177" fmla="*/ 270164 h 3639074"/>
              <a:gd name="connsiteX178" fmla="*/ 1451603 w 1752940"/>
              <a:gd name="connsiteY178" fmla="*/ 207818 h 3639074"/>
              <a:gd name="connsiteX179" fmla="*/ 1472385 w 1752940"/>
              <a:gd name="connsiteY179" fmla="*/ 166254 h 3639074"/>
              <a:gd name="connsiteX180" fmla="*/ 1482776 w 1752940"/>
              <a:gd name="connsiteY180" fmla="*/ 124691 h 3639074"/>
              <a:gd name="connsiteX181" fmla="*/ 1503558 w 1752940"/>
              <a:gd name="connsiteY181" fmla="*/ 93518 h 3639074"/>
              <a:gd name="connsiteX182" fmla="*/ 1513949 w 1752940"/>
              <a:gd name="connsiteY182" fmla="*/ 62345 h 3639074"/>
              <a:gd name="connsiteX183" fmla="*/ 1555512 w 1752940"/>
              <a:gd name="connsiteY183" fmla="*/ 0 h 3639074"/>
              <a:gd name="connsiteX184" fmla="*/ 1659421 w 1752940"/>
              <a:gd name="connsiteY184" fmla="*/ 20782 h 3639074"/>
              <a:gd name="connsiteX185" fmla="*/ 1690594 w 1752940"/>
              <a:gd name="connsiteY185" fmla="*/ 41564 h 3639074"/>
              <a:gd name="connsiteX186" fmla="*/ 1721767 w 1752940"/>
              <a:gd name="connsiteY186" fmla="*/ 103909 h 3639074"/>
              <a:gd name="connsiteX187" fmla="*/ 1752940 w 1752940"/>
              <a:gd name="connsiteY187" fmla="*/ 166254 h 3639074"/>
              <a:gd name="connsiteX188" fmla="*/ 1742549 w 1752940"/>
              <a:gd name="connsiteY188" fmla="*/ 363682 h 3639074"/>
              <a:gd name="connsiteX189" fmla="*/ 1732158 w 1752940"/>
              <a:gd name="connsiteY189" fmla="*/ 394854 h 3639074"/>
              <a:gd name="connsiteX190" fmla="*/ 1700985 w 1752940"/>
              <a:gd name="connsiteY190" fmla="*/ 415636 h 3639074"/>
              <a:gd name="connsiteX191" fmla="*/ 1690594 w 1752940"/>
              <a:gd name="connsiteY191" fmla="*/ 446809 h 3639074"/>
              <a:gd name="connsiteX192" fmla="*/ 1628249 w 1752940"/>
              <a:gd name="connsiteY192" fmla="*/ 477982 h 3639074"/>
              <a:gd name="connsiteX193" fmla="*/ 1654359 w 1752940"/>
              <a:gd name="connsiteY193" fmla="*/ 509154 h 3639074"/>
              <a:gd name="connsiteX194" fmla="*/ 1687663 w 1752940"/>
              <a:gd name="connsiteY194" fmla="*/ 518213 h 3639074"/>
              <a:gd name="connsiteX195" fmla="*/ 1675407 w 1752940"/>
              <a:gd name="connsiteY195" fmla="*/ 557113 h 3639074"/>
              <a:gd name="connsiteX196" fmla="*/ 1661819 w 1752940"/>
              <a:gd name="connsiteY196" fmla="*/ 588285 h 3639074"/>
              <a:gd name="connsiteX197" fmla="*/ 1617591 w 1752940"/>
              <a:gd name="connsiteY197" fmla="*/ 642904 h 3639074"/>
              <a:gd name="connsiteX198" fmla="*/ 1557111 w 1752940"/>
              <a:gd name="connsiteY198" fmla="*/ 675409 h 3639074"/>
              <a:gd name="connsiteX199" fmla="*/ 1550717 w 1752940"/>
              <a:gd name="connsiteY199" fmla="*/ 737754 h 3639074"/>
              <a:gd name="connsiteX200" fmla="*/ 1516879 w 1752940"/>
              <a:gd name="connsiteY200" fmla="*/ 815819 h 363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1752940" h="3639074">
                <a:moveTo>
                  <a:pt x="1405511" y="918663"/>
                </a:moveTo>
                <a:cubicBezTo>
                  <a:pt x="1402047" y="939445"/>
                  <a:pt x="1370653" y="1032696"/>
                  <a:pt x="1359951" y="1068931"/>
                </a:cubicBezTo>
                <a:cubicBezTo>
                  <a:pt x="1349249" y="1105166"/>
                  <a:pt x="1358574" y="1116844"/>
                  <a:pt x="1341300" y="1136072"/>
                </a:cubicBezTo>
                <a:cubicBezTo>
                  <a:pt x="1324026" y="1155300"/>
                  <a:pt x="1294407" y="1187761"/>
                  <a:pt x="1256307" y="1184297"/>
                </a:cubicBezTo>
                <a:cubicBezTo>
                  <a:pt x="1235525" y="1177370"/>
                  <a:pt x="1192451" y="1211384"/>
                  <a:pt x="1149200" y="1216269"/>
                </a:cubicBezTo>
                <a:cubicBezTo>
                  <a:pt x="1105949" y="1221154"/>
                  <a:pt x="1044729" y="1229581"/>
                  <a:pt x="996802" y="1213605"/>
                </a:cubicBezTo>
                <a:cubicBezTo>
                  <a:pt x="855947" y="1177814"/>
                  <a:pt x="794681" y="1187479"/>
                  <a:pt x="712309" y="1163012"/>
                </a:cubicBezTo>
                <a:cubicBezTo>
                  <a:pt x="629937" y="1138545"/>
                  <a:pt x="549069" y="1082258"/>
                  <a:pt x="502567" y="1066800"/>
                </a:cubicBezTo>
                <a:cubicBezTo>
                  <a:pt x="456065" y="1051342"/>
                  <a:pt x="511645" y="1044147"/>
                  <a:pt x="433294" y="1070264"/>
                </a:cubicBezTo>
                <a:cubicBezTo>
                  <a:pt x="426367" y="1091046"/>
                  <a:pt x="411047" y="1111517"/>
                  <a:pt x="406118" y="1138471"/>
                </a:cubicBezTo>
                <a:cubicBezTo>
                  <a:pt x="401189" y="1165425"/>
                  <a:pt x="395263" y="1203856"/>
                  <a:pt x="403720" y="1231989"/>
                </a:cubicBezTo>
                <a:cubicBezTo>
                  <a:pt x="412177" y="1260122"/>
                  <a:pt x="434613" y="1289774"/>
                  <a:pt x="456860" y="1307270"/>
                </a:cubicBezTo>
                <a:cubicBezTo>
                  <a:pt x="479107" y="1324766"/>
                  <a:pt x="485402" y="1328506"/>
                  <a:pt x="537203" y="1336963"/>
                </a:cubicBezTo>
                <a:cubicBezTo>
                  <a:pt x="589004" y="1345420"/>
                  <a:pt x="748618" y="1354281"/>
                  <a:pt x="767668" y="1358011"/>
                </a:cubicBezTo>
                <a:cubicBezTo>
                  <a:pt x="786718" y="1361741"/>
                  <a:pt x="621219" y="1356502"/>
                  <a:pt x="651503" y="1359344"/>
                </a:cubicBezTo>
                <a:cubicBezTo>
                  <a:pt x="681787" y="1362186"/>
                  <a:pt x="831612" y="1371599"/>
                  <a:pt x="949375" y="1375063"/>
                </a:cubicBezTo>
                <a:cubicBezTo>
                  <a:pt x="1013318" y="1367070"/>
                  <a:pt x="1189522" y="1372178"/>
                  <a:pt x="1229931" y="1395846"/>
                </a:cubicBezTo>
                <a:cubicBezTo>
                  <a:pt x="1270340" y="1419514"/>
                  <a:pt x="1194716" y="1486478"/>
                  <a:pt x="1191830" y="1517073"/>
                </a:cubicBezTo>
                <a:cubicBezTo>
                  <a:pt x="1188944" y="1547668"/>
                  <a:pt x="1205685" y="1558636"/>
                  <a:pt x="1212612" y="1579418"/>
                </a:cubicBezTo>
                <a:lnTo>
                  <a:pt x="1233394" y="1641764"/>
                </a:lnTo>
                <a:lnTo>
                  <a:pt x="1254176" y="1704109"/>
                </a:lnTo>
                <a:cubicBezTo>
                  <a:pt x="1257640" y="1717964"/>
                  <a:pt x="1261469" y="1731732"/>
                  <a:pt x="1264567" y="1745673"/>
                </a:cubicBezTo>
                <a:cubicBezTo>
                  <a:pt x="1268398" y="1762913"/>
                  <a:pt x="1270311" y="1780588"/>
                  <a:pt x="1274958" y="1797627"/>
                </a:cubicBezTo>
                <a:cubicBezTo>
                  <a:pt x="1280722" y="1818761"/>
                  <a:pt x="1295740" y="1859973"/>
                  <a:pt x="1295740" y="1859973"/>
                </a:cubicBezTo>
                <a:cubicBezTo>
                  <a:pt x="1299203" y="1884218"/>
                  <a:pt x="1301749" y="1908613"/>
                  <a:pt x="1306130" y="1932709"/>
                </a:cubicBezTo>
                <a:cubicBezTo>
                  <a:pt x="1311349" y="1961414"/>
                  <a:pt x="1318009" y="1978737"/>
                  <a:pt x="1326912" y="2005445"/>
                </a:cubicBezTo>
                <a:cubicBezTo>
                  <a:pt x="1330376" y="2033154"/>
                  <a:pt x="1332308" y="2061098"/>
                  <a:pt x="1337303" y="2088573"/>
                </a:cubicBezTo>
                <a:cubicBezTo>
                  <a:pt x="1339262" y="2099349"/>
                  <a:pt x="1344685" y="2109214"/>
                  <a:pt x="1347694" y="2119745"/>
                </a:cubicBezTo>
                <a:cubicBezTo>
                  <a:pt x="1351617" y="2133477"/>
                  <a:pt x="1353981" y="2147630"/>
                  <a:pt x="1358085" y="2161309"/>
                </a:cubicBezTo>
                <a:cubicBezTo>
                  <a:pt x="1364380" y="2182291"/>
                  <a:pt x="1371940" y="2202872"/>
                  <a:pt x="1378867" y="2223654"/>
                </a:cubicBezTo>
                <a:lnTo>
                  <a:pt x="1389258" y="2254827"/>
                </a:lnTo>
                <a:cubicBezTo>
                  <a:pt x="1386603" y="2284029"/>
                  <a:pt x="1388466" y="2360320"/>
                  <a:pt x="1368476" y="2400300"/>
                </a:cubicBezTo>
                <a:cubicBezTo>
                  <a:pt x="1346195" y="2444861"/>
                  <a:pt x="1348697" y="2421276"/>
                  <a:pt x="1316521" y="2462645"/>
                </a:cubicBezTo>
                <a:cubicBezTo>
                  <a:pt x="1269523" y="2523072"/>
                  <a:pt x="1276966" y="2518965"/>
                  <a:pt x="1254176" y="2587336"/>
                </a:cubicBezTo>
                <a:cubicBezTo>
                  <a:pt x="1230424" y="2658592"/>
                  <a:pt x="1258472" y="2570153"/>
                  <a:pt x="1233394" y="2670464"/>
                </a:cubicBezTo>
                <a:cubicBezTo>
                  <a:pt x="1230738" y="2681090"/>
                  <a:pt x="1226012" y="2691105"/>
                  <a:pt x="1223003" y="2701636"/>
                </a:cubicBezTo>
                <a:cubicBezTo>
                  <a:pt x="1219080" y="2715368"/>
                  <a:pt x="1216716" y="2729521"/>
                  <a:pt x="1212612" y="2743200"/>
                </a:cubicBezTo>
                <a:cubicBezTo>
                  <a:pt x="1206317" y="2764182"/>
                  <a:pt x="1191830" y="2805545"/>
                  <a:pt x="1191830" y="2805545"/>
                </a:cubicBezTo>
                <a:cubicBezTo>
                  <a:pt x="1195294" y="2833254"/>
                  <a:pt x="1196370" y="2861368"/>
                  <a:pt x="1202221" y="2888673"/>
                </a:cubicBezTo>
                <a:cubicBezTo>
                  <a:pt x="1206811" y="2910093"/>
                  <a:pt x="1217690" y="2929766"/>
                  <a:pt x="1223003" y="2951018"/>
                </a:cubicBezTo>
                <a:lnTo>
                  <a:pt x="1233394" y="2992582"/>
                </a:lnTo>
                <a:cubicBezTo>
                  <a:pt x="1236858" y="3023755"/>
                  <a:pt x="1238629" y="3055162"/>
                  <a:pt x="1243785" y="3086100"/>
                </a:cubicBezTo>
                <a:cubicBezTo>
                  <a:pt x="1245586" y="3096904"/>
                  <a:pt x="1251800" y="3106581"/>
                  <a:pt x="1254176" y="3117273"/>
                </a:cubicBezTo>
                <a:cubicBezTo>
                  <a:pt x="1257577" y="3132577"/>
                  <a:pt x="1268917" y="3231010"/>
                  <a:pt x="1285349" y="3241964"/>
                </a:cubicBezTo>
                <a:lnTo>
                  <a:pt x="1316521" y="3262745"/>
                </a:lnTo>
                <a:cubicBezTo>
                  <a:pt x="1328376" y="3298310"/>
                  <a:pt x="1344231" y="3288722"/>
                  <a:pt x="1365013" y="3297381"/>
                </a:cubicBezTo>
                <a:cubicBezTo>
                  <a:pt x="1385795" y="3306040"/>
                  <a:pt x="1398192" y="3300360"/>
                  <a:pt x="1441212" y="3314700"/>
                </a:cubicBezTo>
                <a:cubicBezTo>
                  <a:pt x="1482776" y="3311236"/>
                  <a:pt x="1493166" y="3299113"/>
                  <a:pt x="1524339" y="3311236"/>
                </a:cubicBezTo>
                <a:cubicBezTo>
                  <a:pt x="1555512" y="3323359"/>
                  <a:pt x="1605735" y="3379931"/>
                  <a:pt x="1628249" y="3387436"/>
                </a:cubicBezTo>
                <a:cubicBezTo>
                  <a:pt x="1650763" y="3394941"/>
                  <a:pt x="1647665" y="3347447"/>
                  <a:pt x="1659421" y="3356264"/>
                </a:cubicBezTo>
                <a:cubicBezTo>
                  <a:pt x="1676276" y="3368905"/>
                  <a:pt x="1666043" y="3397881"/>
                  <a:pt x="1669812" y="3418609"/>
                </a:cubicBezTo>
                <a:cubicBezTo>
                  <a:pt x="1672971" y="3435985"/>
                  <a:pt x="1676739" y="3453246"/>
                  <a:pt x="1680203" y="3470564"/>
                </a:cubicBezTo>
                <a:cubicBezTo>
                  <a:pt x="1676739" y="3494809"/>
                  <a:pt x="1673049" y="3519023"/>
                  <a:pt x="1669812" y="3543300"/>
                </a:cubicBezTo>
                <a:cubicBezTo>
                  <a:pt x="1666121" y="3570980"/>
                  <a:pt x="1668657" y="3612573"/>
                  <a:pt x="1659421" y="3626427"/>
                </a:cubicBezTo>
                <a:cubicBezTo>
                  <a:pt x="1650185" y="3640282"/>
                  <a:pt x="1617858" y="3612572"/>
                  <a:pt x="1614394" y="3626427"/>
                </a:cubicBezTo>
                <a:cubicBezTo>
                  <a:pt x="1604003" y="3619500"/>
                  <a:pt x="1624208" y="3562350"/>
                  <a:pt x="1617858" y="3564082"/>
                </a:cubicBezTo>
                <a:cubicBezTo>
                  <a:pt x="1611508" y="3565814"/>
                  <a:pt x="1600539" y="3628159"/>
                  <a:pt x="1576294" y="3636818"/>
                </a:cubicBezTo>
                <a:cubicBezTo>
                  <a:pt x="1552049" y="3645477"/>
                  <a:pt x="1505895" y="3627206"/>
                  <a:pt x="1472385" y="3616036"/>
                </a:cubicBezTo>
                <a:cubicBezTo>
                  <a:pt x="1401137" y="3592287"/>
                  <a:pt x="1489555" y="3620327"/>
                  <a:pt x="1389258" y="3595254"/>
                </a:cubicBezTo>
                <a:cubicBezTo>
                  <a:pt x="1378632" y="3592598"/>
                  <a:pt x="1368617" y="3587873"/>
                  <a:pt x="1358085" y="3584864"/>
                </a:cubicBezTo>
                <a:cubicBezTo>
                  <a:pt x="1344353" y="3580941"/>
                  <a:pt x="1347694" y="3578514"/>
                  <a:pt x="1316521" y="3574473"/>
                </a:cubicBezTo>
                <a:cubicBezTo>
                  <a:pt x="1285348" y="3570432"/>
                  <a:pt x="1216654" y="3560041"/>
                  <a:pt x="1171049" y="3560618"/>
                </a:cubicBezTo>
                <a:cubicBezTo>
                  <a:pt x="1125444" y="3561195"/>
                  <a:pt x="1082148" y="3572741"/>
                  <a:pt x="1042893" y="3577936"/>
                </a:cubicBezTo>
                <a:cubicBezTo>
                  <a:pt x="1003638" y="3583131"/>
                  <a:pt x="964384" y="3588905"/>
                  <a:pt x="935521" y="3591791"/>
                </a:cubicBezTo>
                <a:cubicBezTo>
                  <a:pt x="906658" y="3594677"/>
                  <a:pt x="880103" y="3591791"/>
                  <a:pt x="869712" y="3595254"/>
                </a:cubicBezTo>
                <a:cubicBezTo>
                  <a:pt x="855858" y="3605645"/>
                  <a:pt x="839694" y="3626427"/>
                  <a:pt x="828149" y="3626427"/>
                </a:cubicBezTo>
                <a:cubicBezTo>
                  <a:pt x="816604" y="3626427"/>
                  <a:pt x="813139" y="3599873"/>
                  <a:pt x="800439" y="3595255"/>
                </a:cubicBezTo>
                <a:cubicBezTo>
                  <a:pt x="787739" y="3590637"/>
                  <a:pt x="829341" y="3547124"/>
                  <a:pt x="751949" y="3598718"/>
                </a:cubicBezTo>
                <a:cubicBezTo>
                  <a:pt x="748485" y="3571009"/>
                  <a:pt x="714427" y="3581977"/>
                  <a:pt x="699995" y="3571009"/>
                </a:cubicBezTo>
                <a:cubicBezTo>
                  <a:pt x="685563" y="3560041"/>
                  <a:pt x="671708" y="3534062"/>
                  <a:pt x="665358" y="3532908"/>
                </a:cubicBezTo>
                <a:cubicBezTo>
                  <a:pt x="659008" y="3531754"/>
                  <a:pt x="665358" y="3574473"/>
                  <a:pt x="661894" y="3564082"/>
                </a:cubicBezTo>
                <a:cubicBezTo>
                  <a:pt x="665358" y="3505200"/>
                  <a:pt x="637404" y="3435001"/>
                  <a:pt x="672285" y="3387436"/>
                </a:cubicBezTo>
                <a:cubicBezTo>
                  <a:pt x="693173" y="3358952"/>
                  <a:pt x="748485" y="3411682"/>
                  <a:pt x="776194" y="3408218"/>
                </a:cubicBezTo>
                <a:cubicBezTo>
                  <a:pt x="803903" y="3404754"/>
                  <a:pt x="827571" y="3382240"/>
                  <a:pt x="838539" y="3366654"/>
                </a:cubicBezTo>
                <a:cubicBezTo>
                  <a:pt x="849507" y="3351068"/>
                  <a:pt x="848930" y="3332018"/>
                  <a:pt x="842003" y="3314700"/>
                </a:cubicBezTo>
                <a:cubicBezTo>
                  <a:pt x="835076" y="3297382"/>
                  <a:pt x="818335" y="3274868"/>
                  <a:pt x="796976" y="3262745"/>
                </a:cubicBezTo>
                <a:cubicBezTo>
                  <a:pt x="775617" y="3250622"/>
                  <a:pt x="741558" y="3248891"/>
                  <a:pt x="713849" y="3241964"/>
                </a:cubicBezTo>
                <a:lnTo>
                  <a:pt x="672285" y="3231573"/>
                </a:lnTo>
                <a:cubicBezTo>
                  <a:pt x="640373" y="3135837"/>
                  <a:pt x="666408" y="3247387"/>
                  <a:pt x="838540" y="3190009"/>
                </a:cubicBezTo>
                <a:cubicBezTo>
                  <a:pt x="855295" y="3184424"/>
                  <a:pt x="845467" y="3155372"/>
                  <a:pt x="848930" y="3138054"/>
                </a:cubicBezTo>
                <a:cubicBezTo>
                  <a:pt x="845467" y="3096491"/>
                  <a:pt x="855257" y="3051575"/>
                  <a:pt x="838540" y="3013364"/>
                </a:cubicBezTo>
                <a:cubicBezTo>
                  <a:pt x="814666" y="2958795"/>
                  <a:pt x="707066" y="2965501"/>
                  <a:pt x="672285" y="2961409"/>
                </a:cubicBezTo>
                <a:cubicBezTo>
                  <a:pt x="647961" y="2958547"/>
                  <a:pt x="623794" y="2954482"/>
                  <a:pt x="599549" y="2951018"/>
                </a:cubicBezTo>
                <a:cubicBezTo>
                  <a:pt x="502567" y="2954482"/>
                  <a:pt x="405445" y="2955161"/>
                  <a:pt x="308603" y="2961409"/>
                </a:cubicBezTo>
                <a:cubicBezTo>
                  <a:pt x="297673" y="2962114"/>
                  <a:pt x="285983" y="2964958"/>
                  <a:pt x="277430" y="2971800"/>
                </a:cubicBezTo>
                <a:cubicBezTo>
                  <a:pt x="252617" y="2991651"/>
                  <a:pt x="258807" y="3009048"/>
                  <a:pt x="246258" y="3034145"/>
                </a:cubicBezTo>
                <a:cubicBezTo>
                  <a:pt x="205973" y="3114714"/>
                  <a:pt x="241202" y="3018140"/>
                  <a:pt x="215085" y="3096491"/>
                </a:cubicBezTo>
                <a:cubicBezTo>
                  <a:pt x="218549" y="3134591"/>
                  <a:pt x="214225" y="3174226"/>
                  <a:pt x="225476" y="3210791"/>
                </a:cubicBezTo>
                <a:cubicBezTo>
                  <a:pt x="230890" y="3228387"/>
                  <a:pt x="275385" y="3235746"/>
                  <a:pt x="287821" y="3241964"/>
                </a:cubicBezTo>
                <a:cubicBezTo>
                  <a:pt x="298991" y="3247549"/>
                  <a:pt x="307824" y="3257160"/>
                  <a:pt x="318994" y="3262745"/>
                </a:cubicBezTo>
                <a:cubicBezTo>
                  <a:pt x="405027" y="3305760"/>
                  <a:pt x="292012" y="3234366"/>
                  <a:pt x="381340" y="3293918"/>
                </a:cubicBezTo>
                <a:cubicBezTo>
                  <a:pt x="395194" y="3314700"/>
                  <a:pt x="415005" y="3332569"/>
                  <a:pt x="422903" y="3356264"/>
                </a:cubicBezTo>
                <a:cubicBezTo>
                  <a:pt x="429830" y="3377046"/>
                  <a:pt x="448303" y="3382241"/>
                  <a:pt x="443685" y="3418609"/>
                </a:cubicBezTo>
                <a:cubicBezTo>
                  <a:pt x="439067" y="3454977"/>
                  <a:pt x="423480" y="3553691"/>
                  <a:pt x="395194" y="3574473"/>
                </a:cubicBezTo>
                <a:cubicBezTo>
                  <a:pt x="366908" y="3595255"/>
                  <a:pt x="325921" y="3546763"/>
                  <a:pt x="273966" y="3543299"/>
                </a:cubicBezTo>
                <a:cubicBezTo>
                  <a:pt x="247412" y="3553690"/>
                  <a:pt x="212776" y="3571009"/>
                  <a:pt x="194303" y="3574473"/>
                </a:cubicBezTo>
                <a:cubicBezTo>
                  <a:pt x="175830" y="3577937"/>
                  <a:pt x="173521" y="3567546"/>
                  <a:pt x="163130" y="3564082"/>
                </a:cubicBezTo>
                <a:cubicBezTo>
                  <a:pt x="152739" y="3557155"/>
                  <a:pt x="143128" y="3548885"/>
                  <a:pt x="131958" y="3543300"/>
                </a:cubicBezTo>
                <a:cubicBezTo>
                  <a:pt x="106379" y="3530510"/>
                  <a:pt x="62384" y="3526509"/>
                  <a:pt x="38440" y="3522518"/>
                </a:cubicBezTo>
                <a:cubicBezTo>
                  <a:pt x="34976" y="3380509"/>
                  <a:pt x="33406" y="3238441"/>
                  <a:pt x="28049" y="3096491"/>
                </a:cubicBezTo>
                <a:cubicBezTo>
                  <a:pt x="26476" y="3054813"/>
                  <a:pt x="17658" y="3013508"/>
                  <a:pt x="17658" y="2971800"/>
                </a:cubicBezTo>
                <a:cubicBezTo>
                  <a:pt x="17658" y="2706809"/>
                  <a:pt x="-42487" y="2759052"/>
                  <a:pt x="59221" y="2691245"/>
                </a:cubicBezTo>
                <a:cubicBezTo>
                  <a:pt x="149276" y="2694709"/>
                  <a:pt x="239264" y="2701636"/>
                  <a:pt x="329385" y="2701636"/>
                </a:cubicBezTo>
                <a:cubicBezTo>
                  <a:pt x="343666" y="2701636"/>
                  <a:pt x="357270" y="2695349"/>
                  <a:pt x="370949" y="2691245"/>
                </a:cubicBezTo>
                <a:cubicBezTo>
                  <a:pt x="391931" y="2684951"/>
                  <a:pt x="433294" y="2670464"/>
                  <a:pt x="433294" y="2670464"/>
                </a:cubicBezTo>
                <a:cubicBezTo>
                  <a:pt x="447149" y="2649682"/>
                  <a:pt x="451163" y="2616017"/>
                  <a:pt x="474858" y="2608118"/>
                </a:cubicBezTo>
                <a:cubicBezTo>
                  <a:pt x="485249" y="2604654"/>
                  <a:pt x="496234" y="2602625"/>
                  <a:pt x="506030" y="2597727"/>
                </a:cubicBezTo>
                <a:cubicBezTo>
                  <a:pt x="517200" y="2592142"/>
                  <a:pt x="527611" y="2586048"/>
                  <a:pt x="537203" y="2576945"/>
                </a:cubicBezTo>
                <a:cubicBezTo>
                  <a:pt x="546795" y="2567842"/>
                  <a:pt x="525480" y="2546572"/>
                  <a:pt x="563580" y="2543108"/>
                </a:cubicBezTo>
                <a:cubicBezTo>
                  <a:pt x="573971" y="2532717"/>
                  <a:pt x="581209" y="2516865"/>
                  <a:pt x="594753" y="2500213"/>
                </a:cubicBezTo>
                <a:cubicBezTo>
                  <a:pt x="608297" y="2483561"/>
                  <a:pt x="643963" y="2449356"/>
                  <a:pt x="644843" y="2443197"/>
                </a:cubicBezTo>
                <a:cubicBezTo>
                  <a:pt x="631476" y="2202587"/>
                  <a:pt x="511669" y="2284490"/>
                  <a:pt x="506030" y="2254827"/>
                </a:cubicBezTo>
                <a:cubicBezTo>
                  <a:pt x="500391" y="2225164"/>
                  <a:pt x="624860" y="2261754"/>
                  <a:pt x="611006" y="2265218"/>
                </a:cubicBezTo>
                <a:cubicBezTo>
                  <a:pt x="600615" y="2272145"/>
                  <a:pt x="473303" y="2279073"/>
                  <a:pt x="433294" y="2286000"/>
                </a:cubicBezTo>
                <a:cubicBezTo>
                  <a:pt x="393285" y="2292927"/>
                  <a:pt x="389176" y="2294631"/>
                  <a:pt x="370949" y="2306782"/>
                </a:cubicBezTo>
                <a:cubicBezTo>
                  <a:pt x="330663" y="2333640"/>
                  <a:pt x="351624" y="2323615"/>
                  <a:pt x="308603" y="2337954"/>
                </a:cubicBezTo>
                <a:cubicBezTo>
                  <a:pt x="287821" y="2351809"/>
                  <a:pt x="269953" y="2371620"/>
                  <a:pt x="246258" y="2379518"/>
                </a:cubicBezTo>
                <a:lnTo>
                  <a:pt x="183912" y="2400300"/>
                </a:lnTo>
                <a:cubicBezTo>
                  <a:pt x="156203" y="2396836"/>
                  <a:pt x="125608" y="2412423"/>
                  <a:pt x="100785" y="2389909"/>
                </a:cubicBezTo>
                <a:cubicBezTo>
                  <a:pt x="75962" y="2367395"/>
                  <a:pt x="37284" y="2338532"/>
                  <a:pt x="34975" y="2265218"/>
                </a:cubicBezTo>
                <a:cubicBezTo>
                  <a:pt x="32666" y="2191904"/>
                  <a:pt x="17657" y="2011218"/>
                  <a:pt x="86930" y="1950027"/>
                </a:cubicBezTo>
                <a:cubicBezTo>
                  <a:pt x="156203" y="1888836"/>
                  <a:pt x="329385" y="1901536"/>
                  <a:pt x="450612" y="1898072"/>
                </a:cubicBezTo>
                <a:cubicBezTo>
                  <a:pt x="461003" y="1887681"/>
                  <a:pt x="451189" y="1888259"/>
                  <a:pt x="433294" y="1887682"/>
                </a:cubicBezTo>
                <a:cubicBezTo>
                  <a:pt x="415399" y="1887105"/>
                  <a:pt x="336313" y="1903268"/>
                  <a:pt x="343240" y="1894609"/>
                </a:cubicBezTo>
                <a:cubicBezTo>
                  <a:pt x="350167" y="1885950"/>
                  <a:pt x="410204" y="1843809"/>
                  <a:pt x="474858" y="1835727"/>
                </a:cubicBezTo>
                <a:cubicBezTo>
                  <a:pt x="478322" y="1825336"/>
                  <a:pt x="518153" y="1797049"/>
                  <a:pt x="526812" y="1783772"/>
                </a:cubicBezTo>
                <a:cubicBezTo>
                  <a:pt x="535471" y="1770495"/>
                  <a:pt x="518154" y="1770495"/>
                  <a:pt x="526813" y="1756063"/>
                </a:cubicBezTo>
                <a:cubicBezTo>
                  <a:pt x="535472" y="1741631"/>
                  <a:pt x="552212" y="1704685"/>
                  <a:pt x="578766" y="1697181"/>
                </a:cubicBezTo>
                <a:cubicBezTo>
                  <a:pt x="605321" y="1689677"/>
                  <a:pt x="644645" y="1705109"/>
                  <a:pt x="686140" y="1711037"/>
                </a:cubicBezTo>
                <a:cubicBezTo>
                  <a:pt x="696531" y="1714501"/>
                  <a:pt x="791203" y="1735860"/>
                  <a:pt x="814294" y="1721428"/>
                </a:cubicBezTo>
                <a:cubicBezTo>
                  <a:pt x="837385" y="1706996"/>
                  <a:pt x="826823" y="1639412"/>
                  <a:pt x="824685" y="1624445"/>
                </a:cubicBezTo>
                <a:cubicBezTo>
                  <a:pt x="821221" y="1565563"/>
                  <a:pt x="919358" y="1571336"/>
                  <a:pt x="932058" y="1558636"/>
                </a:cubicBezTo>
                <a:cubicBezTo>
                  <a:pt x="944758" y="1545936"/>
                  <a:pt x="910953" y="1552560"/>
                  <a:pt x="900885" y="1548245"/>
                </a:cubicBezTo>
                <a:cubicBezTo>
                  <a:pt x="886648" y="1542143"/>
                  <a:pt x="874016" y="1532362"/>
                  <a:pt x="859321" y="1527464"/>
                </a:cubicBezTo>
                <a:cubicBezTo>
                  <a:pt x="842566" y="1521879"/>
                  <a:pt x="824501" y="1521356"/>
                  <a:pt x="807367" y="1517073"/>
                </a:cubicBezTo>
                <a:cubicBezTo>
                  <a:pt x="796741" y="1514416"/>
                  <a:pt x="788317" y="1510146"/>
                  <a:pt x="776194" y="1506682"/>
                </a:cubicBezTo>
                <a:cubicBezTo>
                  <a:pt x="764071" y="1503218"/>
                  <a:pt x="748309" y="1500395"/>
                  <a:pt x="734630" y="1496291"/>
                </a:cubicBezTo>
                <a:cubicBezTo>
                  <a:pt x="713648" y="1489996"/>
                  <a:pt x="693067" y="1470314"/>
                  <a:pt x="672285" y="1475509"/>
                </a:cubicBezTo>
                <a:cubicBezTo>
                  <a:pt x="651503" y="1480705"/>
                  <a:pt x="689954" y="1460786"/>
                  <a:pt x="609940" y="1527464"/>
                </a:cubicBezTo>
                <a:cubicBezTo>
                  <a:pt x="600346" y="1535459"/>
                  <a:pt x="589158" y="1541318"/>
                  <a:pt x="578767" y="1548245"/>
                </a:cubicBezTo>
                <a:cubicBezTo>
                  <a:pt x="575303" y="1558636"/>
                  <a:pt x="573274" y="1569621"/>
                  <a:pt x="568376" y="1579418"/>
                </a:cubicBezTo>
                <a:cubicBezTo>
                  <a:pt x="532153" y="1651864"/>
                  <a:pt x="515185" y="1608276"/>
                  <a:pt x="402121" y="1600200"/>
                </a:cubicBezTo>
                <a:cubicBezTo>
                  <a:pt x="374412" y="1683327"/>
                  <a:pt x="375922" y="1628043"/>
                  <a:pt x="360558" y="1641764"/>
                </a:cubicBezTo>
                <a:cubicBezTo>
                  <a:pt x="345194" y="1655485"/>
                  <a:pt x="325744" y="1669563"/>
                  <a:pt x="309935" y="1682529"/>
                </a:cubicBezTo>
                <a:cubicBezTo>
                  <a:pt x="294127" y="1695495"/>
                  <a:pt x="276320" y="1703842"/>
                  <a:pt x="265707" y="1719561"/>
                </a:cubicBezTo>
                <a:cubicBezTo>
                  <a:pt x="255094" y="1735280"/>
                  <a:pt x="252741" y="1757750"/>
                  <a:pt x="246258" y="1776845"/>
                </a:cubicBezTo>
                <a:cubicBezTo>
                  <a:pt x="242794" y="1787236"/>
                  <a:pt x="245502" y="1750511"/>
                  <a:pt x="224143" y="1749934"/>
                </a:cubicBezTo>
                <a:cubicBezTo>
                  <a:pt x="202784" y="1749357"/>
                  <a:pt x="138885" y="1780309"/>
                  <a:pt x="118103" y="1773382"/>
                </a:cubicBezTo>
                <a:cubicBezTo>
                  <a:pt x="82926" y="1667851"/>
                  <a:pt x="102517" y="1600201"/>
                  <a:pt x="97322" y="1499755"/>
                </a:cubicBezTo>
                <a:cubicBezTo>
                  <a:pt x="92127" y="1399309"/>
                  <a:pt x="111362" y="1317294"/>
                  <a:pt x="86931" y="1170708"/>
                </a:cubicBezTo>
                <a:cubicBezTo>
                  <a:pt x="102635" y="1107893"/>
                  <a:pt x="113574" y="1121019"/>
                  <a:pt x="129826" y="1107831"/>
                </a:cubicBezTo>
                <a:cubicBezTo>
                  <a:pt x="146078" y="1094643"/>
                  <a:pt x="166239" y="1098949"/>
                  <a:pt x="184445" y="1091578"/>
                </a:cubicBezTo>
                <a:cubicBezTo>
                  <a:pt x="202651" y="1084207"/>
                  <a:pt x="211444" y="1071507"/>
                  <a:pt x="239064" y="1063603"/>
                </a:cubicBezTo>
                <a:cubicBezTo>
                  <a:pt x="266684" y="1055699"/>
                  <a:pt x="327121" y="1054765"/>
                  <a:pt x="350167" y="1044152"/>
                </a:cubicBezTo>
                <a:cubicBezTo>
                  <a:pt x="373213" y="1033539"/>
                  <a:pt x="362734" y="1008807"/>
                  <a:pt x="377343" y="999926"/>
                </a:cubicBezTo>
                <a:cubicBezTo>
                  <a:pt x="391952" y="991045"/>
                  <a:pt x="421348" y="992688"/>
                  <a:pt x="437823" y="990867"/>
                </a:cubicBezTo>
                <a:cubicBezTo>
                  <a:pt x="454298" y="989046"/>
                  <a:pt x="462646" y="993214"/>
                  <a:pt x="476190" y="989000"/>
                </a:cubicBezTo>
                <a:cubicBezTo>
                  <a:pt x="489734" y="984786"/>
                  <a:pt x="508695" y="969049"/>
                  <a:pt x="519086" y="965585"/>
                </a:cubicBezTo>
                <a:cubicBezTo>
                  <a:pt x="590544" y="917945"/>
                  <a:pt x="534290" y="974252"/>
                  <a:pt x="589158" y="955964"/>
                </a:cubicBezTo>
                <a:cubicBezTo>
                  <a:pt x="599549" y="949037"/>
                  <a:pt x="608637" y="939567"/>
                  <a:pt x="620330" y="935182"/>
                </a:cubicBezTo>
                <a:cubicBezTo>
                  <a:pt x="636867" y="928981"/>
                  <a:pt x="655151" y="929074"/>
                  <a:pt x="672285" y="924791"/>
                </a:cubicBezTo>
                <a:cubicBezTo>
                  <a:pt x="682911" y="922134"/>
                  <a:pt x="692832" y="917057"/>
                  <a:pt x="703458" y="914400"/>
                </a:cubicBezTo>
                <a:cubicBezTo>
                  <a:pt x="720592" y="910117"/>
                  <a:pt x="738094" y="907473"/>
                  <a:pt x="755412" y="904009"/>
                </a:cubicBezTo>
                <a:cubicBezTo>
                  <a:pt x="804812" y="871076"/>
                  <a:pt x="774738" y="887176"/>
                  <a:pt x="848930" y="862445"/>
                </a:cubicBezTo>
                <a:cubicBezTo>
                  <a:pt x="859321" y="858981"/>
                  <a:pt x="870989" y="858129"/>
                  <a:pt x="880103" y="852054"/>
                </a:cubicBezTo>
                <a:cubicBezTo>
                  <a:pt x="890494" y="845127"/>
                  <a:pt x="899864" y="836345"/>
                  <a:pt x="911276" y="831273"/>
                </a:cubicBezTo>
                <a:cubicBezTo>
                  <a:pt x="931294" y="822376"/>
                  <a:pt x="973621" y="810491"/>
                  <a:pt x="973621" y="810491"/>
                </a:cubicBezTo>
                <a:cubicBezTo>
                  <a:pt x="984012" y="800100"/>
                  <a:pt x="992836" y="787859"/>
                  <a:pt x="1004794" y="779318"/>
                </a:cubicBezTo>
                <a:cubicBezTo>
                  <a:pt x="1017399" y="770315"/>
                  <a:pt x="1032909" y="766221"/>
                  <a:pt x="1046358" y="758536"/>
                </a:cubicBezTo>
                <a:cubicBezTo>
                  <a:pt x="1057201" y="752340"/>
                  <a:pt x="1067139" y="744681"/>
                  <a:pt x="1077530" y="737754"/>
                </a:cubicBezTo>
                <a:cubicBezTo>
                  <a:pt x="1105923" y="652578"/>
                  <a:pt x="1056810" y="784422"/>
                  <a:pt x="1150267" y="644236"/>
                </a:cubicBezTo>
                <a:lnTo>
                  <a:pt x="1191830" y="581891"/>
                </a:lnTo>
                <a:cubicBezTo>
                  <a:pt x="1198757" y="571500"/>
                  <a:pt x="1203781" y="559549"/>
                  <a:pt x="1212612" y="550718"/>
                </a:cubicBezTo>
                <a:cubicBezTo>
                  <a:pt x="1223003" y="540327"/>
                  <a:pt x="1234763" y="531145"/>
                  <a:pt x="1243785" y="519545"/>
                </a:cubicBezTo>
                <a:cubicBezTo>
                  <a:pt x="1259119" y="499830"/>
                  <a:pt x="1267688" y="474861"/>
                  <a:pt x="1285349" y="457200"/>
                </a:cubicBezTo>
                <a:cubicBezTo>
                  <a:pt x="1295740" y="446809"/>
                  <a:pt x="1307499" y="437626"/>
                  <a:pt x="1316521" y="426027"/>
                </a:cubicBezTo>
                <a:cubicBezTo>
                  <a:pt x="1331855" y="406312"/>
                  <a:pt x="1344230" y="384464"/>
                  <a:pt x="1358085" y="363682"/>
                </a:cubicBezTo>
                <a:lnTo>
                  <a:pt x="1420430" y="270164"/>
                </a:lnTo>
                <a:cubicBezTo>
                  <a:pt x="1460369" y="210256"/>
                  <a:pt x="1425790" y="268048"/>
                  <a:pt x="1451603" y="207818"/>
                </a:cubicBezTo>
                <a:cubicBezTo>
                  <a:pt x="1457705" y="193580"/>
                  <a:pt x="1466946" y="180758"/>
                  <a:pt x="1472385" y="166254"/>
                </a:cubicBezTo>
                <a:cubicBezTo>
                  <a:pt x="1477399" y="152883"/>
                  <a:pt x="1477150" y="137817"/>
                  <a:pt x="1482776" y="124691"/>
                </a:cubicBezTo>
                <a:cubicBezTo>
                  <a:pt x="1487695" y="113212"/>
                  <a:pt x="1497973" y="104688"/>
                  <a:pt x="1503558" y="93518"/>
                </a:cubicBezTo>
                <a:cubicBezTo>
                  <a:pt x="1508456" y="83721"/>
                  <a:pt x="1508630" y="71920"/>
                  <a:pt x="1513949" y="62345"/>
                </a:cubicBezTo>
                <a:cubicBezTo>
                  <a:pt x="1526079" y="40512"/>
                  <a:pt x="1555512" y="0"/>
                  <a:pt x="1555512" y="0"/>
                </a:cubicBezTo>
                <a:cubicBezTo>
                  <a:pt x="1582319" y="3830"/>
                  <a:pt x="1630403" y="6273"/>
                  <a:pt x="1659421" y="20782"/>
                </a:cubicBezTo>
                <a:cubicBezTo>
                  <a:pt x="1670591" y="26367"/>
                  <a:pt x="1680203" y="34637"/>
                  <a:pt x="1690594" y="41564"/>
                </a:cubicBezTo>
                <a:cubicBezTo>
                  <a:pt x="1750148" y="130893"/>
                  <a:pt x="1678749" y="17874"/>
                  <a:pt x="1721767" y="103909"/>
                </a:cubicBezTo>
                <a:cubicBezTo>
                  <a:pt x="1762055" y="184484"/>
                  <a:pt x="1726821" y="87900"/>
                  <a:pt x="1752940" y="166254"/>
                </a:cubicBezTo>
                <a:cubicBezTo>
                  <a:pt x="1749476" y="232063"/>
                  <a:pt x="1748515" y="298052"/>
                  <a:pt x="1742549" y="363682"/>
                </a:cubicBezTo>
                <a:cubicBezTo>
                  <a:pt x="1741557" y="374590"/>
                  <a:pt x="1739000" y="386301"/>
                  <a:pt x="1732158" y="394854"/>
                </a:cubicBezTo>
                <a:cubicBezTo>
                  <a:pt x="1724356" y="404606"/>
                  <a:pt x="1711376" y="408709"/>
                  <a:pt x="1700985" y="415636"/>
                </a:cubicBezTo>
                <a:cubicBezTo>
                  <a:pt x="1697521" y="426027"/>
                  <a:pt x="1697436" y="438256"/>
                  <a:pt x="1690594" y="446809"/>
                </a:cubicBezTo>
                <a:cubicBezTo>
                  <a:pt x="1675945" y="465121"/>
                  <a:pt x="1648784" y="471137"/>
                  <a:pt x="1628249" y="477982"/>
                </a:cubicBezTo>
                <a:cubicBezTo>
                  <a:pt x="1621322" y="488373"/>
                  <a:pt x="1644457" y="502449"/>
                  <a:pt x="1654359" y="509154"/>
                </a:cubicBezTo>
                <a:cubicBezTo>
                  <a:pt x="1664261" y="515859"/>
                  <a:pt x="1684155" y="510220"/>
                  <a:pt x="1687663" y="518213"/>
                </a:cubicBezTo>
                <a:cubicBezTo>
                  <a:pt x="1691171" y="526206"/>
                  <a:pt x="1679714" y="545434"/>
                  <a:pt x="1675407" y="557113"/>
                </a:cubicBezTo>
                <a:cubicBezTo>
                  <a:pt x="1671100" y="568792"/>
                  <a:pt x="1671455" y="573987"/>
                  <a:pt x="1661819" y="588285"/>
                </a:cubicBezTo>
                <a:cubicBezTo>
                  <a:pt x="1652183" y="602584"/>
                  <a:pt x="1635042" y="628383"/>
                  <a:pt x="1617591" y="642904"/>
                </a:cubicBezTo>
                <a:cubicBezTo>
                  <a:pt x="1600140" y="657425"/>
                  <a:pt x="1567502" y="668482"/>
                  <a:pt x="1557111" y="675409"/>
                </a:cubicBezTo>
                <a:cubicBezTo>
                  <a:pt x="1532404" y="749531"/>
                  <a:pt x="1557422" y="714352"/>
                  <a:pt x="1550717" y="737754"/>
                </a:cubicBezTo>
                <a:cubicBezTo>
                  <a:pt x="1544012" y="761156"/>
                  <a:pt x="1516879" y="815819"/>
                  <a:pt x="1516879" y="815819"/>
                </a:cubicBezTo>
              </a:path>
            </a:pathLst>
          </a:custGeom>
          <a:noFill/>
          <a:ln w="28575">
            <a:solidFill>
              <a:schemeClr val="tx2">
                <a:lumMod val="60000"/>
                <a:lumOff val="40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5967039" y="5173632"/>
            <a:ext cx="1286934" cy="57519"/>
          </a:xfrm>
          <a:custGeom>
            <a:avLst/>
            <a:gdLst>
              <a:gd name="connsiteX0" fmla="*/ 1219200 w 1219200"/>
              <a:gd name="connsiteY0" fmla="*/ 41584 h 57539"/>
              <a:gd name="connsiteX1" fmla="*/ 1018309 w 1219200"/>
              <a:gd name="connsiteY1" fmla="*/ 48511 h 57539"/>
              <a:gd name="connsiteX2" fmla="*/ 665018 w 1219200"/>
              <a:gd name="connsiteY2" fmla="*/ 34657 h 57539"/>
              <a:gd name="connsiteX3" fmla="*/ 207818 w 1219200"/>
              <a:gd name="connsiteY3" fmla="*/ 34657 h 57539"/>
              <a:gd name="connsiteX4" fmla="*/ 166255 w 1219200"/>
              <a:gd name="connsiteY4" fmla="*/ 27730 h 57539"/>
              <a:gd name="connsiteX5" fmla="*/ 145473 w 1219200"/>
              <a:gd name="connsiteY5" fmla="*/ 20802 h 57539"/>
              <a:gd name="connsiteX6" fmla="*/ 55418 w 1219200"/>
              <a:gd name="connsiteY6" fmla="*/ 6948 h 57539"/>
              <a:gd name="connsiteX7" fmla="*/ 0 w 1219200"/>
              <a:gd name="connsiteY7" fmla="*/ 20 h 57539"/>
              <a:gd name="connsiteX0" fmla="*/ 1286934 w 1286934"/>
              <a:gd name="connsiteY0" fmla="*/ 41564 h 57519"/>
              <a:gd name="connsiteX1" fmla="*/ 1086043 w 1286934"/>
              <a:gd name="connsiteY1" fmla="*/ 48491 h 57519"/>
              <a:gd name="connsiteX2" fmla="*/ 732752 w 1286934"/>
              <a:gd name="connsiteY2" fmla="*/ 34637 h 57519"/>
              <a:gd name="connsiteX3" fmla="*/ 275552 w 1286934"/>
              <a:gd name="connsiteY3" fmla="*/ 34637 h 57519"/>
              <a:gd name="connsiteX4" fmla="*/ 233989 w 1286934"/>
              <a:gd name="connsiteY4" fmla="*/ 27710 h 57519"/>
              <a:gd name="connsiteX5" fmla="*/ 213207 w 1286934"/>
              <a:gd name="connsiteY5" fmla="*/ 20782 h 57519"/>
              <a:gd name="connsiteX6" fmla="*/ 123152 w 1286934"/>
              <a:gd name="connsiteY6" fmla="*/ 6928 h 57519"/>
              <a:gd name="connsiteX7" fmla="*/ 0 w 1286934"/>
              <a:gd name="connsiteY7" fmla="*/ 0 h 5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6934" h="57519">
                <a:moveTo>
                  <a:pt x="1286934" y="41564"/>
                </a:moveTo>
                <a:cubicBezTo>
                  <a:pt x="1219970" y="43873"/>
                  <a:pt x="1153046" y="48491"/>
                  <a:pt x="1086043" y="48491"/>
                </a:cubicBezTo>
                <a:cubicBezTo>
                  <a:pt x="767472" y="48491"/>
                  <a:pt x="857307" y="76153"/>
                  <a:pt x="732752" y="34637"/>
                </a:cubicBezTo>
                <a:cubicBezTo>
                  <a:pt x="531679" y="38579"/>
                  <a:pt x="441897" y="50479"/>
                  <a:pt x="275552" y="34637"/>
                </a:cubicBezTo>
                <a:cubicBezTo>
                  <a:pt x="261570" y="33305"/>
                  <a:pt x="247843" y="30019"/>
                  <a:pt x="233989" y="27710"/>
                </a:cubicBezTo>
                <a:cubicBezTo>
                  <a:pt x="227062" y="25401"/>
                  <a:pt x="220335" y="22366"/>
                  <a:pt x="213207" y="20782"/>
                </a:cubicBezTo>
                <a:cubicBezTo>
                  <a:pt x="193770" y="16463"/>
                  <a:pt x="158687" y="10392"/>
                  <a:pt x="123152" y="6928"/>
                </a:cubicBezTo>
                <a:cubicBezTo>
                  <a:pt x="87618" y="3464"/>
                  <a:pt x="29166" y="0"/>
                  <a:pt x="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5516380" y="5123349"/>
            <a:ext cx="540327" cy="21524"/>
          </a:xfrm>
          <a:custGeom>
            <a:avLst/>
            <a:gdLst>
              <a:gd name="connsiteX0" fmla="*/ 540327 w 540327"/>
              <a:gd name="connsiteY0" fmla="*/ 7670 h 21524"/>
              <a:gd name="connsiteX1" fmla="*/ 374072 w 540327"/>
              <a:gd name="connsiteY1" fmla="*/ 14597 h 21524"/>
              <a:gd name="connsiteX2" fmla="*/ 277091 w 540327"/>
              <a:gd name="connsiteY2" fmla="*/ 21524 h 21524"/>
              <a:gd name="connsiteX3" fmla="*/ 117763 w 540327"/>
              <a:gd name="connsiteY3" fmla="*/ 14597 h 21524"/>
              <a:gd name="connsiteX4" fmla="*/ 76200 w 540327"/>
              <a:gd name="connsiteY4" fmla="*/ 7670 h 21524"/>
              <a:gd name="connsiteX5" fmla="*/ 55418 w 540327"/>
              <a:gd name="connsiteY5" fmla="*/ 743 h 21524"/>
              <a:gd name="connsiteX6" fmla="*/ 0 w 540327"/>
              <a:gd name="connsiteY6" fmla="*/ 743 h 2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327" h="21524">
                <a:moveTo>
                  <a:pt x="540327" y="7670"/>
                </a:moveTo>
                <a:lnTo>
                  <a:pt x="374072" y="14597"/>
                </a:lnTo>
                <a:cubicBezTo>
                  <a:pt x="341707" y="16300"/>
                  <a:pt x="309500" y="21524"/>
                  <a:pt x="277091" y="21524"/>
                </a:cubicBezTo>
                <a:cubicBezTo>
                  <a:pt x="223931" y="21524"/>
                  <a:pt x="170872" y="16906"/>
                  <a:pt x="117763" y="14597"/>
                </a:cubicBezTo>
                <a:cubicBezTo>
                  <a:pt x="103909" y="12288"/>
                  <a:pt x="89911" y="10717"/>
                  <a:pt x="76200" y="7670"/>
                </a:cubicBezTo>
                <a:cubicBezTo>
                  <a:pt x="69072" y="6086"/>
                  <a:pt x="62690" y="1404"/>
                  <a:pt x="55418" y="743"/>
                </a:cubicBezTo>
                <a:cubicBezTo>
                  <a:pt x="37021" y="-929"/>
                  <a:pt x="18473" y="743"/>
                  <a:pt x="0" y="743"/>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838630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3</a:t>
            </a:fld>
            <a:endParaRPr lang="en-US" dirty="0"/>
          </a:p>
        </p:txBody>
      </p:sp>
      <p:sp>
        <p:nvSpPr>
          <p:cNvPr id="3" name="Text Placeholder 2"/>
          <p:cNvSpPr>
            <a:spLocks noGrp="1"/>
          </p:cNvSpPr>
          <p:nvPr>
            <p:ph type="body" sz="quarter" idx="13"/>
          </p:nvPr>
        </p:nvSpPr>
        <p:spPr>
          <a:xfrm>
            <a:off x="685800" y="1371600"/>
            <a:ext cx="7772400" cy="2774950"/>
          </a:xfrm>
        </p:spPr>
        <p:txBody>
          <a:bodyPr/>
          <a:lstStyle/>
          <a:p>
            <a:pPr marL="219456" indent="-219456" algn="l">
              <a:spcBef>
                <a:spcPts val="0"/>
              </a:spcBef>
              <a:spcAft>
                <a:spcPts val="600"/>
              </a:spcAft>
              <a:buFont typeface="Arial" panose="020B0604020202020204" pitchFamily="34" charset="0"/>
              <a:buChar char="•"/>
            </a:pPr>
            <a:r>
              <a:rPr lang="en-US" sz="1800" b="0" dirty="0" smtClean="0"/>
              <a:t>Confidentiality</a:t>
            </a:r>
            <a:r>
              <a:rPr lang="en-US" sz="1800" b="0" dirty="0"/>
              <a:t>, </a:t>
            </a:r>
            <a:r>
              <a:rPr lang="en-US" sz="1800" b="0" dirty="0" smtClean="0"/>
              <a:t>safety</a:t>
            </a:r>
            <a:r>
              <a:rPr lang="en-US" sz="1800" b="0" dirty="0"/>
              <a:t>, and </a:t>
            </a:r>
            <a:r>
              <a:rPr lang="en-US" sz="1800" b="0" dirty="0" smtClean="0"/>
              <a:t>job requirements</a:t>
            </a:r>
            <a:endParaRPr lang="en-US" sz="1800" b="0" dirty="0"/>
          </a:p>
          <a:p>
            <a:pPr marL="219456" indent="-219456" algn="l">
              <a:spcBef>
                <a:spcPts val="0"/>
              </a:spcBef>
              <a:spcAft>
                <a:spcPts val="600"/>
              </a:spcAft>
              <a:buFont typeface="Arial" panose="020B0604020202020204" pitchFamily="34" charset="0"/>
              <a:buChar char="•"/>
            </a:pPr>
            <a:r>
              <a:rPr lang="en-US" sz="1800" b="0" dirty="0"/>
              <a:t>Housing </a:t>
            </a:r>
            <a:r>
              <a:rPr lang="en-US" sz="1800" b="0" dirty="0" smtClean="0"/>
              <a:t>unit definitions and types</a:t>
            </a:r>
            <a:endParaRPr lang="en-US" sz="1800" b="0" dirty="0"/>
          </a:p>
          <a:p>
            <a:pPr marL="219456" indent="-219456" algn="l">
              <a:spcBef>
                <a:spcPts val="0"/>
              </a:spcBef>
              <a:spcAft>
                <a:spcPts val="600"/>
              </a:spcAft>
              <a:buFont typeface="Arial" panose="020B0604020202020204" pitchFamily="34" charset="0"/>
              <a:buChar char="•"/>
            </a:pPr>
            <a:r>
              <a:rPr lang="en-US" sz="1800" b="0" dirty="0"/>
              <a:t>Canvassing </a:t>
            </a:r>
            <a:r>
              <a:rPr lang="en-US" sz="1800" b="0" dirty="0" smtClean="0"/>
              <a:t>procedures</a:t>
            </a:r>
            <a:endParaRPr lang="en-US" sz="1800" b="0" dirty="0"/>
          </a:p>
          <a:p>
            <a:pPr marL="219456" indent="-219456" algn="l">
              <a:spcBef>
                <a:spcPts val="0"/>
              </a:spcBef>
              <a:spcAft>
                <a:spcPts val="600"/>
              </a:spcAft>
              <a:buFont typeface="Arial" panose="020B0604020202020204" pitchFamily="34" charset="0"/>
              <a:buChar char="•"/>
            </a:pPr>
            <a:r>
              <a:rPr lang="en-US" sz="1800" b="0" dirty="0"/>
              <a:t>Enumeration </a:t>
            </a:r>
            <a:r>
              <a:rPr lang="en-US" sz="1800" b="0" dirty="0" smtClean="0"/>
              <a:t>procedures</a:t>
            </a:r>
            <a:endParaRPr lang="en-US" sz="1800" b="0" dirty="0"/>
          </a:p>
          <a:p>
            <a:pPr marL="219456" indent="-219456" algn="l">
              <a:spcBef>
                <a:spcPts val="0"/>
              </a:spcBef>
              <a:spcAft>
                <a:spcPts val="600"/>
              </a:spcAft>
              <a:buFont typeface="Arial" panose="020B0604020202020204" pitchFamily="34" charset="0"/>
              <a:buChar char="•"/>
            </a:pPr>
            <a:r>
              <a:rPr lang="en-US" sz="1800" b="0" dirty="0" smtClean="0"/>
              <a:t>How to fill </a:t>
            </a:r>
            <a:r>
              <a:rPr lang="en-US" sz="1800" b="0" dirty="0"/>
              <a:t>out the </a:t>
            </a:r>
            <a:r>
              <a:rPr lang="en-US" sz="1800" b="0" dirty="0" smtClean="0"/>
              <a:t>field enumeration sheet</a:t>
            </a:r>
            <a:endParaRPr lang="en-US" sz="1800" b="0" dirty="0"/>
          </a:p>
          <a:p>
            <a:pPr marL="219456" indent="-219456" algn="l">
              <a:spcBef>
                <a:spcPts val="0"/>
              </a:spcBef>
              <a:spcAft>
                <a:spcPts val="600"/>
              </a:spcAft>
              <a:buFont typeface="Arial" panose="020B0604020202020204" pitchFamily="34" charset="0"/>
              <a:buChar char="•"/>
            </a:pPr>
            <a:r>
              <a:rPr lang="en-US" sz="1800" b="0" dirty="0"/>
              <a:t>Frequently asked </a:t>
            </a:r>
            <a:r>
              <a:rPr lang="en-US" sz="1800" b="0" dirty="0" smtClean="0"/>
              <a:t>questions</a:t>
            </a:r>
            <a:endParaRPr lang="en-US" sz="1800" b="0" dirty="0"/>
          </a:p>
          <a:p>
            <a:pPr marL="219456" lvl="1" indent="-219456">
              <a:buNone/>
            </a:pPr>
            <a:endParaRPr lang="en-US" sz="1600" b="0" dirty="0"/>
          </a:p>
        </p:txBody>
      </p:sp>
      <p:sp>
        <p:nvSpPr>
          <p:cNvPr id="7" name="Text Placeholder 2"/>
          <p:cNvSpPr txBox="1">
            <a:spLocks/>
          </p:cNvSpPr>
          <p:nvPr/>
        </p:nvSpPr>
        <p:spPr>
          <a:xfrm>
            <a:off x="685800" y="228600"/>
            <a:ext cx="7772400" cy="732845"/>
          </a:xfrm>
          <a:prstGeom prst="rect">
            <a:avLst/>
          </a:prstGeom>
        </p:spPr>
        <p:txBody>
          <a:bodyPr lIns="82296" rIns="82296"/>
          <a:lstStyle>
            <a:lvl1pPr marL="55562" indent="0" algn="ctr" defTabSz="914400" rtl="0" eaLnBrk="1" latinLnBrk="0" hangingPunct="1">
              <a:spcBef>
                <a:spcPct val="20000"/>
              </a:spcBef>
              <a:buFontTx/>
              <a:buNone/>
              <a:defRPr sz="3200" b="1" kern="1200" cap="none" baseline="0">
                <a:solidFill>
                  <a:schemeClr val="tx1"/>
                </a:solidFill>
                <a:latin typeface="Arial Narrow" panose="020B0606020202030204" pitchFamily="34" charset="0"/>
                <a:ea typeface="+mn-ea"/>
                <a:cs typeface="+mn-cs"/>
              </a:defRPr>
            </a:lvl1pPr>
            <a:lvl2pPr marL="576263" indent="-292100" algn="l" defTabSz="914400" rtl="0" eaLnBrk="1" latinLnBrk="0" hangingPunct="1">
              <a:spcBef>
                <a:spcPct val="20000"/>
              </a:spcBef>
              <a:buFont typeface="Garamond" panose="02020404030301010803" pitchFamily="18"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cs typeface="Arial" panose="020B0604020202020204" pitchFamily="34" charset="0"/>
              </a:rPr>
              <a:t>Table of Contents</a:t>
            </a:r>
            <a:endParaRPr lang="en-US" dirty="0">
              <a:cs typeface="Arial" panose="020B0604020202020204" pitchFamily="34" charset="0"/>
            </a:endParaRPr>
          </a:p>
        </p:txBody>
      </p:sp>
    </p:spTree>
    <p:extLst>
      <p:ext uri="{BB962C8B-B14F-4D97-AF65-F5344CB8AC3E}">
        <p14:creationId xmlns:p14="http://schemas.microsoft.com/office/powerpoint/2010/main" val="40911701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85875" y="228600"/>
            <a:ext cx="7772251" cy="713232"/>
          </a:xfrm>
          <a:noFill/>
        </p:spPr>
        <p:txBody>
          <a:bodyPr/>
          <a:lstStyle/>
          <a:p>
            <a:pPr algn="ctr"/>
            <a:r>
              <a:rPr lang="en-US" sz="3200" b="1" dirty="0" smtClean="0">
                <a:solidFill>
                  <a:schemeClr val="tx1"/>
                </a:solidFill>
                <a:latin typeface="Arial Narrow" panose="020B0606020202030204" pitchFamily="34" charset="0"/>
                <a:cs typeface="Arial" panose="020B0604020202020204" pitchFamily="34" charset="0"/>
              </a:rPr>
              <a:t>Canvassing Unenclosed Block</a:t>
            </a:r>
            <a:endParaRPr lang="en-US" sz="3200" b="1" dirty="0">
              <a:solidFill>
                <a:schemeClr val="tx1"/>
              </a:solidFill>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30</a:t>
            </a:fld>
            <a:endParaRPr lang="en-US" sz="1200" dirty="0">
              <a:latin typeface="Arial Narrow" panose="020B0606020202030204" pitchFamily="34" charset="0"/>
            </a:endParaRPr>
          </a:p>
        </p:txBody>
      </p:sp>
      <p:pic>
        <p:nvPicPr>
          <p:cNvPr id="6" name="Picture 6" descr="Depiction of an unenclosed bl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3311" y="2652092"/>
            <a:ext cx="4038600" cy="28012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685800" y="914400"/>
            <a:ext cx="7772400" cy="1277273"/>
          </a:xfrm>
          <a:prstGeom prst="rect">
            <a:avLst/>
          </a:prstGeom>
        </p:spPr>
        <p:txBody>
          <a:bodyPr wrap="square">
            <a:spAutoFit/>
          </a:bodyPr>
          <a:lstStyle/>
          <a:p>
            <a:pPr marL="219456" lvl="1" indent="-219456">
              <a:spcAft>
                <a:spcPts val="600"/>
              </a:spcAft>
              <a:buFont typeface="Arial" panose="020B0604020202020204" pitchFamily="34" charset="0"/>
              <a:buChar char="•"/>
            </a:pPr>
            <a:r>
              <a:rPr lang="en-US" dirty="0" smtClean="0">
                <a:latin typeface="Arial Narrow" panose="020B0606020202030204" pitchFamily="34" charset="0"/>
                <a:cs typeface="Arial" panose="020B0604020202020204" pitchFamily="34" charset="0"/>
              </a:rPr>
              <a:t>An unenclosed block has at least one boundary that is not a street.  A dashed line on the map indicates a border that is not a road.</a:t>
            </a:r>
          </a:p>
          <a:p>
            <a:pPr marL="219456" lvl="1" indent="-219456">
              <a:spcAft>
                <a:spcPts val="600"/>
              </a:spcAft>
              <a:buFont typeface="Arial" panose="020B0604020202020204" pitchFamily="34" charset="0"/>
              <a:buChar char="•"/>
            </a:pPr>
            <a:r>
              <a:rPr lang="en-US" dirty="0" smtClean="0">
                <a:latin typeface="Arial Narrow" panose="020B0606020202030204" pitchFamily="34" charset="0"/>
                <a:cs typeface="Arial" panose="020B0604020202020204" pitchFamily="34" charset="0"/>
              </a:rPr>
              <a:t>Mentally, find the northeast corner and go to the right. Start at the first housing unit encountered. You will not be able to stop at the same place you started.</a:t>
            </a:r>
            <a:endParaRPr lang="en-US" dirty="0">
              <a:latin typeface="Arial Narrow" panose="020B0606020202030204" pitchFamily="34" charset="0"/>
              <a:cs typeface="Arial" panose="020B0604020202020204" pitchFamily="34" charset="0"/>
            </a:endParaRPr>
          </a:p>
        </p:txBody>
      </p:sp>
      <p:sp>
        <p:nvSpPr>
          <p:cNvPr id="9" name="TextBox 8"/>
          <p:cNvSpPr txBox="1"/>
          <p:nvPr/>
        </p:nvSpPr>
        <p:spPr>
          <a:xfrm>
            <a:off x="4990585" y="4764537"/>
            <a:ext cx="678180" cy="369332"/>
          </a:xfrm>
          <a:prstGeom prst="rect">
            <a:avLst/>
          </a:prstGeom>
          <a:noFill/>
        </p:spPr>
        <p:txBody>
          <a:bodyPr wrap="square" rtlCol="0">
            <a:spAutoFit/>
          </a:bodyPr>
          <a:lstStyle/>
          <a:p>
            <a:r>
              <a:rPr lang="en-US" sz="1000" b="1" dirty="0" smtClean="0">
                <a:solidFill>
                  <a:schemeClr val="tx2">
                    <a:lumMod val="60000"/>
                    <a:lumOff val="40000"/>
                  </a:schemeClr>
                </a:solidFill>
              </a:rPr>
              <a:t>Start </a:t>
            </a:r>
            <a:r>
              <a:rPr lang="en-US" b="1" dirty="0" smtClean="0">
                <a:solidFill>
                  <a:schemeClr val="tx2">
                    <a:lumMod val="60000"/>
                    <a:lumOff val="40000"/>
                  </a:schemeClr>
                </a:solidFill>
              </a:rPr>
              <a:t>X</a:t>
            </a:r>
            <a:endParaRPr lang="en-US" b="1" dirty="0">
              <a:solidFill>
                <a:schemeClr val="tx2">
                  <a:lumMod val="60000"/>
                  <a:lumOff val="40000"/>
                </a:schemeClr>
              </a:solidFill>
            </a:endParaRPr>
          </a:p>
        </p:txBody>
      </p:sp>
      <p:sp>
        <p:nvSpPr>
          <p:cNvPr id="10" name="Freeform 9"/>
          <p:cNvSpPr/>
          <p:nvPr/>
        </p:nvSpPr>
        <p:spPr>
          <a:xfrm>
            <a:off x="3427407" y="3259967"/>
            <a:ext cx="1625600" cy="1718733"/>
          </a:xfrm>
          <a:custGeom>
            <a:avLst/>
            <a:gdLst>
              <a:gd name="connsiteX0" fmla="*/ 1625600 w 1625600"/>
              <a:gd name="connsiteY0" fmla="*/ 1718733 h 1718733"/>
              <a:gd name="connsiteX1" fmla="*/ 1430867 w 1625600"/>
              <a:gd name="connsiteY1" fmla="*/ 1701800 h 1718733"/>
              <a:gd name="connsiteX2" fmla="*/ 1159934 w 1625600"/>
              <a:gd name="connsiteY2" fmla="*/ 1693333 h 1718733"/>
              <a:gd name="connsiteX3" fmla="*/ 1134534 w 1625600"/>
              <a:gd name="connsiteY3" fmla="*/ 1676400 h 1718733"/>
              <a:gd name="connsiteX4" fmla="*/ 1083734 w 1625600"/>
              <a:gd name="connsiteY4" fmla="*/ 1659466 h 1718733"/>
              <a:gd name="connsiteX5" fmla="*/ 1032934 w 1625600"/>
              <a:gd name="connsiteY5" fmla="*/ 1642533 h 1718733"/>
              <a:gd name="connsiteX6" fmla="*/ 1007534 w 1625600"/>
              <a:gd name="connsiteY6" fmla="*/ 1634066 h 1718733"/>
              <a:gd name="connsiteX7" fmla="*/ 922867 w 1625600"/>
              <a:gd name="connsiteY7" fmla="*/ 1625600 h 1718733"/>
              <a:gd name="connsiteX8" fmla="*/ 846667 w 1625600"/>
              <a:gd name="connsiteY8" fmla="*/ 1608666 h 1718733"/>
              <a:gd name="connsiteX9" fmla="*/ 643467 w 1625600"/>
              <a:gd name="connsiteY9" fmla="*/ 1591733 h 1718733"/>
              <a:gd name="connsiteX10" fmla="*/ 575734 w 1625600"/>
              <a:gd name="connsiteY10" fmla="*/ 1574800 h 1718733"/>
              <a:gd name="connsiteX11" fmla="*/ 541867 w 1625600"/>
              <a:gd name="connsiteY11" fmla="*/ 1566333 h 1718733"/>
              <a:gd name="connsiteX12" fmla="*/ 499534 w 1625600"/>
              <a:gd name="connsiteY12" fmla="*/ 1557866 h 1718733"/>
              <a:gd name="connsiteX13" fmla="*/ 474134 w 1625600"/>
              <a:gd name="connsiteY13" fmla="*/ 1549400 h 1718733"/>
              <a:gd name="connsiteX14" fmla="*/ 194734 w 1625600"/>
              <a:gd name="connsiteY14" fmla="*/ 1540933 h 1718733"/>
              <a:gd name="connsiteX15" fmla="*/ 152400 w 1625600"/>
              <a:gd name="connsiteY15" fmla="*/ 1481666 h 1718733"/>
              <a:gd name="connsiteX16" fmla="*/ 135467 w 1625600"/>
              <a:gd name="connsiteY16" fmla="*/ 1456266 h 1718733"/>
              <a:gd name="connsiteX17" fmla="*/ 118534 w 1625600"/>
              <a:gd name="connsiteY17" fmla="*/ 1405466 h 1718733"/>
              <a:gd name="connsiteX18" fmla="*/ 110067 w 1625600"/>
              <a:gd name="connsiteY18" fmla="*/ 1380066 h 1718733"/>
              <a:gd name="connsiteX19" fmla="*/ 93134 w 1625600"/>
              <a:gd name="connsiteY19" fmla="*/ 1354666 h 1718733"/>
              <a:gd name="connsiteX20" fmla="*/ 84667 w 1625600"/>
              <a:gd name="connsiteY20" fmla="*/ 1312333 h 1718733"/>
              <a:gd name="connsiteX21" fmla="*/ 67734 w 1625600"/>
              <a:gd name="connsiteY21" fmla="*/ 1253066 h 1718733"/>
              <a:gd name="connsiteX22" fmla="*/ 50800 w 1625600"/>
              <a:gd name="connsiteY22" fmla="*/ 1126066 h 1718733"/>
              <a:gd name="connsiteX23" fmla="*/ 59267 w 1625600"/>
              <a:gd name="connsiteY23" fmla="*/ 956733 h 1718733"/>
              <a:gd name="connsiteX24" fmla="*/ 67734 w 1625600"/>
              <a:gd name="connsiteY24" fmla="*/ 567266 h 1718733"/>
              <a:gd name="connsiteX25" fmla="*/ 84667 w 1625600"/>
              <a:gd name="connsiteY25" fmla="*/ 330200 h 1718733"/>
              <a:gd name="connsiteX26" fmla="*/ 76200 w 1625600"/>
              <a:gd name="connsiteY26" fmla="*/ 211666 h 1718733"/>
              <a:gd name="connsiteX27" fmla="*/ 67734 w 1625600"/>
              <a:gd name="connsiteY27" fmla="*/ 186266 h 1718733"/>
              <a:gd name="connsiteX28" fmla="*/ 50800 w 1625600"/>
              <a:gd name="connsiteY28" fmla="*/ 169333 h 1718733"/>
              <a:gd name="connsiteX29" fmla="*/ 25400 w 1625600"/>
              <a:gd name="connsiteY29" fmla="*/ 127000 h 1718733"/>
              <a:gd name="connsiteX30" fmla="*/ 0 w 1625600"/>
              <a:gd name="connsiteY30" fmla="*/ 84666 h 1718733"/>
              <a:gd name="connsiteX31" fmla="*/ 101600 w 1625600"/>
              <a:gd name="connsiteY31" fmla="*/ 16933 h 1718733"/>
              <a:gd name="connsiteX32" fmla="*/ 685800 w 1625600"/>
              <a:gd name="connsiteY32" fmla="*/ 0 h 1718733"/>
              <a:gd name="connsiteX33" fmla="*/ 1007534 w 1625600"/>
              <a:gd name="connsiteY33" fmla="*/ 8466 h 1718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25600" h="1718733">
                <a:moveTo>
                  <a:pt x="1625600" y="1718733"/>
                </a:moveTo>
                <a:cubicBezTo>
                  <a:pt x="1560689" y="1713089"/>
                  <a:pt x="1495926" y="1705349"/>
                  <a:pt x="1430867" y="1701800"/>
                </a:cubicBezTo>
                <a:cubicBezTo>
                  <a:pt x="1340646" y="1696879"/>
                  <a:pt x="1249959" y="1701049"/>
                  <a:pt x="1159934" y="1693333"/>
                </a:cubicBezTo>
                <a:cubicBezTo>
                  <a:pt x="1149796" y="1692464"/>
                  <a:pt x="1143833" y="1680533"/>
                  <a:pt x="1134534" y="1676400"/>
                </a:cubicBezTo>
                <a:cubicBezTo>
                  <a:pt x="1118223" y="1669151"/>
                  <a:pt x="1100667" y="1665110"/>
                  <a:pt x="1083734" y="1659466"/>
                </a:cubicBezTo>
                <a:lnTo>
                  <a:pt x="1032934" y="1642533"/>
                </a:lnTo>
                <a:cubicBezTo>
                  <a:pt x="1024467" y="1639711"/>
                  <a:pt x="1016414" y="1634954"/>
                  <a:pt x="1007534" y="1634066"/>
                </a:cubicBezTo>
                <a:lnTo>
                  <a:pt x="922867" y="1625600"/>
                </a:lnTo>
                <a:cubicBezTo>
                  <a:pt x="903672" y="1620801"/>
                  <a:pt x="865001" y="1610563"/>
                  <a:pt x="846667" y="1608666"/>
                </a:cubicBezTo>
                <a:cubicBezTo>
                  <a:pt x="779060" y="1601672"/>
                  <a:pt x="643467" y="1591733"/>
                  <a:pt x="643467" y="1591733"/>
                </a:cubicBezTo>
                <a:lnTo>
                  <a:pt x="575734" y="1574800"/>
                </a:lnTo>
                <a:cubicBezTo>
                  <a:pt x="564445" y="1571978"/>
                  <a:pt x="553277" y="1568615"/>
                  <a:pt x="541867" y="1566333"/>
                </a:cubicBezTo>
                <a:cubicBezTo>
                  <a:pt x="527756" y="1563511"/>
                  <a:pt x="513495" y="1561356"/>
                  <a:pt x="499534" y="1557866"/>
                </a:cubicBezTo>
                <a:cubicBezTo>
                  <a:pt x="490876" y="1555702"/>
                  <a:pt x="483045" y="1549895"/>
                  <a:pt x="474134" y="1549400"/>
                </a:cubicBezTo>
                <a:cubicBezTo>
                  <a:pt x="381101" y="1544232"/>
                  <a:pt x="287867" y="1543755"/>
                  <a:pt x="194734" y="1540933"/>
                </a:cubicBezTo>
                <a:cubicBezTo>
                  <a:pt x="139702" y="1522588"/>
                  <a:pt x="197554" y="1549399"/>
                  <a:pt x="152400" y="1481666"/>
                </a:cubicBezTo>
                <a:cubicBezTo>
                  <a:pt x="146756" y="1473199"/>
                  <a:pt x="139600" y="1465565"/>
                  <a:pt x="135467" y="1456266"/>
                </a:cubicBezTo>
                <a:cubicBezTo>
                  <a:pt x="128218" y="1439955"/>
                  <a:pt x="124178" y="1422399"/>
                  <a:pt x="118534" y="1405466"/>
                </a:cubicBezTo>
                <a:cubicBezTo>
                  <a:pt x="115712" y="1396999"/>
                  <a:pt x="115017" y="1387492"/>
                  <a:pt x="110067" y="1380066"/>
                </a:cubicBezTo>
                <a:lnTo>
                  <a:pt x="93134" y="1354666"/>
                </a:lnTo>
                <a:cubicBezTo>
                  <a:pt x="90312" y="1340555"/>
                  <a:pt x="88157" y="1326294"/>
                  <a:pt x="84667" y="1312333"/>
                </a:cubicBezTo>
                <a:cubicBezTo>
                  <a:pt x="72574" y="1263965"/>
                  <a:pt x="78294" y="1311145"/>
                  <a:pt x="67734" y="1253066"/>
                </a:cubicBezTo>
                <a:cubicBezTo>
                  <a:pt x="63059" y="1227352"/>
                  <a:pt x="53750" y="1149663"/>
                  <a:pt x="50800" y="1126066"/>
                </a:cubicBezTo>
                <a:cubicBezTo>
                  <a:pt x="53622" y="1069622"/>
                  <a:pt x="57555" y="1013222"/>
                  <a:pt x="59267" y="956733"/>
                </a:cubicBezTo>
                <a:cubicBezTo>
                  <a:pt x="63200" y="826940"/>
                  <a:pt x="63678" y="697056"/>
                  <a:pt x="67734" y="567266"/>
                </a:cubicBezTo>
                <a:cubicBezTo>
                  <a:pt x="71385" y="450423"/>
                  <a:pt x="74698" y="429883"/>
                  <a:pt x="84667" y="330200"/>
                </a:cubicBezTo>
                <a:cubicBezTo>
                  <a:pt x="81845" y="290689"/>
                  <a:pt x="80828" y="251007"/>
                  <a:pt x="76200" y="211666"/>
                </a:cubicBezTo>
                <a:cubicBezTo>
                  <a:pt x="75157" y="202803"/>
                  <a:pt x="72326" y="193919"/>
                  <a:pt x="67734" y="186266"/>
                </a:cubicBezTo>
                <a:cubicBezTo>
                  <a:pt x="63627" y="179421"/>
                  <a:pt x="56445" y="174977"/>
                  <a:pt x="50800" y="169333"/>
                </a:cubicBezTo>
                <a:cubicBezTo>
                  <a:pt x="26817" y="97380"/>
                  <a:pt x="60266" y="185109"/>
                  <a:pt x="25400" y="127000"/>
                </a:cubicBezTo>
                <a:cubicBezTo>
                  <a:pt x="-7575" y="72042"/>
                  <a:pt x="42909" y="127575"/>
                  <a:pt x="0" y="84666"/>
                </a:cubicBezTo>
                <a:cubicBezTo>
                  <a:pt x="13028" y="-32583"/>
                  <a:pt x="-18349" y="18432"/>
                  <a:pt x="101600" y="16933"/>
                </a:cubicBezTo>
                <a:cubicBezTo>
                  <a:pt x="296400" y="14498"/>
                  <a:pt x="685800" y="0"/>
                  <a:pt x="685800" y="0"/>
                </a:cubicBezTo>
                <a:cubicBezTo>
                  <a:pt x="979305" y="8893"/>
                  <a:pt x="872024" y="8466"/>
                  <a:pt x="1007534" y="8466"/>
                </a:cubicBezTo>
              </a:path>
            </a:pathLst>
          </a:custGeom>
          <a:noFill/>
          <a:ln w="31750">
            <a:solidFill>
              <a:schemeClr val="tx2">
                <a:lumMod val="60000"/>
                <a:lumOff val="40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538533" y="3140548"/>
            <a:ext cx="609600" cy="523220"/>
          </a:xfrm>
          <a:prstGeom prst="rect">
            <a:avLst/>
          </a:prstGeom>
          <a:noFill/>
        </p:spPr>
        <p:txBody>
          <a:bodyPr wrap="square" rtlCol="0">
            <a:spAutoFit/>
          </a:bodyPr>
          <a:lstStyle/>
          <a:p>
            <a:r>
              <a:rPr lang="en-US" b="1" dirty="0" smtClean="0">
                <a:solidFill>
                  <a:schemeClr val="tx2">
                    <a:lumMod val="60000"/>
                    <a:lumOff val="40000"/>
                  </a:schemeClr>
                </a:solidFill>
              </a:rPr>
              <a:t>X</a:t>
            </a:r>
            <a:endParaRPr lang="en-US" sz="1000" b="1" dirty="0" smtClean="0">
              <a:solidFill>
                <a:schemeClr val="tx2">
                  <a:lumMod val="60000"/>
                  <a:lumOff val="40000"/>
                </a:schemeClr>
              </a:solidFill>
            </a:endParaRPr>
          </a:p>
          <a:p>
            <a:r>
              <a:rPr lang="en-US" sz="1000" b="1" dirty="0" smtClean="0">
                <a:solidFill>
                  <a:schemeClr val="tx2">
                    <a:lumMod val="60000"/>
                    <a:lumOff val="40000"/>
                  </a:schemeClr>
                </a:solidFill>
              </a:rPr>
              <a:t>Stop</a:t>
            </a:r>
            <a:endParaRPr lang="en-US" sz="1000" b="1" dirty="0">
              <a:solidFill>
                <a:schemeClr val="tx2">
                  <a:lumMod val="60000"/>
                  <a:lumOff val="40000"/>
                </a:schemeClr>
              </a:solidFill>
            </a:endParaRPr>
          </a:p>
        </p:txBody>
      </p:sp>
    </p:spTree>
    <p:extLst>
      <p:ext uri="{BB962C8B-B14F-4D97-AF65-F5344CB8AC3E}">
        <p14:creationId xmlns:p14="http://schemas.microsoft.com/office/powerpoint/2010/main" val="25714901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746" y="6324600"/>
            <a:ext cx="1904380" cy="458391"/>
          </a:xfrm>
        </p:spPr>
        <p:txBody>
          <a:bodyPr/>
          <a:lstStyle/>
          <a:p>
            <a:pPr algn="r">
              <a:defRPr/>
            </a:pPr>
            <a:fld id="{C828B9B9-94B1-43DA-8DD2-0172B842DED6}" type="slidenum">
              <a:rPr lang="en-US" sz="1200" smtClean="0">
                <a:latin typeface="Arial Narrow" panose="020B0606020202030204" pitchFamily="34" charset="0"/>
              </a:rPr>
              <a:pPr algn="r">
                <a:defRPr/>
              </a:pPr>
              <a:t>31</a:t>
            </a:fld>
            <a:endParaRPr lang="en-US" sz="1200" dirty="0">
              <a:latin typeface="Arial Narrow" panose="020B0606020202030204" pitchFamily="34" charset="0"/>
            </a:endParaRPr>
          </a:p>
        </p:txBody>
      </p:sp>
      <p:sp>
        <p:nvSpPr>
          <p:cNvPr id="6" name="Title 1"/>
          <p:cNvSpPr>
            <a:spLocks noGrp="1"/>
          </p:cNvSpPr>
          <p:nvPr>
            <p:ph type="title"/>
          </p:nvPr>
        </p:nvSpPr>
        <p:spPr>
          <a:xfrm>
            <a:off x="685875" y="228600"/>
            <a:ext cx="7772251" cy="710207"/>
          </a:xfrm>
          <a:noFill/>
        </p:spPr>
        <p:txBody>
          <a:bodyPr/>
          <a:lstStyle/>
          <a:p>
            <a:pPr algn="ctr"/>
            <a:r>
              <a:rPr lang="en-US" sz="3200" b="1" dirty="0" smtClean="0">
                <a:solidFill>
                  <a:schemeClr val="tx1"/>
                </a:solidFill>
                <a:latin typeface="Arial Narrow" panose="020B0606020202030204" pitchFamily="34" charset="0"/>
                <a:cs typeface="Arial" panose="020B0604020202020204" pitchFamily="34" charset="0"/>
              </a:rPr>
              <a:t>Amend the Map If Necessary</a:t>
            </a:r>
            <a:endParaRPr lang="en-US" sz="3200" b="1" dirty="0">
              <a:solidFill>
                <a:schemeClr val="tx1"/>
              </a:solidFill>
              <a:latin typeface="Arial Narrow" panose="020B0606020202030204" pitchFamily="34" charset="0"/>
              <a:cs typeface="Arial" panose="020B0604020202020204" pitchFamily="34" charset="0"/>
            </a:endParaRPr>
          </a:p>
        </p:txBody>
      </p:sp>
      <p:sp>
        <p:nvSpPr>
          <p:cNvPr id="2" name="TextBox 1"/>
          <p:cNvSpPr txBox="1"/>
          <p:nvPr/>
        </p:nvSpPr>
        <p:spPr>
          <a:xfrm>
            <a:off x="685800" y="1097280"/>
            <a:ext cx="7772400" cy="2616101"/>
          </a:xfrm>
          <a:prstGeom prst="rect">
            <a:avLst/>
          </a:prstGeom>
          <a:noFill/>
        </p:spPr>
        <p:txBody>
          <a:bodyPr wrap="square" rtlCol="0">
            <a:spAutoFit/>
          </a:bodyPr>
          <a:lstStyle/>
          <a:p>
            <a:pPr>
              <a:spcAft>
                <a:spcPts val="600"/>
              </a:spcAft>
            </a:pPr>
            <a:r>
              <a:rPr lang="en-US" dirty="0">
                <a:latin typeface="Arial Narrow" panose="020B0606020202030204" pitchFamily="34" charset="0"/>
                <a:cs typeface="Arial" panose="020B0604020202020204" pitchFamily="34" charset="0"/>
              </a:rPr>
              <a:t>Sometimes </a:t>
            </a:r>
            <a:r>
              <a:rPr lang="en-US" dirty="0" smtClean="0">
                <a:latin typeface="Arial Narrow" panose="020B0606020202030204" pitchFamily="34" charset="0"/>
                <a:cs typeface="Arial" panose="020B0604020202020204" pitchFamily="34" charset="0"/>
              </a:rPr>
              <a:t>you may need to amend the map.</a:t>
            </a:r>
            <a:endParaRPr lang="en-US" dirty="0">
              <a:latin typeface="Arial Narrow" panose="020B0606020202030204" pitchFamily="34" charset="0"/>
              <a:cs typeface="Arial" panose="020B0604020202020204" pitchFamily="34" charset="0"/>
            </a:endParaRPr>
          </a:p>
          <a:p>
            <a:pPr marL="219456" indent="-219456">
              <a:spcBef>
                <a:spcPts val="0"/>
              </a:spcBef>
              <a:spcAft>
                <a:spcPts val="600"/>
              </a:spcAft>
              <a:buFont typeface="Arial" panose="020B0604020202020204" pitchFamily="34" charset="0"/>
              <a:buChar char="•"/>
            </a:pPr>
            <a:r>
              <a:rPr lang="en-US" dirty="0">
                <a:latin typeface="Arial Narrow" panose="020B0606020202030204" pitchFamily="34" charset="0"/>
                <a:cs typeface="Arial" panose="020B0604020202020204" pitchFamily="34" charset="0"/>
              </a:rPr>
              <a:t>If the street does go through the middle of the block to the other side, amend your map so you have two blocks.  Draw a line to show two blocks. </a:t>
            </a:r>
          </a:p>
          <a:p>
            <a:pPr marL="219456" indent="-219456">
              <a:spcBef>
                <a:spcPts val="0"/>
              </a:spcBef>
              <a:spcAft>
                <a:spcPts val="600"/>
              </a:spcAft>
              <a:buFont typeface="Arial" panose="020B0604020202020204" pitchFamily="34" charset="0"/>
              <a:buChar char="•"/>
            </a:pPr>
            <a:r>
              <a:rPr lang="en-US" dirty="0">
                <a:latin typeface="Arial Narrow" panose="020B0606020202030204" pitchFamily="34" charset="0"/>
                <a:cs typeface="Arial" panose="020B0604020202020204" pitchFamily="34" charset="0"/>
              </a:rPr>
              <a:t>Sometimes an alley way is a major throughway and/or the only way to access a housing unit.  Label the alley on your map as a block boundary. </a:t>
            </a:r>
          </a:p>
          <a:p>
            <a:pPr marL="219456" indent="-219456">
              <a:spcBef>
                <a:spcPts val="0"/>
              </a:spcBef>
              <a:spcAft>
                <a:spcPts val="600"/>
              </a:spcAft>
              <a:buFont typeface="Arial" panose="020B0604020202020204" pitchFamily="34" charset="0"/>
              <a:buChar char="•"/>
            </a:pPr>
            <a:r>
              <a:rPr lang="en-US" dirty="0">
                <a:latin typeface="Arial Narrow" panose="020B0606020202030204" pitchFamily="34" charset="0"/>
                <a:cs typeface="Arial" panose="020B0604020202020204" pitchFamily="34" charset="0"/>
              </a:rPr>
              <a:t>In both cases you now have two </a:t>
            </a:r>
            <a:r>
              <a:rPr lang="en-US" dirty="0" smtClean="0">
                <a:latin typeface="Arial Narrow" panose="020B0606020202030204" pitchFamily="34" charset="0"/>
                <a:cs typeface="Arial" panose="020B0604020202020204" pitchFamily="34" charset="0"/>
              </a:rPr>
              <a:t>blocks. Give the newly created block </a:t>
            </a:r>
            <a:r>
              <a:rPr lang="en-US" dirty="0">
                <a:latin typeface="Arial Narrow" panose="020B0606020202030204" pitchFamily="34" charset="0"/>
                <a:cs typeface="Arial" panose="020B0604020202020204" pitchFamily="34" charset="0"/>
              </a:rPr>
              <a:t>the same number as the original </a:t>
            </a:r>
            <a:r>
              <a:rPr lang="en-US" dirty="0" smtClean="0">
                <a:latin typeface="Arial Narrow" panose="020B0606020202030204" pitchFamily="34" charset="0"/>
                <a:cs typeface="Arial" panose="020B0604020202020204" pitchFamily="34" charset="0"/>
              </a:rPr>
              <a:t>one and </a:t>
            </a:r>
            <a:r>
              <a:rPr lang="en-US" dirty="0">
                <a:latin typeface="Arial Narrow" panose="020B0606020202030204" pitchFamily="34" charset="0"/>
                <a:cs typeface="Arial" panose="020B0604020202020204" pitchFamily="34" charset="0"/>
              </a:rPr>
              <a:t>add an “A” to it.  </a:t>
            </a:r>
          </a:p>
          <a:p>
            <a:pPr marL="219456" indent="-219456">
              <a:spcBef>
                <a:spcPts val="0"/>
              </a:spcBef>
              <a:spcAft>
                <a:spcPts val="600"/>
              </a:spcAft>
              <a:buFont typeface="Arial" panose="020B0604020202020204" pitchFamily="34" charset="0"/>
              <a:buChar char="•"/>
            </a:pPr>
            <a:r>
              <a:rPr lang="en-US" dirty="0">
                <a:latin typeface="Arial Narrow" panose="020B0606020202030204" pitchFamily="34" charset="0"/>
                <a:cs typeface="Arial" panose="020B0604020202020204" pitchFamily="34" charset="0"/>
              </a:rPr>
              <a:t>Report the map changes to your supervisor.</a:t>
            </a:r>
          </a:p>
        </p:txBody>
      </p:sp>
    </p:spTree>
    <p:extLst>
      <p:ext uri="{BB962C8B-B14F-4D97-AF65-F5344CB8AC3E}">
        <p14:creationId xmlns:p14="http://schemas.microsoft.com/office/powerpoint/2010/main" val="29918513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577" y="228600"/>
            <a:ext cx="7772251" cy="714375"/>
          </a:xfrm>
        </p:spPr>
        <p:txBody>
          <a:bodyPr/>
          <a:lstStyle/>
          <a:p>
            <a:pPr algn="ctr" eaLnBrk="1" hangingPunct="1"/>
            <a:r>
              <a:rPr lang="en-US" sz="3200" b="1" dirty="0" smtClean="0">
                <a:solidFill>
                  <a:schemeClr val="tx1"/>
                </a:solidFill>
                <a:latin typeface="Arial Narrow" panose="020B0606020202030204" pitchFamily="34" charset="0"/>
                <a:cs typeface="Arial" panose="020B0604020202020204" pitchFamily="34" charset="0"/>
              </a:rPr>
              <a:t>Empty Block</a:t>
            </a:r>
          </a:p>
        </p:txBody>
      </p:sp>
      <p:sp>
        <p:nvSpPr>
          <p:cNvPr id="77827" name="Rectangle 3"/>
          <p:cNvSpPr>
            <a:spLocks noGrp="1" noChangeArrowheads="1"/>
          </p:cNvSpPr>
          <p:nvPr>
            <p:ph idx="1"/>
          </p:nvPr>
        </p:nvSpPr>
        <p:spPr>
          <a:xfrm>
            <a:off x="685800" y="914400"/>
            <a:ext cx="7772251" cy="3886200"/>
          </a:xfrm>
        </p:spPr>
        <p:txBody>
          <a:bodyPr/>
          <a:lstStyle/>
          <a:p>
            <a:pPr marL="219456" indent="-219456">
              <a:spcBef>
                <a:spcPts val="0"/>
              </a:spcBef>
              <a:spcAft>
                <a:spcPts val="600"/>
              </a:spcAft>
              <a:buFont typeface="Arial" panose="020B0604020202020204" pitchFamily="34" charset="0"/>
              <a:buChar char="•"/>
            </a:pPr>
            <a:r>
              <a:rPr lang="en-US" sz="1800" dirty="0" smtClean="0">
                <a:cs typeface="Arial" panose="020B0604020202020204" pitchFamily="34" charset="0"/>
              </a:rPr>
              <a:t>If there are no residential housing units in the block, it is an empty block</a:t>
            </a:r>
          </a:p>
          <a:p>
            <a:pPr marL="219456" indent="-219456">
              <a:spcBef>
                <a:spcPts val="0"/>
              </a:spcBef>
              <a:spcAft>
                <a:spcPts val="600"/>
              </a:spcAft>
              <a:buFont typeface="Arial" panose="020B0604020202020204" pitchFamily="34" charset="0"/>
              <a:buChar char="•"/>
            </a:pPr>
            <a:r>
              <a:rPr lang="en-US" sz="1800" dirty="0" smtClean="0">
                <a:cs typeface="Arial" panose="020B0604020202020204" pitchFamily="34" charset="0"/>
              </a:rPr>
              <a:t>If commercial buildings are found, contact the office and ask about possible on-site living quarters. </a:t>
            </a:r>
          </a:p>
          <a:p>
            <a:pPr marL="219456" indent="-219456">
              <a:spcBef>
                <a:spcPts val="0"/>
              </a:spcBef>
              <a:spcAft>
                <a:spcPts val="600"/>
              </a:spcAft>
              <a:buFont typeface="Arial" panose="020B0604020202020204" pitchFamily="34" charset="0"/>
              <a:buChar char="•"/>
            </a:pPr>
            <a:r>
              <a:rPr lang="en-US" sz="1800" dirty="0" smtClean="0">
                <a:cs typeface="Arial" panose="020B0604020202020204" pitchFamily="34" charset="0"/>
              </a:rPr>
              <a:t>Fill out a field enumeration sheet for the empty block and label as vacant.</a:t>
            </a:r>
          </a:p>
        </p:txBody>
      </p:sp>
      <p:sp>
        <p:nvSpPr>
          <p:cNvPr id="2" name="Slide Number Placeholder 1"/>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32</a:t>
            </a:fld>
            <a:endParaRPr lang="en-US" sz="1200" dirty="0">
              <a:latin typeface="Arial Narrow" panose="020B0606020202030204" pitchFamily="34" charset="0"/>
            </a:endParaRPr>
          </a:p>
        </p:txBody>
      </p:sp>
    </p:spTree>
    <p:extLst>
      <p:ext uri="{BB962C8B-B14F-4D97-AF65-F5344CB8AC3E}">
        <p14:creationId xmlns:p14="http://schemas.microsoft.com/office/powerpoint/2010/main" val="16452068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33</a:t>
            </a:fld>
            <a:endParaRPr lang="en-US" sz="1200" dirty="0">
              <a:latin typeface="Arial Narrow" panose="020B0606020202030204" pitchFamily="34" charset="0"/>
            </a:endParaRPr>
          </a:p>
        </p:txBody>
      </p:sp>
      <p:sp>
        <p:nvSpPr>
          <p:cNvPr id="5" name="Text Placeholder 5"/>
          <p:cNvSpPr txBox="1">
            <a:spLocks/>
          </p:cNvSpPr>
          <p:nvPr/>
        </p:nvSpPr>
        <p:spPr>
          <a:xfrm>
            <a:off x="685800" y="228600"/>
            <a:ext cx="7772400" cy="713232"/>
          </a:xfrm>
          <a:prstGeom prst="rect">
            <a:avLst/>
          </a:prstGeom>
        </p:spPr>
        <p:txBody>
          <a:bodyPr/>
          <a:lstStyle>
            <a:lvl1pPr marL="228600" indent="-173038" algn="l" defTabSz="914400" rtl="0" eaLnBrk="1" latinLnBrk="0" hangingPunct="1">
              <a:spcBef>
                <a:spcPct val="20000"/>
              </a:spcBef>
              <a:buFont typeface="Arial Narrow" panose="020B0606020202030204" pitchFamily="34" charset="0"/>
              <a:buChar char="›"/>
              <a:defRPr sz="3200" kern="1200">
                <a:solidFill>
                  <a:schemeClr val="tx1"/>
                </a:solidFill>
                <a:latin typeface="Arial Narrow" panose="020B0606020202030204" pitchFamily="34" charset="0"/>
                <a:ea typeface="+mn-ea"/>
                <a:cs typeface="+mn-cs"/>
              </a:defRPr>
            </a:lvl1pPr>
            <a:lvl2pPr marL="576263" indent="-292100" algn="l" defTabSz="914400" rtl="0" eaLnBrk="1" latinLnBrk="0" hangingPunct="1">
              <a:spcBef>
                <a:spcPct val="20000"/>
              </a:spcBef>
              <a:buFont typeface="Garamond" panose="02020404030301010803" pitchFamily="18"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5562" indent="0" algn="ctr">
              <a:buNone/>
            </a:pPr>
            <a:r>
              <a:rPr lang="en-US" b="1" dirty="0" smtClean="0">
                <a:cs typeface="Arial" panose="020B0604020202020204" pitchFamily="34" charset="0"/>
              </a:rPr>
              <a:t>Canvassing: Special Situation</a:t>
            </a:r>
            <a:endParaRPr lang="en-US" b="1" dirty="0"/>
          </a:p>
        </p:txBody>
      </p:sp>
      <p:sp>
        <p:nvSpPr>
          <p:cNvPr id="6" name="Rectangle 5"/>
          <p:cNvSpPr/>
          <p:nvPr/>
        </p:nvSpPr>
        <p:spPr>
          <a:xfrm>
            <a:off x="685800" y="914400"/>
            <a:ext cx="7772400" cy="2769989"/>
          </a:xfrm>
          <a:prstGeom prst="rect">
            <a:avLst/>
          </a:prstGeom>
        </p:spPr>
        <p:txBody>
          <a:bodyPr wrap="square">
            <a:spAutoFit/>
          </a:bodyPr>
          <a:lstStyle/>
          <a:p>
            <a:pPr marL="219456" indent="-219456">
              <a:spcAft>
                <a:spcPts val="600"/>
              </a:spcAft>
              <a:buNone/>
            </a:pPr>
            <a:r>
              <a:rPr lang="en-US" dirty="0" smtClean="0">
                <a:latin typeface="Arial Narrow" panose="020B0606020202030204" pitchFamily="34" charset="0"/>
                <a:cs typeface="Arial" panose="020B0604020202020204" pitchFamily="34" charset="0"/>
              </a:rPr>
              <a:t>Check with your supervisor before enumerating the following:</a:t>
            </a:r>
            <a:endParaRPr lang="en-US" dirty="0">
              <a:latin typeface="Arial Narrow" panose="020B0606020202030204" pitchFamily="34" charset="0"/>
              <a:cs typeface="Arial" panose="020B0604020202020204" pitchFamily="34" charset="0"/>
            </a:endParaRPr>
          </a:p>
          <a:p>
            <a:pPr marL="219456" lvl="1" indent="-219456">
              <a:spcAft>
                <a:spcPts val="600"/>
              </a:spcAft>
              <a:buFont typeface="Arial" panose="020B0604020202020204" pitchFamily="34" charset="0"/>
              <a:buChar char="•"/>
            </a:pPr>
            <a:r>
              <a:rPr lang="en-US" dirty="0" smtClean="0">
                <a:latin typeface="Arial Narrow" panose="020B0606020202030204" pitchFamily="34" charset="0"/>
                <a:cs typeface="Arial" panose="020B0604020202020204" pitchFamily="34" charset="0"/>
              </a:rPr>
              <a:t>Gated </a:t>
            </a:r>
            <a:r>
              <a:rPr lang="en-US" dirty="0">
                <a:latin typeface="Arial Narrow" panose="020B0606020202030204" pitchFamily="34" charset="0"/>
                <a:cs typeface="Arial" panose="020B0604020202020204" pitchFamily="34" charset="0"/>
              </a:rPr>
              <a:t>communities</a:t>
            </a:r>
          </a:p>
          <a:p>
            <a:pPr marL="219456" lvl="1" indent="-219456">
              <a:spcAft>
                <a:spcPts val="600"/>
              </a:spcAft>
              <a:buFont typeface="Arial" panose="020B0604020202020204" pitchFamily="34" charset="0"/>
              <a:buChar char="•"/>
            </a:pPr>
            <a:r>
              <a:rPr lang="en-US" dirty="0" smtClean="0">
                <a:latin typeface="Arial Narrow" panose="020B0606020202030204" pitchFamily="34" charset="0"/>
                <a:cs typeface="Arial" panose="020B0604020202020204" pitchFamily="34" charset="0"/>
              </a:rPr>
              <a:t>Large </a:t>
            </a:r>
            <a:r>
              <a:rPr lang="en-US" dirty="0">
                <a:latin typeface="Arial Narrow" panose="020B0606020202030204" pitchFamily="34" charset="0"/>
                <a:cs typeface="Arial" panose="020B0604020202020204" pitchFamily="34" charset="0"/>
              </a:rPr>
              <a:t>multi-unit structures</a:t>
            </a:r>
          </a:p>
          <a:p>
            <a:pPr marL="219456" lvl="1" indent="-219456">
              <a:spcAft>
                <a:spcPts val="600"/>
              </a:spcAft>
              <a:buFont typeface="Arial" panose="020B0604020202020204" pitchFamily="34" charset="0"/>
              <a:buChar char="•"/>
            </a:pPr>
            <a:r>
              <a:rPr lang="en-US" dirty="0" smtClean="0">
                <a:latin typeface="Arial Narrow" panose="020B0606020202030204" pitchFamily="34" charset="0"/>
                <a:cs typeface="Arial" panose="020B0604020202020204" pitchFamily="34" charset="0"/>
              </a:rPr>
              <a:t>Mobile home/manufactured home parks</a:t>
            </a:r>
          </a:p>
          <a:p>
            <a:pPr marL="219456" lvl="1" indent="-219456">
              <a:spcAft>
                <a:spcPts val="600"/>
              </a:spcAft>
              <a:buFont typeface="Arial" panose="020B0604020202020204" pitchFamily="34" charset="0"/>
              <a:buChar char="•"/>
            </a:pPr>
            <a:r>
              <a:rPr lang="en-US" dirty="0" smtClean="0">
                <a:latin typeface="Arial Narrow" panose="020B0606020202030204" pitchFamily="34" charset="0"/>
                <a:cs typeface="Arial" panose="020B0604020202020204" pitchFamily="34" charset="0"/>
              </a:rPr>
              <a:t>Hotel/motel</a:t>
            </a:r>
          </a:p>
          <a:p>
            <a:pPr marL="219456" lvl="1" indent="-219456">
              <a:spcAft>
                <a:spcPts val="600"/>
              </a:spcAft>
              <a:buFont typeface="Arial" panose="020B0604020202020204" pitchFamily="34" charset="0"/>
              <a:buChar char="•"/>
            </a:pPr>
            <a:r>
              <a:rPr lang="en-US" dirty="0" smtClean="0">
                <a:latin typeface="Arial Narrow" panose="020B0606020202030204" pitchFamily="34" charset="0"/>
                <a:cs typeface="Arial" panose="020B0604020202020204" pitchFamily="34" charset="0"/>
              </a:rPr>
              <a:t>Marinas</a:t>
            </a:r>
          </a:p>
          <a:p>
            <a:pPr>
              <a:spcAft>
                <a:spcPts val="600"/>
              </a:spcAft>
            </a:pPr>
            <a:r>
              <a:rPr lang="en-US" dirty="0" smtClean="0">
                <a:latin typeface="Arial Narrow" panose="020B0606020202030204" pitchFamily="34" charset="0"/>
                <a:cs typeface="Arial" panose="020B0604020202020204" pitchFamily="34" charset="0"/>
              </a:rPr>
              <a:t>Your supervisor may have already established contact with the manager and may have a plan for enumeration. </a:t>
            </a:r>
          </a:p>
        </p:txBody>
      </p:sp>
    </p:spTree>
    <p:extLst>
      <p:ext uri="{BB962C8B-B14F-4D97-AF65-F5344CB8AC3E}">
        <p14:creationId xmlns:p14="http://schemas.microsoft.com/office/powerpoint/2010/main" val="21999408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828B9B9-94B1-43DA-8DD2-0172B842DED6}" type="slidenum">
              <a:rPr lang="en-US" smtClean="0"/>
              <a:pPr>
                <a:defRPr/>
              </a:pPr>
              <a:t>34</a:t>
            </a:fld>
            <a:endParaRPr lang="en-US" dirty="0"/>
          </a:p>
        </p:txBody>
      </p:sp>
      <p:sp>
        <p:nvSpPr>
          <p:cNvPr id="5" name="Text Placeholder 4"/>
          <p:cNvSpPr>
            <a:spLocks noGrp="1"/>
          </p:cNvSpPr>
          <p:nvPr>
            <p:ph type="body" sz="quarter" idx="13"/>
          </p:nvPr>
        </p:nvSpPr>
        <p:spPr>
          <a:xfrm>
            <a:off x="972201" y="1091893"/>
            <a:ext cx="7770628" cy="5103634"/>
          </a:xfrm>
        </p:spPr>
        <p:txBody>
          <a:bodyPr>
            <a:normAutofit/>
          </a:bodyPr>
          <a:lstStyle/>
          <a:p>
            <a:pPr marL="0" lvl="1" indent="0">
              <a:spcBef>
                <a:spcPts val="0"/>
              </a:spcBef>
              <a:spcAft>
                <a:spcPts val="600"/>
              </a:spcAft>
              <a:buNone/>
            </a:pPr>
            <a:r>
              <a:rPr lang="en-US" sz="1800" dirty="0">
                <a:latin typeface="Arial Narrow" panose="020B0606020202030204" pitchFamily="34" charset="0"/>
                <a:cs typeface="Arial" panose="020B0604020202020204" pitchFamily="34" charset="0"/>
              </a:rPr>
              <a:t>A</a:t>
            </a:r>
            <a:r>
              <a:rPr lang="en-US" sz="1800" dirty="0" smtClean="0">
                <a:latin typeface="Arial Narrow" panose="020B0606020202030204" pitchFamily="34" charset="0"/>
                <a:cs typeface="Arial" panose="020B0604020202020204" pitchFamily="34" charset="0"/>
              </a:rPr>
              <a:t>pproach the manager or appropriate person for apartment buildings, mobile home parks, hotel/motels:</a:t>
            </a:r>
          </a:p>
          <a:p>
            <a:pPr marL="219456" lvl="1" indent="-219456">
              <a:spcBef>
                <a:spcPts val="0"/>
              </a:spcBef>
              <a:spcAft>
                <a:spcPts val="600"/>
              </a:spcAft>
              <a:buFont typeface="Arial" panose="020B0604020202020204" pitchFamily="34" charset="0"/>
              <a:buChar char="•"/>
            </a:pPr>
            <a:r>
              <a:rPr lang="en-US" sz="1800" dirty="0" smtClean="0">
                <a:latin typeface="Arial Narrow" panose="020B0606020202030204" pitchFamily="34" charset="0"/>
                <a:cs typeface="Arial" panose="020B0604020202020204" pitchFamily="34" charset="0"/>
              </a:rPr>
              <a:t>Explain to the hotel/motel reason </a:t>
            </a:r>
            <a:r>
              <a:rPr lang="en-US" sz="1800" dirty="0">
                <a:latin typeface="Arial Narrow" panose="020B0606020202030204" pitchFamily="34" charset="0"/>
                <a:cs typeface="Arial" panose="020B0604020202020204" pitchFamily="34" charset="0"/>
              </a:rPr>
              <a:t>why you are </a:t>
            </a:r>
            <a:r>
              <a:rPr lang="en-US" sz="1800" dirty="0" smtClean="0">
                <a:latin typeface="Arial Narrow" panose="020B0606020202030204" pitchFamily="34" charset="0"/>
                <a:cs typeface="Arial" panose="020B0604020202020204" pitchFamily="34" charset="0"/>
              </a:rPr>
              <a:t>there and ask for a list of occupied rooms.</a:t>
            </a:r>
          </a:p>
          <a:p>
            <a:pPr marL="219456" lvl="1" indent="-219456">
              <a:spcBef>
                <a:spcPts val="0"/>
              </a:spcBef>
              <a:spcAft>
                <a:spcPts val="600"/>
              </a:spcAft>
              <a:buFont typeface="Arial" panose="020B0604020202020204" pitchFamily="34" charset="0"/>
              <a:buChar char="•"/>
            </a:pPr>
            <a:r>
              <a:rPr lang="en-US" sz="1800" dirty="0" smtClean="0">
                <a:latin typeface="Arial Narrow" panose="020B0606020202030204" pitchFamily="34" charset="0"/>
                <a:cs typeface="Arial" panose="020B0604020202020204" pitchFamily="34" charset="0"/>
              </a:rPr>
              <a:t>For apartment buildings:</a:t>
            </a:r>
          </a:p>
          <a:p>
            <a:pPr marL="438912" lvl="2" indent="-219456">
              <a:spcBef>
                <a:spcPts val="0"/>
              </a:spcBef>
              <a:spcAft>
                <a:spcPts val="600"/>
              </a:spcAft>
              <a:buSzPct val="75000"/>
              <a:buFont typeface="Courier New" panose="02070309020205020404" pitchFamily="49" charset="0"/>
              <a:buChar char="o"/>
            </a:pPr>
            <a:r>
              <a:rPr lang="en-US" sz="1800" dirty="0" smtClean="0">
                <a:latin typeface="Arial Narrow" panose="020B0606020202030204" pitchFamily="34" charset="0"/>
                <a:cs typeface="Arial" panose="020B0604020202020204" pitchFamily="34" charset="0"/>
              </a:rPr>
              <a:t>Ask about corporate housing and count them only when occupants live there 6 months or more.</a:t>
            </a:r>
            <a:endParaRPr lang="en-US" sz="1800" dirty="0">
              <a:latin typeface="Arial Narrow" panose="020B0606020202030204" pitchFamily="34" charset="0"/>
              <a:cs typeface="Arial" panose="020B0604020202020204" pitchFamily="34" charset="0"/>
            </a:endParaRPr>
          </a:p>
          <a:p>
            <a:pPr marL="438912" lvl="2" indent="-219456">
              <a:spcBef>
                <a:spcPts val="0"/>
              </a:spcBef>
              <a:spcAft>
                <a:spcPts val="600"/>
              </a:spcAft>
              <a:buSzPct val="75000"/>
              <a:buFont typeface="Courier New" panose="02070309020205020404" pitchFamily="49" charset="0"/>
              <a:buChar char="o"/>
            </a:pPr>
            <a:r>
              <a:rPr lang="en-US" sz="1800" dirty="0" smtClean="0">
                <a:latin typeface="Arial Narrow" panose="020B0606020202030204" pitchFamily="34" charset="0"/>
                <a:cs typeface="Arial" panose="020B0604020202020204" pitchFamily="34" charset="0"/>
              </a:rPr>
              <a:t>Make arrangements to get in and enumerate from door-to-door, following your map.</a:t>
            </a:r>
          </a:p>
          <a:p>
            <a:pPr marL="438912" lvl="2" indent="-219456">
              <a:spcBef>
                <a:spcPts val="0"/>
              </a:spcBef>
              <a:spcAft>
                <a:spcPts val="600"/>
              </a:spcAft>
              <a:buSzPct val="75000"/>
              <a:buFont typeface="Courier New" panose="02070309020205020404" pitchFamily="49" charset="0"/>
              <a:buChar char="o"/>
            </a:pPr>
            <a:r>
              <a:rPr lang="en-US" sz="1800" dirty="0" smtClean="0">
                <a:latin typeface="Arial Narrow" panose="020B0606020202030204" pitchFamily="34" charset="0"/>
                <a:cs typeface="Arial" panose="020B0604020202020204" pitchFamily="34" charset="0"/>
              </a:rPr>
              <a:t>Confirm vacancies.</a:t>
            </a:r>
          </a:p>
          <a:p>
            <a:pPr marL="0" lvl="1" indent="0">
              <a:spcBef>
                <a:spcPts val="0"/>
              </a:spcBef>
              <a:spcAft>
                <a:spcPts val="600"/>
              </a:spcAft>
              <a:buNone/>
            </a:pPr>
            <a:r>
              <a:rPr lang="en-US" sz="1800" dirty="0" smtClean="0">
                <a:latin typeface="Arial Narrow" panose="020B0606020202030204" pitchFamily="34" charset="0"/>
                <a:cs typeface="Arial" panose="020B0604020202020204" pitchFamily="34" charset="0"/>
              </a:rPr>
              <a:t>While enumerating mobile home parks, please remember:</a:t>
            </a:r>
          </a:p>
          <a:p>
            <a:pPr marL="219456" lvl="2" indent="-219456">
              <a:spcBef>
                <a:spcPts val="0"/>
              </a:spcBef>
              <a:spcAft>
                <a:spcPts val="600"/>
              </a:spcAft>
              <a:buSzPct val="100000"/>
            </a:pPr>
            <a:r>
              <a:rPr lang="en-US" sz="1800" dirty="0" smtClean="0">
                <a:latin typeface="Arial Narrow" panose="020B0606020202030204" pitchFamily="34" charset="0"/>
                <a:cs typeface="Arial" panose="020B0604020202020204" pitchFamily="34" charset="0"/>
              </a:rPr>
              <a:t>An empty spot is not a </a:t>
            </a:r>
            <a:r>
              <a:rPr lang="en-US" sz="1800" dirty="0">
                <a:latin typeface="Arial Narrow" panose="020B0606020202030204" pitchFamily="34" charset="0"/>
                <a:cs typeface="Arial" panose="020B0604020202020204" pitchFamily="34" charset="0"/>
              </a:rPr>
              <a:t>vacant </a:t>
            </a:r>
            <a:r>
              <a:rPr lang="en-US" sz="1800" dirty="0" smtClean="0">
                <a:latin typeface="Arial Narrow" panose="020B0606020202030204" pitchFamily="34" charset="0"/>
                <a:cs typeface="Arial" panose="020B0604020202020204" pitchFamily="34" charset="0"/>
              </a:rPr>
              <a:t>mobile home.</a:t>
            </a:r>
            <a:endParaRPr lang="en-US" sz="1800" dirty="0">
              <a:latin typeface="Arial Narrow" panose="020B0606020202030204" pitchFamily="34" charset="0"/>
              <a:cs typeface="Arial" panose="020B0604020202020204" pitchFamily="34" charset="0"/>
            </a:endParaRPr>
          </a:p>
          <a:p>
            <a:pPr marL="219456" lvl="2" indent="-219456">
              <a:spcBef>
                <a:spcPts val="0"/>
              </a:spcBef>
              <a:spcAft>
                <a:spcPts val="600"/>
              </a:spcAft>
              <a:buSzPct val="100000"/>
            </a:pPr>
            <a:r>
              <a:rPr lang="en-US" sz="1800" dirty="0">
                <a:latin typeface="Arial Narrow" panose="020B0606020202030204" pitchFamily="34" charset="0"/>
                <a:cs typeface="Arial" panose="020B0604020202020204" pitchFamily="34" charset="0"/>
              </a:rPr>
              <a:t>Keep a count of empty spots as OFM is tracking </a:t>
            </a:r>
            <a:r>
              <a:rPr lang="en-US" sz="1800" dirty="0" smtClean="0">
                <a:latin typeface="Arial Narrow" panose="020B0606020202030204" pitchFamily="34" charset="0"/>
                <a:cs typeface="Arial" panose="020B0604020202020204" pitchFamily="34" charset="0"/>
              </a:rPr>
              <a:t>capacity.</a:t>
            </a:r>
            <a:endParaRPr lang="en-US" sz="1800" dirty="0">
              <a:latin typeface="Arial Narrow" panose="020B0606020202030204" pitchFamily="34" charset="0"/>
              <a:cs typeface="Arial" panose="020B0604020202020204" pitchFamily="34" charset="0"/>
            </a:endParaRPr>
          </a:p>
          <a:p>
            <a:pPr marL="219456" lvl="2" indent="-219456">
              <a:spcBef>
                <a:spcPts val="0"/>
              </a:spcBef>
              <a:spcAft>
                <a:spcPts val="600"/>
              </a:spcAft>
              <a:buSzPct val="100000"/>
            </a:pPr>
            <a:r>
              <a:rPr lang="en-US" sz="1800" dirty="0">
                <a:latin typeface="Arial Narrow" panose="020B0606020202030204" pitchFamily="34" charset="0"/>
                <a:cs typeface="Arial" panose="020B0604020202020204" pitchFamily="34" charset="0"/>
              </a:rPr>
              <a:t>Special units (such as RV’s) are counted only if people live in them  permanently.  There are no vacant </a:t>
            </a:r>
            <a:r>
              <a:rPr lang="en-US" sz="1800" dirty="0" smtClean="0">
                <a:latin typeface="Arial Narrow" panose="020B0606020202030204" pitchFamily="34" charset="0"/>
                <a:cs typeface="Arial" panose="020B0604020202020204" pitchFamily="34" charset="0"/>
              </a:rPr>
              <a:t>specials.</a:t>
            </a:r>
          </a:p>
          <a:p>
            <a:pPr marL="0" indent="0">
              <a:spcBef>
                <a:spcPts val="0"/>
              </a:spcBef>
              <a:spcAft>
                <a:spcPts val="600"/>
              </a:spcAft>
              <a:buNone/>
            </a:pPr>
            <a:r>
              <a:rPr lang="en-US" sz="1800" dirty="0" smtClean="0">
                <a:latin typeface="Arial Narrow" panose="020B0606020202030204" pitchFamily="34" charset="0"/>
                <a:cs typeface="Arial" panose="020B0604020202020204" pitchFamily="34" charset="0"/>
              </a:rPr>
              <a:t>In all cases, record the contact person and his/her phone number.</a:t>
            </a:r>
          </a:p>
          <a:p>
            <a:pPr marL="0" indent="0">
              <a:spcBef>
                <a:spcPts val="0"/>
              </a:spcBef>
              <a:buNone/>
            </a:pPr>
            <a:r>
              <a:rPr lang="en-US" sz="1800" dirty="0" smtClean="0">
                <a:latin typeface="Arial Narrow" panose="020B0606020202030204" pitchFamily="34" charset="0"/>
                <a:cs typeface="Arial" panose="020B0604020202020204" pitchFamily="34" charset="0"/>
              </a:rPr>
              <a:t>You cannot give the apartment/hotel manager any information about residents.</a:t>
            </a:r>
          </a:p>
          <a:p>
            <a:pPr marL="0">
              <a:buFont typeface="Wingdings" panose="05000000000000000000" pitchFamily="2" charset="2"/>
              <a:buChar char="§"/>
            </a:pPr>
            <a:endParaRPr lang="en-US" sz="1800" dirty="0">
              <a:latin typeface="Arial Narrow" panose="020B0606020202030204" pitchFamily="34" charset="0"/>
            </a:endParaRPr>
          </a:p>
        </p:txBody>
      </p:sp>
      <p:sp>
        <p:nvSpPr>
          <p:cNvPr id="6" name="Text Placeholder 5"/>
          <p:cNvSpPr>
            <a:spLocks noGrp="1"/>
          </p:cNvSpPr>
          <p:nvPr>
            <p:ph type="body" sz="quarter" idx="14"/>
          </p:nvPr>
        </p:nvSpPr>
        <p:spPr>
          <a:xfrm>
            <a:off x="685800" y="228600"/>
            <a:ext cx="7772400" cy="713232"/>
          </a:xfrm>
        </p:spPr>
        <p:txBody>
          <a:bodyPr/>
          <a:lstStyle/>
          <a:p>
            <a:r>
              <a:rPr lang="en-US" dirty="0" smtClean="0">
                <a:latin typeface="Arial Narrow" panose="020B0606020202030204" pitchFamily="34" charset="0"/>
                <a:cs typeface="Arial" panose="020B0604020202020204" pitchFamily="34" charset="0"/>
              </a:rPr>
              <a:t>Canvassing: Special Situation </a:t>
            </a:r>
            <a:r>
              <a:rPr lang="en-US" dirty="0">
                <a:latin typeface="Arial Narrow" panose="020B0606020202030204" pitchFamily="34" charset="0"/>
                <a:cs typeface="Arial" panose="020B0604020202020204" pitchFamily="34" charset="0"/>
              </a:rPr>
              <a:t>(continued)</a:t>
            </a:r>
            <a:endParaRPr lang="en-US" dirty="0">
              <a:latin typeface="Arial Narrow" panose="020B0606020202030204" pitchFamily="34" charset="0"/>
            </a:endParaRPr>
          </a:p>
        </p:txBody>
      </p:sp>
    </p:spTree>
    <p:extLst>
      <p:ext uri="{BB962C8B-B14F-4D97-AF65-F5344CB8AC3E}">
        <p14:creationId xmlns:p14="http://schemas.microsoft.com/office/powerpoint/2010/main" val="6058759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83680" y="6309360"/>
            <a:ext cx="2133600" cy="365125"/>
          </a:xfrm>
        </p:spPr>
        <p:txBody>
          <a:bodyPr/>
          <a:lstStyle/>
          <a:p>
            <a:fld id="{1D7F1ABF-CE35-4BF2-A2ED-4F50B5C41B28}" type="slidenum">
              <a:rPr lang="en-US" smtClean="0"/>
              <a:pPr/>
              <a:t>35</a:t>
            </a:fld>
            <a:endParaRPr lang="en-US" dirty="0"/>
          </a:p>
        </p:txBody>
      </p:sp>
      <p:sp>
        <p:nvSpPr>
          <p:cNvPr id="5" name="Rectangle 2"/>
          <p:cNvSpPr txBox="1">
            <a:spLocks noChangeArrowheads="1"/>
          </p:cNvSpPr>
          <p:nvPr/>
        </p:nvSpPr>
        <p:spPr>
          <a:xfrm>
            <a:off x="685577" y="228600"/>
            <a:ext cx="7772251" cy="714375"/>
          </a:xfrm>
          <a:prstGeom prst="rect">
            <a:avLst/>
          </a:prstGeom>
        </p:spPr>
        <p:txBody>
          <a:bodyPr/>
          <a:lstStyle>
            <a:lvl1pPr algn="l" defTabSz="914400" rtl="0" eaLnBrk="1" latinLnBrk="0" hangingPunct="1">
              <a:spcBef>
                <a:spcPct val="0"/>
              </a:spcBef>
              <a:buNone/>
              <a:defRPr sz="3600" kern="1200" baseline="0">
                <a:solidFill>
                  <a:srgbClr val="00B050"/>
                </a:solidFill>
                <a:latin typeface="Britannic Bold" panose="020B0903060703020204" pitchFamily="34" charset="0"/>
                <a:ea typeface="+mj-ea"/>
                <a:cs typeface="Tahoma" panose="020B0604030504040204" pitchFamily="34" charset="0"/>
              </a:defRPr>
            </a:lvl1pPr>
          </a:lstStyle>
          <a:p>
            <a:pPr algn="ctr"/>
            <a:r>
              <a:rPr lang="en-US" sz="3200" b="1" dirty="0" smtClean="0">
                <a:solidFill>
                  <a:schemeClr val="tx1"/>
                </a:solidFill>
                <a:latin typeface="Arial Narrow" panose="020B0606020202030204" pitchFamily="34" charset="0"/>
                <a:cs typeface="Arial" panose="020B0604020202020204" pitchFamily="34" charset="0"/>
              </a:rPr>
              <a:t>Canvassing: Homeless</a:t>
            </a:r>
          </a:p>
        </p:txBody>
      </p:sp>
      <p:sp>
        <p:nvSpPr>
          <p:cNvPr id="6" name="Rectangle 3"/>
          <p:cNvSpPr txBox="1">
            <a:spLocks noChangeArrowheads="1"/>
          </p:cNvSpPr>
          <p:nvPr/>
        </p:nvSpPr>
        <p:spPr>
          <a:xfrm>
            <a:off x="685875" y="914400"/>
            <a:ext cx="7772251" cy="4046706"/>
          </a:xfrm>
          <a:prstGeom prst="rect">
            <a:avLst/>
          </a:prstGeom>
        </p:spPr>
        <p:txBody>
          <a:bodyPr/>
          <a:lstStyle>
            <a:lvl1pPr marL="228600" indent="-173038" algn="l" defTabSz="914400" rtl="0" eaLnBrk="1" latinLnBrk="0" hangingPunct="1">
              <a:spcBef>
                <a:spcPct val="20000"/>
              </a:spcBef>
              <a:buFont typeface="Arial Narrow" panose="020B0606020202030204" pitchFamily="34" charset="0"/>
              <a:buChar char="›"/>
              <a:defRPr sz="3200" kern="1200">
                <a:solidFill>
                  <a:schemeClr val="tx1"/>
                </a:solidFill>
                <a:latin typeface="Arial Narrow" panose="020B0606020202030204" pitchFamily="34" charset="0"/>
                <a:ea typeface="+mn-ea"/>
                <a:cs typeface="+mn-cs"/>
              </a:defRPr>
            </a:lvl1pPr>
            <a:lvl2pPr marL="576263" indent="-292100" algn="l" defTabSz="914400" rtl="0" eaLnBrk="1" latinLnBrk="0" hangingPunct="1">
              <a:spcBef>
                <a:spcPct val="20000"/>
              </a:spcBef>
              <a:buFont typeface="Garamond" panose="02020404030301010803" pitchFamily="18"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19456" indent="-219456">
              <a:spcBef>
                <a:spcPts val="0"/>
              </a:spcBef>
              <a:spcAft>
                <a:spcPts val="600"/>
              </a:spcAft>
              <a:buFont typeface="Arial" panose="020B0604020202020204" pitchFamily="34" charset="0"/>
              <a:buChar char="•"/>
            </a:pPr>
            <a:r>
              <a:rPr lang="en-US" sz="1800" dirty="0" smtClean="0">
                <a:cs typeface="Arial" panose="020B0604020202020204" pitchFamily="34" charset="0"/>
              </a:rPr>
              <a:t>Homeless persons do not have a usual place of residence.</a:t>
            </a:r>
          </a:p>
          <a:p>
            <a:pPr marL="219456" indent="-219456">
              <a:spcBef>
                <a:spcPts val="0"/>
              </a:spcBef>
              <a:spcAft>
                <a:spcPts val="600"/>
              </a:spcAft>
              <a:buFont typeface="Arial" panose="020B0604020202020204" pitchFamily="34" charset="0"/>
              <a:buChar char="•"/>
            </a:pPr>
            <a:r>
              <a:rPr lang="en-US" sz="1800" dirty="0" smtClean="0">
                <a:cs typeface="Arial" panose="020B0604020202020204" pitchFamily="34" charset="0"/>
              </a:rPr>
              <a:t>May have a temporary bed in a homeless shelter.</a:t>
            </a:r>
          </a:p>
          <a:p>
            <a:pPr marL="219456" indent="-219456">
              <a:spcBef>
                <a:spcPts val="0"/>
              </a:spcBef>
              <a:spcAft>
                <a:spcPts val="600"/>
              </a:spcAft>
              <a:buFont typeface="Arial" panose="020B0604020202020204" pitchFamily="34" charset="0"/>
              <a:buChar char="•"/>
            </a:pPr>
            <a:r>
              <a:rPr lang="en-US" sz="1800" dirty="0" smtClean="0">
                <a:cs typeface="Arial" panose="020B0604020202020204" pitchFamily="34" charset="0"/>
              </a:rPr>
              <a:t>If homeless or transients are found</a:t>
            </a:r>
          </a:p>
          <a:p>
            <a:pPr marL="438912" lvl="1" indent="-219456">
              <a:spcBef>
                <a:spcPts val="0"/>
              </a:spcBef>
              <a:spcAft>
                <a:spcPts val="600"/>
              </a:spcAft>
              <a:buSzPct val="75000"/>
              <a:buFont typeface="Courier New" panose="02070309020205020404" pitchFamily="49" charset="0"/>
              <a:buChar char="o"/>
            </a:pPr>
            <a:r>
              <a:rPr lang="en-US" sz="1800" dirty="0" smtClean="0">
                <a:cs typeface="Arial" panose="020B0604020202020204" pitchFamily="34" charset="0"/>
              </a:rPr>
              <a:t>Inquire if currently living in a shelter. If staying in a shelter, they are counted where the shelter is located.  Get name of shelter.</a:t>
            </a:r>
          </a:p>
          <a:p>
            <a:pPr marL="438912" lvl="1" indent="-219456">
              <a:spcBef>
                <a:spcPts val="0"/>
              </a:spcBef>
              <a:spcAft>
                <a:spcPts val="600"/>
              </a:spcAft>
              <a:buSzPct val="75000"/>
              <a:buFont typeface="Courier New" panose="02070309020205020404" pitchFamily="49" charset="0"/>
              <a:buChar char="o"/>
            </a:pPr>
            <a:r>
              <a:rPr lang="en-US" sz="1800" dirty="0" smtClean="0">
                <a:cs typeface="Arial" panose="020B0604020202020204" pitchFamily="34" charset="0"/>
              </a:rPr>
              <a:t>Inquire if they are currently living in a homeless encampment. They are counted at the encampment. Talk with your supervisor. Enlist the help of local agencies that provide services to homeless people.</a:t>
            </a:r>
          </a:p>
          <a:p>
            <a:pPr marL="438912" lvl="1" indent="-219456">
              <a:spcBef>
                <a:spcPts val="0"/>
              </a:spcBef>
              <a:spcAft>
                <a:spcPts val="600"/>
              </a:spcAft>
              <a:buSzPct val="75000"/>
              <a:buFont typeface="Courier New" panose="02070309020205020404" pitchFamily="49" charset="0"/>
              <a:buChar char="o"/>
            </a:pPr>
            <a:r>
              <a:rPr lang="en-US" sz="1800" dirty="0" smtClean="0">
                <a:cs typeface="Arial" panose="020B0604020202020204" pitchFamily="34" charset="0"/>
              </a:rPr>
              <a:t>If a homeless person is not staying in a shelter and sleeping where night overtakes them, count them as group quarter population.</a:t>
            </a:r>
          </a:p>
        </p:txBody>
      </p:sp>
    </p:spTree>
    <p:extLst>
      <p:ext uri="{BB962C8B-B14F-4D97-AF65-F5344CB8AC3E}">
        <p14:creationId xmlns:p14="http://schemas.microsoft.com/office/powerpoint/2010/main" val="41098244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251" cy="713232"/>
          </a:xfrm>
        </p:spPr>
        <p:txBody>
          <a:bodyPr/>
          <a:lstStyle/>
          <a:p>
            <a:pPr algn="ctr"/>
            <a:r>
              <a:rPr lang="en-US" sz="3200" b="1" dirty="0" smtClean="0">
                <a:solidFill>
                  <a:schemeClr val="tx1"/>
                </a:solidFill>
                <a:latin typeface="Arial Narrow" panose="020B0606020202030204" pitchFamily="34" charset="0"/>
                <a:cs typeface="Arial" panose="020B0604020202020204" pitchFamily="34" charset="0"/>
              </a:rPr>
              <a:t>Canvassing-Summary</a:t>
            </a:r>
            <a:endParaRPr lang="en-US" sz="3200" b="1" dirty="0">
              <a:solidFill>
                <a:schemeClr val="tx1"/>
              </a:solidFill>
              <a:latin typeface="Arial Narrow" panose="020B0606020202030204" pitchFamily="34" charset="0"/>
              <a:cs typeface="Arial" panose="020B0604020202020204" pitchFamily="34" charset="0"/>
            </a:endParaRPr>
          </a:p>
        </p:txBody>
      </p:sp>
      <p:sp>
        <p:nvSpPr>
          <p:cNvPr id="3" name="Content Placeholder 2"/>
          <p:cNvSpPr>
            <a:spLocks noGrp="1"/>
          </p:cNvSpPr>
          <p:nvPr>
            <p:ph idx="1"/>
          </p:nvPr>
        </p:nvSpPr>
        <p:spPr>
          <a:xfrm>
            <a:off x="685800" y="914400"/>
            <a:ext cx="7772251" cy="4407568"/>
          </a:xfrm>
        </p:spPr>
        <p:txBody>
          <a:bodyPr/>
          <a:lstStyle/>
          <a:p>
            <a:pPr marL="219456" lvl="1" indent="-219456">
              <a:spcBef>
                <a:spcPts val="0"/>
              </a:spcBef>
              <a:spcAft>
                <a:spcPts val="600"/>
              </a:spcAft>
              <a:buFont typeface="Arial" panose="020B0604020202020204" pitchFamily="34" charset="0"/>
              <a:buChar char="•"/>
            </a:pPr>
            <a:r>
              <a:rPr lang="en-US" sz="1800" dirty="0" smtClean="0">
                <a:latin typeface="Arial Narrow" panose="020B0606020202030204" pitchFamily="34" charset="0"/>
                <a:cs typeface="Arial" panose="020B0604020202020204" pitchFamily="34" charset="0"/>
              </a:rPr>
              <a:t>Canvass </a:t>
            </a:r>
            <a:r>
              <a:rPr lang="en-US" sz="1800" dirty="0">
                <a:latin typeface="Arial Narrow" panose="020B0606020202030204" pitchFamily="34" charset="0"/>
                <a:cs typeface="Arial" panose="020B0604020202020204" pitchFamily="34" charset="0"/>
              </a:rPr>
              <a:t>blocks in the order specified by your </a:t>
            </a:r>
            <a:r>
              <a:rPr lang="en-US" sz="1800" dirty="0" smtClean="0">
                <a:latin typeface="Arial Narrow" panose="020B0606020202030204" pitchFamily="34" charset="0"/>
                <a:cs typeface="Arial" panose="020B0604020202020204" pitchFamily="34" charset="0"/>
              </a:rPr>
              <a:t>supervisor, and stay in your assigned area.</a:t>
            </a:r>
          </a:p>
          <a:p>
            <a:pPr marL="219456" lvl="1" indent="-219456">
              <a:spcBef>
                <a:spcPts val="0"/>
              </a:spcBef>
              <a:spcAft>
                <a:spcPts val="600"/>
              </a:spcAft>
              <a:buFont typeface="Arial" panose="020B0604020202020204" pitchFamily="34" charset="0"/>
              <a:buChar char="•"/>
            </a:pPr>
            <a:r>
              <a:rPr lang="en-US" sz="1800" dirty="0">
                <a:latin typeface="Arial Narrow" panose="020B0606020202030204" pitchFamily="34" charset="0"/>
                <a:cs typeface="Arial" panose="020B0604020202020204" pitchFamily="34" charset="0"/>
              </a:rPr>
              <a:t>S</a:t>
            </a:r>
            <a:r>
              <a:rPr lang="en-US" sz="1800" dirty="0" smtClean="0">
                <a:latin typeface="Arial Narrow" panose="020B0606020202030204" pitchFamily="34" charset="0"/>
                <a:cs typeface="Arial" panose="020B0604020202020204" pitchFamily="34" charset="0"/>
              </a:rPr>
              <a:t>tart at northeast corner of the block if possible and travel </a:t>
            </a:r>
            <a:r>
              <a:rPr lang="en-US" sz="1800" dirty="0">
                <a:latin typeface="Arial Narrow" panose="020B0606020202030204" pitchFamily="34" charset="0"/>
                <a:cs typeface="Arial" panose="020B0604020202020204" pitchFamily="34" charset="0"/>
              </a:rPr>
              <a:t>in a clockwise direction. </a:t>
            </a:r>
            <a:endParaRPr lang="en-US" sz="1800" dirty="0" smtClean="0">
              <a:latin typeface="Arial Narrow" panose="020B0606020202030204" pitchFamily="34" charset="0"/>
              <a:cs typeface="Arial" panose="020B0604020202020204" pitchFamily="34" charset="0"/>
            </a:endParaRPr>
          </a:p>
          <a:p>
            <a:pPr marL="219456" lvl="1" indent="-219456">
              <a:spcBef>
                <a:spcPts val="0"/>
              </a:spcBef>
              <a:spcAft>
                <a:spcPts val="600"/>
              </a:spcAft>
              <a:buFont typeface="Arial" panose="020B0604020202020204" pitchFamily="34" charset="0"/>
              <a:buChar char="•"/>
            </a:pPr>
            <a:r>
              <a:rPr lang="en-US" sz="1800" dirty="0">
                <a:latin typeface="Arial Narrow" panose="020B0606020202030204" pitchFamily="34" charset="0"/>
              </a:rPr>
              <a:t>If there is a conflict with starting in the NE corner and going to the right, going to the right takes </a:t>
            </a:r>
            <a:r>
              <a:rPr lang="en-US" sz="1800" dirty="0" smtClean="0">
                <a:latin typeface="Arial Narrow" panose="020B0606020202030204" pitchFamily="34" charset="0"/>
              </a:rPr>
              <a:t>precedence</a:t>
            </a:r>
            <a:endParaRPr lang="en-US" sz="1800" dirty="0" smtClean="0">
              <a:latin typeface="Arial Narrow" panose="020B0606020202030204" pitchFamily="34" charset="0"/>
              <a:cs typeface="Arial" panose="020B0604020202020204" pitchFamily="34" charset="0"/>
            </a:endParaRPr>
          </a:p>
          <a:p>
            <a:pPr marL="219456" lvl="1" indent="-219456">
              <a:spcBef>
                <a:spcPts val="0"/>
              </a:spcBef>
              <a:spcAft>
                <a:spcPts val="600"/>
              </a:spcAft>
              <a:buFont typeface="Arial" panose="020B0604020202020204" pitchFamily="34" charset="0"/>
              <a:buChar char="•"/>
            </a:pPr>
            <a:r>
              <a:rPr lang="en-US" sz="1800" dirty="0" smtClean="0">
                <a:latin typeface="Arial Narrow" panose="020B0606020202030204" pitchFamily="34" charset="0"/>
                <a:cs typeface="Arial" panose="020B0604020202020204" pitchFamily="34" charset="0"/>
              </a:rPr>
              <a:t>If you need to deviate from the rules for safety reasons- like one way street- be consistent and document your reasons on enumeration map.</a:t>
            </a:r>
          </a:p>
          <a:p>
            <a:pPr marL="219456" lvl="1" indent="-219456">
              <a:spcBef>
                <a:spcPts val="0"/>
              </a:spcBef>
              <a:spcAft>
                <a:spcPts val="600"/>
              </a:spcAft>
              <a:buFont typeface="Arial" panose="020B0604020202020204" pitchFamily="34" charset="0"/>
              <a:buChar char="•"/>
            </a:pPr>
            <a:r>
              <a:rPr lang="en-US" sz="1800" dirty="0">
                <a:latin typeface="Arial Narrow" panose="020B0606020202030204" pitchFamily="34" charset="0"/>
                <a:cs typeface="Arial" panose="020B0604020202020204" pitchFamily="34" charset="0"/>
              </a:rPr>
              <a:t>For multi-unit </a:t>
            </a:r>
            <a:r>
              <a:rPr lang="en-US" sz="1800" dirty="0" smtClean="0">
                <a:latin typeface="Arial Narrow" panose="020B0606020202030204" pitchFamily="34" charset="0"/>
                <a:cs typeface="Arial" panose="020B0604020202020204" pitchFamily="34" charset="0"/>
              </a:rPr>
              <a:t>structure, be </a:t>
            </a:r>
            <a:r>
              <a:rPr lang="en-US" sz="1800" dirty="0">
                <a:latin typeface="Arial Narrow" panose="020B0606020202030204" pitchFamily="34" charset="0"/>
                <a:cs typeface="Arial" panose="020B0604020202020204" pitchFamily="34" charset="0"/>
              </a:rPr>
              <a:t>consistent and methodical.  Always finish a building before continuing on to the next structure.  </a:t>
            </a:r>
            <a:endParaRPr lang="en-US" sz="1800" dirty="0" smtClean="0">
              <a:latin typeface="Arial Narrow" panose="020B0606020202030204" pitchFamily="34" charset="0"/>
              <a:cs typeface="Arial" panose="020B0604020202020204" pitchFamily="34" charset="0"/>
            </a:endParaRPr>
          </a:p>
          <a:p>
            <a:pPr marL="219456" lvl="1" indent="-219456">
              <a:spcBef>
                <a:spcPts val="0"/>
              </a:spcBef>
              <a:spcAft>
                <a:spcPts val="600"/>
              </a:spcAft>
              <a:buFont typeface="Arial" panose="020B0604020202020204" pitchFamily="34" charset="0"/>
              <a:buChar char="•"/>
            </a:pPr>
            <a:r>
              <a:rPr lang="en-US" sz="1800" dirty="0" smtClean="0">
                <a:latin typeface="Arial Narrow" panose="020B0606020202030204" pitchFamily="34" charset="0"/>
                <a:cs typeface="Arial" panose="020B0604020202020204" pitchFamily="34" charset="0"/>
              </a:rPr>
              <a:t>Do not count empty spaces in a manufactured home park as a vacant manufactured home.</a:t>
            </a:r>
          </a:p>
          <a:p>
            <a:pPr marL="219456" lvl="1" indent="-219456">
              <a:spcBef>
                <a:spcPts val="0"/>
              </a:spcBef>
              <a:spcAft>
                <a:spcPts val="600"/>
              </a:spcAft>
              <a:buFont typeface="Arial" panose="020B0604020202020204" pitchFamily="34" charset="0"/>
              <a:buChar char="•"/>
            </a:pPr>
            <a:r>
              <a:rPr lang="en-US" sz="1800" dirty="0" smtClean="0">
                <a:latin typeface="Arial Narrow" panose="020B0606020202030204" pitchFamily="34" charset="0"/>
                <a:cs typeface="Arial" panose="020B0604020202020204" pitchFamily="34" charset="0"/>
              </a:rPr>
              <a:t>Keep track of empty spaces in a park.</a:t>
            </a:r>
            <a:endParaRPr lang="en-US" sz="1800" dirty="0">
              <a:latin typeface="Arial Narrow" panose="020B0606020202030204" pitchFamily="34" charset="0"/>
              <a:cs typeface="Arial" panose="020B0604020202020204" pitchFamily="34" charset="0"/>
            </a:endParaRPr>
          </a:p>
          <a:p>
            <a:pPr marL="228600" lvl="1" indent="-173038">
              <a:spcBef>
                <a:spcPts val="0"/>
              </a:spcBef>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36</a:t>
            </a:fld>
            <a:endParaRPr lang="en-US" sz="1200" dirty="0">
              <a:latin typeface="Arial Narrow" panose="020B0606020202030204" pitchFamily="34" charset="0"/>
            </a:endParaRPr>
          </a:p>
        </p:txBody>
      </p:sp>
    </p:spTree>
    <p:extLst>
      <p:ext uri="{BB962C8B-B14F-4D97-AF65-F5344CB8AC3E}">
        <p14:creationId xmlns:p14="http://schemas.microsoft.com/office/powerpoint/2010/main" val="31378415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341836"/>
            <a:ext cx="2133600" cy="365125"/>
          </a:xfrm>
        </p:spPr>
        <p:txBody>
          <a:bodyPr/>
          <a:lstStyle/>
          <a:p>
            <a:fld id="{1D7F1ABF-CE35-4BF2-A2ED-4F50B5C41B28}" type="slidenum">
              <a:rPr lang="en-US" smtClean="0"/>
              <a:pPr/>
              <a:t>37</a:t>
            </a:fld>
            <a:endParaRPr lang="en-US" dirty="0"/>
          </a:p>
        </p:txBody>
      </p:sp>
      <p:sp>
        <p:nvSpPr>
          <p:cNvPr id="3" name="Text Placeholder 2"/>
          <p:cNvSpPr>
            <a:spLocks noGrp="1"/>
          </p:cNvSpPr>
          <p:nvPr>
            <p:ph type="body" sz="quarter" idx="13"/>
          </p:nvPr>
        </p:nvSpPr>
        <p:spPr>
          <a:xfrm>
            <a:off x="598715" y="323978"/>
            <a:ext cx="7772400" cy="713232"/>
          </a:xfrm>
        </p:spPr>
        <p:txBody>
          <a:bodyPr/>
          <a:lstStyle/>
          <a:p>
            <a:r>
              <a:rPr lang="en-US" dirty="0" smtClean="0">
                <a:latin typeface="Arial Narrow" panose="020B0606020202030204" pitchFamily="34" charset="0"/>
              </a:rPr>
              <a:t>Enumeration Procedures</a:t>
            </a:r>
            <a:endParaRPr lang="en-US" dirty="0">
              <a:latin typeface="Arial Narrow" panose="020B0606020202030204" pitchFamily="34" charset="0"/>
            </a:endParaRPr>
          </a:p>
        </p:txBody>
      </p:sp>
      <p:sp>
        <p:nvSpPr>
          <p:cNvPr id="5" name="Content Placeholder 2"/>
          <p:cNvSpPr txBox="1">
            <a:spLocks/>
          </p:cNvSpPr>
          <p:nvPr/>
        </p:nvSpPr>
        <p:spPr>
          <a:xfrm>
            <a:off x="598864" y="1037210"/>
            <a:ext cx="7772251" cy="2685143"/>
          </a:xfrm>
          <a:prstGeom prst="rect">
            <a:avLst/>
          </a:prstGeom>
        </p:spPr>
        <p:txBody>
          <a:bodyPr/>
          <a:lstStyle>
            <a:lvl1pPr marL="228600" indent="-173038" algn="l" defTabSz="914400" rtl="0" eaLnBrk="1" latinLnBrk="0" hangingPunct="1">
              <a:spcBef>
                <a:spcPct val="20000"/>
              </a:spcBef>
              <a:buFont typeface="Arial Narrow" panose="020B0606020202030204" pitchFamily="34" charset="0"/>
              <a:buChar char="›"/>
              <a:defRPr sz="3200" kern="1200">
                <a:solidFill>
                  <a:schemeClr val="tx1"/>
                </a:solidFill>
                <a:latin typeface="Arial Narrow" panose="020B0606020202030204" pitchFamily="34" charset="0"/>
                <a:ea typeface="+mn-ea"/>
                <a:cs typeface="+mn-cs"/>
              </a:defRPr>
            </a:lvl1pPr>
            <a:lvl2pPr marL="576263" indent="-292100" algn="l" defTabSz="914400" rtl="0" eaLnBrk="1" latinLnBrk="0" hangingPunct="1">
              <a:spcBef>
                <a:spcPct val="20000"/>
              </a:spcBef>
              <a:buFont typeface="Garamond" panose="02020404030301010803" pitchFamily="18"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19456" lvl="1" indent="-219456">
              <a:spcBef>
                <a:spcPts val="0"/>
              </a:spcBef>
              <a:spcAft>
                <a:spcPts val="600"/>
              </a:spcAft>
              <a:buFont typeface="Arial" panose="020B0604020202020204" pitchFamily="34" charset="0"/>
              <a:buChar char="•"/>
            </a:pPr>
            <a:r>
              <a:rPr lang="en-US" sz="1800" dirty="0" smtClean="0">
                <a:cs typeface="Arial" panose="020B0604020202020204" pitchFamily="34" charset="0"/>
              </a:rPr>
              <a:t>Know who to count based on resident rules</a:t>
            </a:r>
          </a:p>
          <a:p>
            <a:pPr marL="219456" lvl="1" indent="-219456">
              <a:spcBef>
                <a:spcPts val="0"/>
              </a:spcBef>
              <a:spcAft>
                <a:spcPts val="600"/>
              </a:spcAft>
              <a:buFont typeface="Arial" panose="020B0604020202020204" pitchFamily="34" charset="0"/>
              <a:buChar char="•"/>
            </a:pPr>
            <a:r>
              <a:rPr lang="en-US" sz="1800" dirty="0" smtClean="0">
                <a:cs typeface="Arial" panose="020B0604020202020204" pitchFamily="34" charset="0"/>
              </a:rPr>
              <a:t>Know how to residents using OFM Census Sheet A – Field Enumeration Sheet</a:t>
            </a:r>
          </a:p>
          <a:p>
            <a:pPr marL="219456" lvl="1" indent="-219456">
              <a:spcBef>
                <a:spcPts val="0"/>
              </a:spcBef>
              <a:spcAft>
                <a:spcPts val="600"/>
              </a:spcAft>
              <a:buFont typeface="Arial" panose="020B0604020202020204" pitchFamily="34" charset="0"/>
              <a:buChar char="•"/>
            </a:pPr>
            <a:r>
              <a:rPr lang="en-US" sz="1800" dirty="0" smtClean="0"/>
              <a:t>Know how to interview residents.</a:t>
            </a:r>
            <a:endParaRPr lang="en-US" sz="1800" dirty="0" smtClean="0">
              <a:cs typeface="Arial" panose="020B0604020202020204" pitchFamily="34" charset="0"/>
            </a:endParaRPr>
          </a:p>
          <a:p>
            <a:pPr marL="228600" lvl="1" indent="-173038">
              <a:spcBef>
                <a:spcPts val="0"/>
              </a:spcBef>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12666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38</a:t>
            </a:fld>
            <a:endParaRPr lang="en-US" dirty="0"/>
          </a:p>
        </p:txBody>
      </p:sp>
      <p:sp>
        <p:nvSpPr>
          <p:cNvPr id="3" name="Text Placeholder 2"/>
          <p:cNvSpPr>
            <a:spLocks noGrp="1"/>
          </p:cNvSpPr>
          <p:nvPr>
            <p:ph type="body" sz="quarter" idx="13"/>
          </p:nvPr>
        </p:nvSpPr>
        <p:spPr>
          <a:xfrm>
            <a:off x="685800" y="914400"/>
            <a:ext cx="7772400" cy="4267200"/>
          </a:xfrm>
        </p:spPr>
        <p:txBody>
          <a:bodyPr/>
          <a:lstStyle/>
          <a:p>
            <a:pPr marL="0" lvl="1" indent="0">
              <a:spcBef>
                <a:spcPts val="0"/>
              </a:spcBef>
              <a:spcAft>
                <a:spcPts val="600"/>
              </a:spcAft>
              <a:buNone/>
            </a:pPr>
            <a:r>
              <a:rPr lang="en-US" sz="1800" dirty="0">
                <a:latin typeface="Arial Narrow" panose="020B0606020202030204" pitchFamily="34" charset="0"/>
              </a:rPr>
              <a:t>W</a:t>
            </a:r>
            <a:r>
              <a:rPr lang="en-US" sz="1800" dirty="0" smtClean="0">
                <a:latin typeface="Arial Narrow" panose="020B0606020202030204" pitchFamily="34" charset="0"/>
              </a:rPr>
              <a:t>ho to count:  </a:t>
            </a:r>
          </a:p>
          <a:p>
            <a:pPr marL="219456" lvl="2" indent="-219456">
              <a:spcBef>
                <a:spcPts val="0"/>
              </a:spcBef>
              <a:spcAft>
                <a:spcPts val="600"/>
              </a:spcAft>
            </a:pPr>
            <a:r>
              <a:rPr lang="en-US" sz="1800" dirty="0" smtClean="0">
                <a:latin typeface="Arial Narrow" panose="020B0606020202030204" pitchFamily="34" charset="0"/>
                <a:cs typeface="Arial" panose="020B0604020202020204" pitchFamily="34" charset="0"/>
              </a:rPr>
              <a:t>Resident- </a:t>
            </a:r>
            <a:r>
              <a:rPr lang="en-US" sz="1800" dirty="0">
                <a:latin typeface="Arial Narrow" panose="020B0606020202030204" pitchFamily="34" charset="0"/>
                <a:cs typeface="Arial" panose="020B0604020202020204" pitchFamily="34" charset="0"/>
              </a:rPr>
              <a:t>A person who usually lives and sleeps </a:t>
            </a:r>
            <a:r>
              <a:rPr lang="en-US" sz="1800" dirty="0" smtClean="0">
                <a:latin typeface="Arial Narrow" panose="020B0606020202030204" pitchFamily="34" charset="0"/>
                <a:cs typeface="Arial" panose="020B0604020202020204" pitchFamily="34" charset="0"/>
              </a:rPr>
              <a:t>in </a:t>
            </a:r>
            <a:r>
              <a:rPr lang="en-US" sz="1800" dirty="0">
                <a:latin typeface="Arial Narrow" panose="020B0606020202030204" pitchFamily="34" charset="0"/>
                <a:cs typeface="Arial" panose="020B0604020202020204" pitchFamily="34" charset="0"/>
              </a:rPr>
              <a:t>the housing unit or facility for the majority of the year (6 months or more) or has no other usual place of </a:t>
            </a:r>
            <a:r>
              <a:rPr lang="en-US" sz="1800" dirty="0" smtClean="0">
                <a:latin typeface="Arial Narrow" panose="020B0606020202030204" pitchFamily="34" charset="0"/>
                <a:cs typeface="Arial" panose="020B0604020202020204" pitchFamily="34" charset="0"/>
              </a:rPr>
              <a:t>residence. </a:t>
            </a:r>
            <a:r>
              <a:rPr lang="en-US" sz="1800" dirty="0">
                <a:latin typeface="Arial Narrow" panose="020B0606020202030204" pitchFamily="34" charset="0"/>
              </a:rPr>
              <a:t>Do not count people who are visiting, or stay here temporarily with a usual residence elsewhere, such as college students home for summer vacation.  </a:t>
            </a:r>
          </a:p>
          <a:p>
            <a:pPr marL="1079499" lvl="2" indent="-342900">
              <a:spcBef>
                <a:spcPts val="0"/>
              </a:spcBef>
            </a:pPr>
            <a:endParaRPr lang="en-US" sz="1800" dirty="0">
              <a:latin typeface="Arial Narrow" panose="020B0606020202030204" pitchFamily="34" charset="0"/>
            </a:endParaRPr>
          </a:p>
          <a:p>
            <a:pPr marL="0" lvl="1" indent="0">
              <a:spcBef>
                <a:spcPts val="0"/>
              </a:spcBef>
              <a:spcAft>
                <a:spcPts val="600"/>
              </a:spcAft>
              <a:buNone/>
            </a:pPr>
            <a:r>
              <a:rPr lang="en-US" sz="1800" dirty="0" smtClean="0">
                <a:latin typeface="Arial Narrow" panose="020B0606020202030204" pitchFamily="34" charset="0"/>
              </a:rPr>
              <a:t>How to count them</a:t>
            </a:r>
          </a:p>
          <a:p>
            <a:pPr marL="219456" lvl="2" indent="-219456">
              <a:spcBef>
                <a:spcPts val="0"/>
              </a:spcBef>
              <a:spcAft>
                <a:spcPts val="600"/>
              </a:spcAft>
            </a:pPr>
            <a:r>
              <a:rPr lang="en-US" sz="1800" dirty="0" smtClean="0">
                <a:latin typeface="Arial Narrow" panose="020B0606020202030204" pitchFamily="34" charset="0"/>
              </a:rPr>
              <a:t>List all the names of residents who live in the household, starting with an adult on the field enumeration sheet</a:t>
            </a:r>
          </a:p>
          <a:p>
            <a:pPr marL="219456" lvl="2" indent="-219456">
              <a:spcBef>
                <a:spcPts val="0"/>
              </a:spcBef>
              <a:spcAft>
                <a:spcPts val="600"/>
              </a:spcAft>
            </a:pPr>
            <a:r>
              <a:rPr lang="en-US" sz="1800" dirty="0" smtClean="0">
                <a:latin typeface="Arial Narrow" panose="020B0606020202030204" pitchFamily="34" charset="0"/>
              </a:rPr>
              <a:t>Screen the information you just recorded using the questions at the bottom of the page. The questions are designed to make sure that short-term stay persons are not included and no eligible persons are missed </a:t>
            </a:r>
          </a:p>
          <a:p>
            <a:pPr marL="284163" lvl="1" indent="0">
              <a:buNone/>
            </a:pPr>
            <a:endParaRPr lang="en-US" dirty="0" smtClean="0">
              <a:latin typeface="Arial Narrow" panose="020B0606020202030204" pitchFamily="34" charset="0"/>
            </a:endParaRPr>
          </a:p>
        </p:txBody>
      </p:sp>
      <p:sp>
        <p:nvSpPr>
          <p:cNvPr id="4" name="Text Placeholder 3"/>
          <p:cNvSpPr>
            <a:spLocks noGrp="1"/>
          </p:cNvSpPr>
          <p:nvPr>
            <p:ph type="body" sz="quarter" idx="14"/>
          </p:nvPr>
        </p:nvSpPr>
        <p:spPr>
          <a:xfrm>
            <a:off x="685800" y="228600"/>
            <a:ext cx="7772400" cy="713232"/>
          </a:xfrm>
        </p:spPr>
        <p:txBody>
          <a:bodyPr>
            <a:normAutofit/>
          </a:bodyPr>
          <a:lstStyle/>
          <a:p>
            <a:r>
              <a:rPr lang="en-US" dirty="0" smtClean="0">
                <a:latin typeface="Arial Narrow" panose="020B0606020202030204" pitchFamily="34" charset="0"/>
              </a:rPr>
              <a:t>Know Who to Count and How to Count Them</a:t>
            </a:r>
            <a:endParaRPr lang="en-US" dirty="0">
              <a:latin typeface="Arial Narrow" panose="020B0606020202030204" pitchFamily="34" charset="0"/>
            </a:endParaRPr>
          </a:p>
        </p:txBody>
      </p:sp>
    </p:spTree>
    <p:extLst>
      <p:ext uri="{BB962C8B-B14F-4D97-AF65-F5344CB8AC3E}">
        <p14:creationId xmlns:p14="http://schemas.microsoft.com/office/powerpoint/2010/main" val="17163797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39</a:t>
            </a:fld>
            <a:endParaRPr lang="en-US" sz="1200" dirty="0">
              <a:latin typeface="Arial Narrow" panose="020B0606020202030204" pitchFamily="34" charset="0"/>
            </a:endParaRPr>
          </a:p>
        </p:txBody>
      </p:sp>
      <p:graphicFrame>
        <p:nvGraphicFramePr>
          <p:cNvPr id="7" name="Content Placeholder 6" descr="Table of residence rules #1"/>
          <p:cNvGraphicFramePr>
            <a:graphicFrameLocks noGrp="1"/>
          </p:cNvGraphicFramePr>
          <p:nvPr>
            <p:ph idx="1"/>
            <p:extLst/>
          </p:nvPr>
        </p:nvGraphicFramePr>
        <p:xfrm>
          <a:off x="626434" y="954658"/>
          <a:ext cx="7772400" cy="4759960"/>
        </p:xfrm>
        <a:graphic>
          <a:graphicData uri="http://schemas.openxmlformats.org/drawingml/2006/table">
            <a:tbl>
              <a:tblPr firstRow="1" bandRow="1">
                <a:tableStyleId>{5C22544A-7EE6-4342-B048-85BDC9FD1C3A}</a:tableStyleId>
              </a:tblPr>
              <a:tblGrid>
                <a:gridCol w="3886200"/>
                <a:gridCol w="3886200"/>
              </a:tblGrid>
              <a:tr h="370840">
                <a:tc>
                  <a:txBody>
                    <a:bodyPr/>
                    <a:lstStyle/>
                    <a:p>
                      <a:pPr marL="0" marR="0" algn="ctr" defTabSz="914400" rtl="0" eaLnBrk="1" latinLnBrk="0" hangingPunct="1">
                        <a:spcBef>
                          <a:spcPts val="0"/>
                        </a:spcBef>
                        <a:spcAft>
                          <a:spcPts val="0"/>
                        </a:spcAft>
                      </a:pPr>
                      <a:r>
                        <a:rPr lang="en-US" sz="1800" b="1"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Person:</a:t>
                      </a:r>
                      <a:endParaRPr lang="en-US" sz="18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1800" b="1"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Resident of:</a:t>
                      </a:r>
                      <a:endParaRPr lang="en-US" sz="1800" b="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lgn="l" defTabSz="914400" rtl="0" eaLnBrk="1" latinLnBrk="0" hangingPunct="1">
                        <a:spcBef>
                          <a:spcPts val="0"/>
                        </a:spcBef>
                        <a:spcAft>
                          <a:spcPts val="0"/>
                        </a:spcAft>
                      </a:pPr>
                      <a:r>
                        <a:rPr lang="en-US" sz="1800" b="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Lives in the housing unit, temporarily away. (e.g., vacation, hospital, traveling </a:t>
                      </a:r>
                      <a:r>
                        <a:rPr lang="en-US" sz="1800" b="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job)</a:t>
                      </a:r>
                      <a:endParaRPr lang="en-US" sz="1800" b="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spcBef>
                          <a:spcPts val="0"/>
                        </a:spcBef>
                        <a:spcAft>
                          <a:spcPts val="0"/>
                        </a:spcAft>
                      </a:pPr>
                      <a:r>
                        <a:rPr lang="en-US" sz="1800" b="0" kern="1200" dirty="0" smtClean="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This housing unit</a:t>
                      </a:r>
                      <a:endParaRPr lang="en-US" sz="1800" b="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Lives in house on weekends, works and has a room or apartment elsewhere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The other place. DO NOT LIST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spcBef>
                          <a:spcPts val="0"/>
                        </a:spcBef>
                        <a:spcAft>
                          <a:spcPts val="0"/>
                        </a:spcAft>
                      </a:pPr>
                      <a:r>
                        <a:rPr lang="en-US" sz="1800" dirty="0" smtClean="0">
                          <a:effectLst/>
                          <a:latin typeface="Arial Narrow" panose="020B0606020202030204" pitchFamily="34" charset="0"/>
                          <a:ea typeface="Calibri" panose="020F0502020204030204" pitchFamily="34" charset="0"/>
                          <a:cs typeface="Times New Roman" panose="02020603050405020304" pitchFamily="18" charset="0"/>
                        </a:rPr>
                        <a:t>Persons in the Armed Forces who live in this household when</a:t>
                      </a:r>
                      <a:r>
                        <a:rPr lang="en-US" sz="1800" baseline="0" dirty="0" smtClean="0">
                          <a:effectLst/>
                          <a:latin typeface="Arial Narrow" panose="020B0606020202030204" pitchFamily="34" charset="0"/>
                          <a:ea typeface="Calibri" panose="020F0502020204030204" pitchFamily="34" charset="0"/>
                          <a:cs typeface="Times New Roman" panose="02020603050405020304" pitchFamily="18" charset="0"/>
                        </a:rPr>
                        <a:t> they are not deployed</a:t>
                      </a:r>
                      <a:r>
                        <a:rPr lang="en-US" sz="1800" dirty="0" smtClean="0">
                          <a:effectLst/>
                          <a:latin typeface="Arial Narrow" panose="020B0606020202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This housing unit.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spcBef>
                          <a:spcPts val="0"/>
                        </a:spcBef>
                        <a:spcAft>
                          <a:spcPts val="0"/>
                        </a:spcAft>
                      </a:pPr>
                      <a:r>
                        <a:rPr lang="en-US" sz="1800" dirty="0" smtClean="0">
                          <a:effectLst/>
                          <a:latin typeface="Arial Narrow" panose="020B0606020202030204" pitchFamily="34" charset="0"/>
                          <a:ea typeface="Calibri" panose="020F0502020204030204" pitchFamily="34" charset="0"/>
                          <a:cs typeface="Times New Roman" panose="02020603050405020304" pitchFamily="18" charset="0"/>
                        </a:rPr>
                        <a:t>Persons in the Armed Forces who live in military quarters on base</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smtClean="0">
                          <a:effectLst/>
                          <a:latin typeface="Arial Narrow" panose="020B0606020202030204" pitchFamily="34" charset="0"/>
                          <a:ea typeface="Calibri" panose="020F0502020204030204" pitchFamily="34" charset="0"/>
                          <a:cs typeface="Times New Roman" panose="02020603050405020304" pitchFamily="18" charset="0"/>
                        </a:rPr>
                        <a:t>The military quarters on base. DO NOT LIST</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spcBef>
                          <a:spcPts val="0"/>
                        </a:spcBef>
                        <a:spcAft>
                          <a:spcPts val="0"/>
                        </a:spcAft>
                      </a:pPr>
                      <a:r>
                        <a:rPr lang="en-US" sz="1800" dirty="0" smtClean="0">
                          <a:effectLst/>
                          <a:latin typeface="Arial Narrow" panose="020B0606020202030204" pitchFamily="34" charset="0"/>
                          <a:ea typeface="Calibri" panose="020F0502020204030204" pitchFamily="34" charset="0"/>
                          <a:cs typeface="Times New Roman" panose="02020603050405020304" pitchFamily="18" charset="0"/>
                        </a:rPr>
                        <a:t>Persons in the Armed Forces who are</a:t>
                      </a:r>
                      <a:r>
                        <a:rPr lang="en-US" sz="1800" baseline="0" dirty="0" smtClean="0">
                          <a:effectLst/>
                          <a:latin typeface="Arial Narrow" panose="020B0606020202030204" pitchFamily="34" charset="0"/>
                          <a:ea typeface="Calibri" panose="020F0502020204030204" pitchFamily="34" charset="0"/>
                          <a:cs typeface="Times New Roman" panose="02020603050405020304" pitchFamily="18" charset="0"/>
                        </a:rPr>
                        <a:t> stationed overseas.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smtClean="0">
                          <a:effectLst/>
                          <a:latin typeface="Arial Narrow" panose="020B0606020202030204" pitchFamily="34" charset="0"/>
                          <a:ea typeface="Calibri" panose="020F0502020204030204" pitchFamily="34" charset="0"/>
                          <a:cs typeface="Times New Roman" panose="02020603050405020304" pitchFamily="18" charset="0"/>
                        </a:rPr>
                        <a:t>Their overseas</a:t>
                      </a:r>
                      <a:r>
                        <a:rPr lang="en-US" sz="1800" baseline="0" dirty="0" smtClean="0">
                          <a:effectLst/>
                          <a:latin typeface="Arial Narrow" panose="020B0606020202030204" pitchFamily="34" charset="0"/>
                          <a:ea typeface="Calibri" panose="020F0502020204030204" pitchFamily="34" charset="0"/>
                          <a:cs typeface="Times New Roman" panose="02020603050405020304" pitchFamily="18" charset="0"/>
                        </a:rPr>
                        <a:t> location. </a:t>
                      </a:r>
                      <a:r>
                        <a:rPr lang="en-US" sz="1800" dirty="0" smtClean="0">
                          <a:effectLst/>
                          <a:latin typeface="Arial Narrow" panose="020B0606020202030204" pitchFamily="34" charset="0"/>
                          <a:ea typeface="Calibri" panose="020F0502020204030204" pitchFamily="34" charset="0"/>
                          <a:cs typeface="Times New Roman" panose="02020603050405020304" pitchFamily="18" charset="0"/>
                        </a:rPr>
                        <a:t>DO NOT LIST</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College </a:t>
                      </a:r>
                      <a:r>
                        <a:rPr lang="en-US" sz="1800" dirty="0" smtClean="0">
                          <a:effectLst/>
                          <a:latin typeface="Arial Narrow" panose="020B0606020202030204" pitchFamily="34" charset="0"/>
                          <a:ea typeface="Calibri" panose="020F0502020204030204" pitchFamily="34" charset="0"/>
                          <a:cs typeface="Times New Roman" panose="02020603050405020304" pitchFamily="18" charset="0"/>
                        </a:rPr>
                        <a:t>students </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who do not live in this household during school 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Place where he/she lives while attending school. DO NOT LIST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Persons who divide their time equally between homes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Where they are at the time of the census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Persons who divide their time unequally between homes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Where they spend the majority of the year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Rectangle 2"/>
          <p:cNvSpPr>
            <a:spLocks noGrp="1" noChangeArrowheads="1"/>
          </p:cNvSpPr>
          <p:nvPr>
            <p:ph type="title"/>
          </p:nvPr>
        </p:nvSpPr>
        <p:spPr>
          <a:xfrm>
            <a:off x="685577" y="274320"/>
            <a:ext cx="7772251" cy="714375"/>
          </a:xfrm>
        </p:spPr>
        <p:txBody>
          <a:bodyPr/>
          <a:lstStyle/>
          <a:p>
            <a:pPr algn="ctr"/>
            <a:r>
              <a:rPr lang="en-US" sz="3200" b="1" dirty="0" smtClean="0">
                <a:solidFill>
                  <a:schemeClr val="tx1"/>
                </a:solidFill>
                <a:latin typeface="Arial Narrow" panose="020B0606020202030204" pitchFamily="34" charset="0"/>
                <a:cs typeface="Arial" panose="020B0604020202020204" pitchFamily="34" charset="0"/>
              </a:rPr>
              <a:t>Residence Rules</a:t>
            </a:r>
          </a:p>
        </p:txBody>
      </p:sp>
    </p:spTree>
    <p:extLst>
      <p:ext uri="{BB962C8B-B14F-4D97-AF65-F5344CB8AC3E}">
        <p14:creationId xmlns:p14="http://schemas.microsoft.com/office/powerpoint/2010/main" val="158472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4</a:t>
            </a:fld>
            <a:endParaRPr lang="en-US" dirty="0"/>
          </a:p>
        </p:txBody>
      </p:sp>
      <p:sp>
        <p:nvSpPr>
          <p:cNvPr id="3" name="Text Placeholder 2"/>
          <p:cNvSpPr>
            <a:spLocks noGrp="1"/>
          </p:cNvSpPr>
          <p:nvPr>
            <p:ph type="body" sz="quarter" idx="13"/>
          </p:nvPr>
        </p:nvSpPr>
        <p:spPr>
          <a:xfrm>
            <a:off x="685800" y="1371600"/>
            <a:ext cx="7772400" cy="1263868"/>
          </a:xfrm>
        </p:spPr>
        <p:txBody>
          <a:bodyPr lIns="82296" rIns="82296"/>
          <a:lstStyle/>
          <a:p>
            <a:pPr marL="55562" lvl="1" indent="0" algn="ctr">
              <a:buNone/>
            </a:pPr>
            <a:r>
              <a:rPr lang="en-US" sz="3200" b="1" dirty="0">
                <a:latin typeface="Arial Narrow" panose="020B0606020202030204" pitchFamily="34" charset="0"/>
              </a:rPr>
              <a:t>Confidentiality, Safety, </a:t>
            </a:r>
            <a:r>
              <a:rPr lang="en-US" sz="3200" b="1" dirty="0" smtClean="0">
                <a:latin typeface="Arial Narrow" panose="020B0606020202030204" pitchFamily="34" charset="0"/>
              </a:rPr>
              <a:t>and</a:t>
            </a:r>
          </a:p>
          <a:p>
            <a:pPr marL="55562" lvl="1" indent="0" algn="ctr">
              <a:buNone/>
            </a:pPr>
            <a:r>
              <a:rPr lang="en-US" sz="3200" b="1" dirty="0" smtClean="0">
                <a:latin typeface="Arial Narrow" panose="020B0606020202030204" pitchFamily="34" charset="0"/>
              </a:rPr>
              <a:t>Job </a:t>
            </a:r>
            <a:r>
              <a:rPr lang="en-US" sz="3200" b="1" dirty="0">
                <a:latin typeface="Arial Narrow" panose="020B0606020202030204" pitchFamily="34" charset="0"/>
              </a:rPr>
              <a:t>Requirements</a:t>
            </a:r>
          </a:p>
          <a:p>
            <a:endParaRPr lang="en-US" sz="36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3382469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40</a:t>
            </a:fld>
            <a:endParaRPr lang="en-US" sz="1200" dirty="0">
              <a:latin typeface="Arial Narrow" panose="020B0606020202030204" pitchFamily="34" charset="0"/>
            </a:endParaRPr>
          </a:p>
        </p:txBody>
      </p:sp>
      <p:graphicFrame>
        <p:nvGraphicFramePr>
          <p:cNvPr id="5" name="Table 4" descr="Table of residence rules #2"/>
          <p:cNvGraphicFramePr>
            <a:graphicFrameLocks noGrp="1"/>
          </p:cNvGraphicFramePr>
          <p:nvPr>
            <p:extLst/>
          </p:nvPr>
        </p:nvGraphicFramePr>
        <p:xfrm>
          <a:off x="685428" y="914400"/>
          <a:ext cx="7772400" cy="3114040"/>
        </p:xfrm>
        <a:graphic>
          <a:graphicData uri="http://schemas.openxmlformats.org/drawingml/2006/table">
            <a:tbl>
              <a:tblPr firstRow="1" bandRow="1">
                <a:tableStyleId>{5C22544A-7EE6-4342-B048-85BDC9FD1C3A}</a:tableStyleId>
              </a:tblPr>
              <a:tblGrid>
                <a:gridCol w="3886200"/>
                <a:gridCol w="3886200"/>
              </a:tblGrid>
              <a:tr h="370840">
                <a:tc>
                  <a:txBody>
                    <a:bodyPr/>
                    <a:lstStyle/>
                    <a:p>
                      <a:pPr marL="0" marR="0" algn="ctr">
                        <a:spcBef>
                          <a:spcPts val="0"/>
                        </a:spcBef>
                        <a:spcAft>
                          <a:spcPts val="0"/>
                        </a:spcAft>
                      </a:pPr>
                      <a:r>
                        <a:rPr lang="en-US" sz="18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Person:</a:t>
                      </a:r>
                      <a:endParaRPr lang="en-US" sz="18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Resident of:</a:t>
                      </a:r>
                      <a:endParaRPr lang="en-US" sz="18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Homeless or transients with no usual residence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Where they are found during the census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Homeless or transients with no usual residence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If staying in a shelter or encampment, the shelter or </a:t>
                      </a:r>
                      <a:r>
                        <a:rPr lang="en-US" sz="1800" dirty="0" smtClean="0">
                          <a:effectLst/>
                          <a:latin typeface="Arial Narrow" panose="020B0606020202030204" pitchFamily="34" charset="0"/>
                          <a:ea typeface="Calibri" panose="020F0502020204030204" pitchFamily="34" charset="0"/>
                          <a:cs typeface="Times New Roman" panose="02020603050405020304" pitchFamily="18" charset="0"/>
                        </a:rPr>
                        <a:t>encampment. Otherwise, where they are found.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Person who lives in a house but sleeps </a:t>
                      </a:r>
                      <a:r>
                        <a:rPr lang="en-US" sz="1800" dirty="0" smtClean="0">
                          <a:effectLst/>
                          <a:latin typeface="Arial Narrow" panose="020B0606020202030204" pitchFamily="34" charset="0"/>
                          <a:ea typeface="Calibri" panose="020F0502020204030204" pitchFamily="34" charset="0"/>
                          <a:cs typeface="Times New Roman" panose="02020603050405020304" pitchFamily="18" charset="0"/>
                        </a:rPr>
                        <a:t>at </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own residence (e.g., nanny, domestic help)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Place where he/she normally sleeps. DO NOT LIST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Persons in institutions for long periods of time (e.g., nursing homes, correctional facilities)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The institution. DO NOT LIST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ectangle 2"/>
          <p:cNvSpPr>
            <a:spLocks noGrp="1" noChangeArrowheads="1"/>
          </p:cNvSpPr>
          <p:nvPr>
            <p:ph type="title"/>
          </p:nvPr>
        </p:nvSpPr>
        <p:spPr>
          <a:xfrm>
            <a:off x="685577" y="228600"/>
            <a:ext cx="7772251" cy="714375"/>
          </a:xfrm>
        </p:spPr>
        <p:txBody>
          <a:bodyPr/>
          <a:lstStyle/>
          <a:p>
            <a:pPr algn="ctr"/>
            <a:r>
              <a:rPr lang="en-US" sz="3200" b="1" dirty="0" smtClean="0">
                <a:solidFill>
                  <a:schemeClr val="tx1"/>
                </a:solidFill>
                <a:latin typeface="Arial Narrow" panose="020B0606020202030204" pitchFamily="34" charset="0"/>
                <a:cs typeface="Arial" panose="020B0604020202020204" pitchFamily="34" charset="0"/>
              </a:rPr>
              <a:t>Residence Rules (continued)</a:t>
            </a:r>
          </a:p>
        </p:txBody>
      </p:sp>
    </p:spTree>
    <p:extLst>
      <p:ext uri="{BB962C8B-B14F-4D97-AF65-F5344CB8AC3E}">
        <p14:creationId xmlns:p14="http://schemas.microsoft.com/office/powerpoint/2010/main" val="10667068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772251" cy="713232"/>
          </a:xfrm>
        </p:spPr>
        <p:txBody>
          <a:bodyPr/>
          <a:lstStyle/>
          <a:p>
            <a:pPr algn="ctr"/>
            <a:r>
              <a:rPr lang="en-US" sz="3200" b="1" dirty="0" smtClean="0">
                <a:solidFill>
                  <a:schemeClr val="tx1"/>
                </a:solidFill>
                <a:latin typeface="Arial Narrow" panose="020B0606020202030204" pitchFamily="34" charset="0"/>
              </a:rPr>
              <a:t>How to Fill </a:t>
            </a:r>
            <a:r>
              <a:rPr lang="en-US" sz="3200" b="1" dirty="0">
                <a:solidFill>
                  <a:schemeClr val="tx1"/>
                </a:solidFill>
                <a:latin typeface="Arial Narrow" panose="020B0606020202030204" pitchFamily="34" charset="0"/>
              </a:rPr>
              <a:t>O</a:t>
            </a:r>
            <a:r>
              <a:rPr lang="en-US" sz="3200" b="1" dirty="0" smtClean="0">
                <a:solidFill>
                  <a:schemeClr val="tx1"/>
                </a:solidFill>
                <a:latin typeface="Arial Narrow" panose="020B0606020202030204" pitchFamily="34" charset="0"/>
              </a:rPr>
              <a:t>ut the Field Enumeration Sheet</a:t>
            </a:r>
            <a:endParaRPr lang="en-US" sz="3200" b="1" dirty="0">
              <a:solidFill>
                <a:schemeClr val="tx1"/>
              </a:solidFill>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41</a:t>
            </a:fld>
            <a:endParaRPr lang="en-US" sz="1200" dirty="0">
              <a:latin typeface="Arial Narrow" panose="020B0606020202030204" pitchFamily="34" charset="0"/>
            </a:endParaRPr>
          </a:p>
        </p:txBody>
      </p:sp>
    </p:spTree>
    <p:extLst>
      <p:ext uri="{BB962C8B-B14F-4D97-AF65-F5344CB8AC3E}">
        <p14:creationId xmlns:p14="http://schemas.microsoft.com/office/powerpoint/2010/main" val="11353397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r">
              <a:defRPr/>
            </a:pPr>
            <a:fld id="{3AEE712D-3AB6-4A9D-9674-98851C8E6662}" type="slidenum">
              <a:rPr lang="en-US" sz="1200" smtClean="0">
                <a:latin typeface="Arial Narrow" panose="020B0606020202030204" pitchFamily="34" charset="0"/>
              </a:rPr>
              <a:pPr algn="r">
                <a:defRPr/>
              </a:pPr>
              <a:t>42</a:t>
            </a:fld>
            <a:endParaRPr lang="en-US" sz="1200" dirty="0">
              <a:latin typeface="Arial Narrow" panose="020B0606020202030204" pitchFamily="34" charset="0"/>
            </a:endParaRPr>
          </a:p>
        </p:txBody>
      </p:sp>
      <p:pic>
        <p:nvPicPr>
          <p:cNvPr id="15" name="Content Placeholder 5" descr="Field Enumeration Sheet A: Record housing and population information on it"/>
          <p:cNvPicPr>
            <a:picLocks noChangeAspect="1"/>
          </p:cNvPicPr>
          <p:nvPr/>
        </p:nvPicPr>
        <p:blipFill>
          <a:blip r:embed="rId3"/>
          <a:stretch>
            <a:fillRect/>
          </a:stretch>
        </p:blipFill>
        <p:spPr>
          <a:xfrm>
            <a:off x="2971375" y="914400"/>
            <a:ext cx="3226648" cy="5077897"/>
          </a:xfrm>
          <a:prstGeom prst="rect">
            <a:avLst/>
          </a:prstGeom>
          <a:ln w="25400">
            <a:solidFill>
              <a:schemeClr val="tx1"/>
            </a:solidFill>
          </a:ln>
        </p:spPr>
      </p:pic>
      <p:sp>
        <p:nvSpPr>
          <p:cNvPr id="6" name="Title 1"/>
          <p:cNvSpPr>
            <a:spLocks noGrp="1"/>
          </p:cNvSpPr>
          <p:nvPr>
            <p:ph type="title"/>
          </p:nvPr>
        </p:nvSpPr>
        <p:spPr>
          <a:xfrm>
            <a:off x="713232" y="228600"/>
            <a:ext cx="7772251" cy="713232"/>
          </a:xfrm>
        </p:spPr>
        <p:txBody>
          <a:bodyPr/>
          <a:lstStyle/>
          <a:p>
            <a:pPr algn="ctr"/>
            <a:r>
              <a:rPr lang="en-US" sz="3200" b="1" dirty="0">
                <a:solidFill>
                  <a:schemeClr val="tx1"/>
                </a:solidFill>
                <a:latin typeface="Arial Narrow" panose="020B0606020202030204" pitchFamily="34" charset="0"/>
                <a:cs typeface="Arial" panose="020B0604020202020204" pitchFamily="34" charset="0"/>
              </a:rPr>
              <a:t>Field Enumeration </a:t>
            </a:r>
            <a:r>
              <a:rPr lang="en-US" sz="3200" b="1" dirty="0" smtClean="0">
                <a:solidFill>
                  <a:schemeClr val="tx1"/>
                </a:solidFill>
                <a:latin typeface="Arial Narrow" panose="020B0606020202030204" pitchFamily="34" charset="0"/>
                <a:cs typeface="Arial" panose="020B0604020202020204" pitchFamily="34" charset="0"/>
              </a:rPr>
              <a:t>Sheet</a:t>
            </a:r>
            <a:endParaRPr lang="en-US" sz="3200" b="1" dirty="0">
              <a:solidFill>
                <a:schemeClr val="tx1"/>
              </a:solidFill>
              <a:latin typeface="Arial Narrow" panose="020B0606020202030204" pitchFamily="34" charset="0"/>
              <a:cs typeface="Arial" panose="020B0604020202020204" pitchFamily="34" charset="0"/>
            </a:endParaRPr>
          </a:p>
        </p:txBody>
      </p:sp>
      <p:sp>
        <p:nvSpPr>
          <p:cNvPr id="9" name="TextBox 8"/>
          <p:cNvSpPr txBox="1"/>
          <p:nvPr/>
        </p:nvSpPr>
        <p:spPr>
          <a:xfrm>
            <a:off x="6080760" y="1289858"/>
            <a:ext cx="381000" cy="707886"/>
          </a:xfrm>
          <a:prstGeom prst="rect">
            <a:avLst/>
          </a:prstGeom>
          <a:noFill/>
        </p:spPr>
        <p:txBody>
          <a:bodyPr wrap="square" rtlCol="0">
            <a:spAutoFit/>
          </a:bodyPr>
          <a:lstStyle/>
          <a:p>
            <a:r>
              <a:rPr lang="en-US" sz="4000" dirty="0" smtClean="0">
                <a:sym typeface="Symbol" panose="05050102010706020507" pitchFamily="18" charset="2"/>
              </a:rPr>
              <a:t></a:t>
            </a:r>
            <a:endParaRPr lang="en-US" sz="4000" dirty="0"/>
          </a:p>
        </p:txBody>
      </p:sp>
      <p:sp>
        <p:nvSpPr>
          <p:cNvPr id="10" name="TextBox 9"/>
          <p:cNvSpPr txBox="1"/>
          <p:nvPr/>
        </p:nvSpPr>
        <p:spPr>
          <a:xfrm>
            <a:off x="6062749" y="1776855"/>
            <a:ext cx="381000" cy="830997"/>
          </a:xfrm>
          <a:prstGeom prst="rect">
            <a:avLst/>
          </a:prstGeom>
          <a:noFill/>
        </p:spPr>
        <p:txBody>
          <a:bodyPr wrap="square" rtlCol="0">
            <a:spAutoFit/>
          </a:bodyPr>
          <a:lstStyle/>
          <a:p>
            <a:r>
              <a:rPr lang="en-US" sz="4800" dirty="0" smtClean="0">
                <a:sym typeface="Symbol" panose="05050102010706020507" pitchFamily="18" charset="2"/>
              </a:rPr>
              <a:t></a:t>
            </a:r>
            <a:endParaRPr lang="en-US" sz="4800" dirty="0"/>
          </a:p>
        </p:txBody>
      </p:sp>
      <p:sp>
        <p:nvSpPr>
          <p:cNvPr id="11" name="TextBox 10"/>
          <p:cNvSpPr txBox="1"/>
          <p:nvPr/>
        </p:nvSpPr>
        <p:spPr>
          <a:xfrm>
            <a:off x="6080760" y="3350048"/>
            <a:ext cx="381000" cy="830997"/>
          </a:xfrm>
          <a:prstGeom prst="rect">
            <a:avLst/>
          </a:prstGeom>
          <a:noFill/>
        </p:spPr>
        <p:txBody>
          <a:bodyPr wrap="square" rtlCol="0">
            <a:spAutoFit/>
          </a:bodyPr>
          <a:lstStyle/>
          <a:p>
            <a:r>
              <a:rPr lang="en-US" sz="4800" dirty="0" smtClean="0">
                <a:sym typeface="Symbol" panose="05050102010706020507" pitchFamily="18" charset="2"/>
              </a:rPr>
              <a:t></a:t>
            </a:r>
            <a:endParaRPr lang="en-US" sz="4800" dirty="0"/>
          </a:p>
        </p:txBody>
      </p:sp>
      <p:sp>
        <p:nvSpPr>
          <p:cNvPr id="12" name="TextBox 11"/>
          <p:cNvSpPr txBox="1"/>
          <p:nvPr/>
        </p:nvSpPr>
        <p:spPr>
          <a:xfrm>
            <a:off x="6017028" y="3851585"/>
            <a:ext cx="381000" cy="1323439"/>
          </a:xfrm>
          <a:prstGeom prst="rect">
            <a:avLst/>
          </a:prstGeom>
          <a:noFill/>
        </p:spPr>
        <p:txBody>
          <a:bodyPr wrap="square" rtlCol="0">
            <a:spAutoFit/>
          </a:bodyPr>
          <a:lstStyle/>
          <a:p>
            <a:r>
              <a:rPr lang="en-US" sz="8000" dirty="0" smtClean="0">
                <a:sym typeface="Symbol" panose="05050102010706020507" pitchFamily="18" charset="2"/>
              </a:rPr>
              <a:t></a:t>
            </a:r>
            <a:endParaRPr lang="en-US" sz="8000" dirty="0"/>
          </a:p>
        </p:txBody>
      </p:sp>
    </p:spTree>
    <p:extLst>
      <p:ext uri="{BB962C8B-B14F-4D97-AF65-F5344CB8AC3E}">
        <p14:creationId xmlns:p14="http://schemas.microsoft.com/office/powerpoint/2010/main" val="333149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228600"/>
            <a:ext cx="7772251" cy="713232"/>
          </a:xfrm>
        </p:spPr>
        <p:txBody>
          <a:bodyPr/>
          <a:lstStyle/>
          <a:p>
            <a:pPr algn="ctr"/>
            <a:r>
              <a:rPr lang="en-US" sz="3200" b="1" dirty="0" smtClean="0">
                <a:solidFill>
                  <a:schemeClr val="tx1"/>
                </a:solidFill>
                <a:latin typeface="Arial Narrow" panose="020B0606020202030204" pitchFamily="34" charset="0"/>
                <a:cs typeface="Arial" panose="020B0604020202020204" pitchFamily="34" charset="0"/>
              </a:rPr>
              <a:t>Prepare </a:t>
            </a:r>
            <a:r>
              <a:rPr lang="en-US" sz="3200" b="1" dirty="0">
                <a:solidFill>
                  <a:schemeClr val="tx1"/>
                </a:solidFill>
                <a:latin typeface="Arial Narrow" panose="020B0606020202030204" pitchFamily="34" charset="0"/>
              </a:rPr>
              <a:t>Field Enumeration Sheet</a:t>
            </a:r>
            <a:endParaRPr lang="en-US" sz="3200" b="1" dirty="0">
              <a:solidFill>
                <a:schemeClr val="tx1"/>
              </a:solidFill>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43</a:t>
            </a:fld>
            <a:endParaRPr lang="en-US" sz="1200" dirty="0">
              <a:latin typeface="Arial Narrow" panose="020B0606020202030204" pitchFamily="34" charset="0"/>
            </a:endParaRPr>
          </a:p>
        </p:txBody>
      </p:sp>
      <p:pic>
        <p:nvPicPr>
          <p:cNvPr id="6" name="Picture 3" descr="Closeup of the top section of Sheet A"/>
          <p:cNvPicPr>
            <a:picLocks noChangeAspect="1" noChangeArrowheads="1"/>
          </p:cNvPicPr>
          <p:nvPr/>
        </p:nvPicPr>
        <p:blipFill rotWithShape="1">
          <a:blip r:embed="rId3">
            <a:extLst>
              <a:ext uri="{28A0092B-C50C-407E-A947-70E740481C1C}">
                <a14:useLocalDpi xmlns:a14="http://schemas.microsoft.com/office/drawing/2010/main" val="0"/>
              </a:ext>
            </a:extLst>
          </a:blip>
          <a:srcRect t="3865" b="55419"/>
          <a:stretch/>
        </p:blipFill>
        <p:spPr bwMode="auto">
          <a:xfrm>
            <a:off x="685800" y="914400"/>
            <a:ext cx="7772400" cy="17619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685800" y="2816159"/>
            <a:ext cx="7772400" cy="3323987"/>
          </a:xfrm>
          <a:prstGeom prst="rect">
            <a:avLst/>
          </a:prstGeom>
          <a:noFill/>
        </p:spPr>
        <p:txBody>
          <a:bodyPr wrap="square" rtlCol="0">
            <a:spAutoFit/>
          </a:bodyPr>
          <a:lstStyle/>
          <a:p>
            <a:pPr indent="-219456">
              <a:spcAft>
                <a:spcPts val="600"/>
              </a:spcAft>
            </a:pPr>
            <a:r>
              <a:rPr lang="en-US" dirty="0" smtClean="0">
                <a:latin typeface="Arial Narrow" panose="020B0606020202030204" pitchFamily="34" charset="0"/>
              </a:rPr>
              <a:t>Before you walk to the door, fill out the first section of the census form.  It is used to record location and enumerator information. Enter the following:</a:t>
            </a:r>
            <a:endParaRPr lang="en-US" dirty="0">
              <a:latin typeface="Arial Narrow" panose="020B0606020202030204" pitchFamily="34" charset="0"/>
            </a:endParaRPr>
          </a:p>
          <a:p>
            <a:pPr marL="219456" lvl="1" indent="-219456">
              <a:spcAft>
                <a:spcPts val="600"/>
              </a:spcAft>
              <a:buFont typeface="Arial" panose="020B0604020202020204" pitchFamily="34" charset="0"/>
              <a:buChar char="•"/>
            </a:pPr>
            <a:r>
              <a:rPr lang="en-US" dirty="0" smtClean="0">
                <a:latin typeface="Arial Narrow" panose="020B0606020202030204" pitchFamily="34" charset="0"/>
              </a:rPr>
              <a:t>The city/town name. (This may be pre-filled.)</a:t>
            </a:r>
          </a:p>
          <a:p>
            <a:pPr marL="219456" lvl="1" indent="-219456">
              <a:spcAft>
                <a:spcPts val="600"/>
              </a:spcAft>
              <a:buFont typeface="Arial" panose="020B0604020202020204" pitchFamily="34" charset="0"/>
              <a:buChar char="•"/>
            </a:pPr>
            <a:r>
              <a:rPr lang="en-US" dirty="0" smtClean="0">
                <a:latin typeface="Arial Narrow" panose="020B0606020202030204" pitchFamily="34" charset="0"/>
              </a:rPr>
              <a:t>The calendar year or the ordinance </a:t>
            </a:r>
            <a:r>
              <a:rPr lang="en-US" dirty="0">
                <a:latin typeface="Arial Narrow" panose="020B0606020202030204" pitchFamily="34" charset="0"/>
              </a:rPr>
              <a:t>number. (This may be pre-filled.)</a:t>
            </a:r>
            <a:endParaRPr lang="en-US" dirty="0" smtClean="0">
              <a:latin typeface="Arial Narrow" panose="020B0606020202030204" pitchFamily="34" charset="0"/>
            </a:endParaRPr>
          </a:p>
          <a:p>
            <a:pPr marL="219456" lvl="1" indent="-219456">
              <a:spcAft>
                <a:spcPts val="600"/>
              </a:spcAft>
              <a:buFont typeface="Arial" panose="020B0604020202020204" pitchFamily="34" charset="0"/>
              <a:buChar char="•"/>
            </a:pPr>
            <a:r>
              <a:rPr lang="en-US" dirty="0" smtClean="0">
                <a:latin typeface="Arial Narrow" panose="020B0606020202030204" pitchFamily="34" charset="0"/>
              </a:rPr>
              <a:t>Initial this form in the enumerator space. Every enumerator who uses the form needs to initial it. </a:t>
            </a:r>
          </a:p>
          <a:p>
            <a:pPr marL="219456" lvl="1" indent="-219456">
              <a:spcAft>
                <a:spcPts val="600"/>
              </a:spcAft>
              <a:buFont typeface="Arial" panose="020B0604020202020204" pitchFamily="34" charset="0"/>
              <a:buChar char="•"/>
            </a:pPr>
            <a:r>
              <a:rPr lang="en-US" dirty="0" smtClean="0">
                <a:latin typeface="Arial Narrow" panose="020B0606020202030204" pitchFamily="34" charset="0"/>
              </a:rPr>
              <a:t>The block group and block number are needed.  The block group number may not be known. Ask your supervisor what to enter.</a:t>
            </a:r>
          </a:p>
          <a:p>
            <a:pPr marL="219456" lvl="1" indent="-219456">
              <a:spcAft>
                <a:spcPts val="600"/>
              </a:spcAft>
              <a:buFont typeface="Arial" panose="020B0604020202020204" pitchFamily="34" charset="0"/>
              <a:buChar char="•"/>
            </a:pPr>
            <a:r>
              <a:rPr lang="en-US" dirty="0" smtClean="0">
                <a:latin typeface="Arial Narrow" panose="020B0606020202030204" pitchFamily="34" charset="0"/>
              </a:rPr>
              <a:t>In the upper right corner, enter the page number. Start with “1” for each block.</a:t>
            </a:r>
          </a:p>
          <a:p>
            <a:pPr marL="219456" lvl="1" indent="-219456">
              <a:spcAft>
                <a:spcPts val="600"/>
              </a:spcAft>
              <a:buFont typeface="Arial" panose="020B0604020202020204" pitchFamily="34" charset="0"/>
              <a:buChar char="•"/>
            </a:pPr>
            <a:r>
              <a:rPr lang="en-US" dirty="0" smtClean="0">
                <a:latin typeface="Arial Narrow" panose="020B0606020202030204" pitchFamily="34" charset="0"/>
              </a:rPr>
              <a:t>If this is a return visit, the Callback box should have a “C” in it.</a:t>
            </a:r>
            <a:endParaRPr lang="en-US" dirty="0">
              <a:latin typeface="Arial Narrow" panose="020B0606020202030204" pitchFamily="34" charset="0"/>
            </a:endParaRPr>
          </a:p>
        </p:txBody>
      </p:sp>
      <p:sp>
        <p:nvSpPr>
          <p:cNvPr id="2" name="TextBox 1"/>
          <p:cNvSpPr txBox="1"/>
          <p:nvPr/>
        </p:nvSpPr>
        <p:spPr>
          <a:xfrm>
            <a:off x="7354111" y="1050587"/>
            <a:ext cx="178605" cy="215444"/>
          </a:xfrm>
          <a:prstGeom prst="rect">
            <a:avLst/>
          </a:prstGeom>
          <a:noFill/>
        </p:spPr>
        <p:txBody>
          <a:bodyPr wrap="square" rtlCol="0">
            <a:spAutoFit/>
          </a:bodyPr>
          <a:lstStyle/>
          <a:p>
            <a:r>
              <a:rPr lang="en-US" sz="800" dirty="0" smtClean="0">
                <a:latin typeface="Arial Narrow" panose="020B0606020202030204" pitchFamily="34" charset="0"/>
              </a:rPr>
              <a:t>1</a:t>
            </a:r>
            <a:endParaRPr lang="en-US" sz="800" dirty="0">
              <a:latin typeface="Arial Narrow" panose="020B0606020202030204" pitchFamily="34" charset="0"/>
            </a:endParaRPr>
          </a:p>
        </p:txBody>
      </p:sp>
    </p:spTree>
    <p:extLst>
      <p:ext uri="{BB962C8B-B14F-4D97-AF65-F5344CB8AC3E}">
        <p14:creationId xmlns:p14="http://schemas.microsoft.com/office/powerpoint/2010/main" val="31931144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228600"/>
            <a:ext cx="7772251" cy="713232"/>
          </a:xfrm>
        </p:spPr>
        <p:txBody>
          <a:bodyPr/>
          <a:lstStyle/>
          <a:p>
            <a:pPr algn="ctr"/>
            <a:r>
              <a:rPr lang="en-US" sz="3200" b="1" dirty="0" smtClean="0">
                <a:solidFill>
                  <a:schemeClr val="tx1"/>
                </a:solidFill>
                <a:latin typeface="Arial Narrow" panose="020B0606020202030204" pitchFamily="34" charset="0"/>
                <a:cs typeface="Arial" panose="020B0604020202020204" pitchFamily="34" charset="0"/>
              </a:rPr>
              <a:t>Prepare Field Enumeration Sheet</a:t>
            </a:r>
            <a:endParaRPr lang="en-US" sz="3200" b="1" dirty="0">
              <a:solidFill>
                <a:schemeClr val="tx1"/>
              </a:solidFill>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44</a:t>
            </a:fld>
            <a:endParaRPr lang="en-US" sz="1200" dirty="0">
              <a:latin typeface="Arial Narrow" panose="020B0606020202030204" pitchFamily="34" charset="0"/>
            </a:endParaRPr>
          </a:p>
        </p:txBody>
      </p:sp>
      <p:pic>
        <p:nvPicPr>
          <p:cNvPr id="6" name="Picture 3" descr="Close up of the second section of Sheet A"/>
          <p:cNvPicPr>
            <a:picLocks noChangeAspect="1" noChangeArrowheads="1"/>
          </p:cNvPicPr>
          <p:nvPr/>
        </p:nvPicPr>
        <p:blipFill rotWithShape="1">
          <a:blip r:embed="rId3">
            <a:extLst>
              <a:ext uri="{28A0092B-C50C-407E-A947-70E740481C1C}">
                <a14:useLocalDpi xmlns:a14="http://schemas.microsoft.com/office/drawing/2010/main" val="0"/>
              </a:ext>
            </a:extLst>
          </a:blip>
          <a:srcRect t="42979"/>
          <a:stretch/>
        </p:blipFill>
        <p:spPr bwMode="auto">
          <a:xfrm>
            <a:off x="685800" y="914400"/>
            <a:ext cx="7772400" cy="24675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685800" y="3457069"/>
            <a:ext cx="7772400" cy="1000274"/>
          </a:xfrm>
          <a:prstGeom prst="rect">
            <a:avLst/>
          </a:prstGeom>
          <a:noFill/>
        </p:spPr>
        <p:txBody>
          <a:bodyPr wrap="square" rtlCol="0">
            <a:spAutoFit/>
          </a:bodyPr>
          <a:lstStyle/>
          <a:p>
            <a:pPr>
              <a:spcAft>
                <a:spcPts val="600"/>
              </a:spcAft>
            </a:pPr>
            <a:r>
              <a:rPr lang="en-US" dirty="0" smtClean="0">
                <a:latin typeface="Arial Narrow" panose="020B0606020202030204" pitchFamily="34" charset="0"/>
              </a:rPr>
              <a:t>This next section of the form is used to record information about the housing unit.  None of these items should be pre-entered on the form.</a:t>
            </a:r>
          </a:p>
          <a:p>
            <a:pPr>
              <a:spcAft>
                <a:spcPts val="600"/>
              </a:spcAft>
            </a:pPr>
            <a:r>
              <a:rPr lang="en-US" dirty="0" smtClean="0">
                <a:latin typeface="Arial Narrow" panose="020B0606020202030204" pitchFamily="34" charset="0"/>
              </a:rPr>
              <a:t>When you interview the residents, make sure to verify the address and structure type.</a:t>
            </a:r>
          </a:p>
        </p:txBody>
      </p:sp>
    </p:spTree>
    <p:extLst>
      <p:ext uri="{BB962C8B-B14F-4D97-AF65-F5344CB8AC3E}">
        <p14:creationId xmlns:p14="http://schemas.microsoft.com/office/powerpoint/2010/main" val="33408203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45</a:t>
            </a:fld>
            <a:endParaRPr lang="en-US" sz="1200" dirty="0">
              <a:latin typeface="Arial Narrow" panose="020B0606020202030204" pitchFamily="34" charset="0"/>
            </a:endParaRPr>
          </a:p>
        </p:txBody>
      </p:sp>
      <p:sp>
        <p:nvSpPr>
          <p:cNvPr id="5" name="Rectangle 3"/>
          <p:cNvSpPr>
            <a:spLocks noGrp="1" noChangeArrowheads="1"/>
          </p:cNvSpPr>
          <p:nvPr>
            <p:ph idx="1"/>
          </p:nvPr>
        </p:nvSpPr>
        <p:spPr>
          <a:xfrm>
            <a:off x="685800" y="228600"/>
            <a:ext cx="7772400" cy="1188720"/>
          </a:xfrm>
        </p:spPr>
        <p:txBody>
          <a:bodyPr/>
          <a:lstStyle/>
          <a:p>
            <a:pPr marL="0" lvl="1" indent="0" algn="ctr" eaLnBrk="1" hangingPunct="1">
              <a:spcBef>
                <a:spcPts val="0"/>
              </a:spcBef>
              <a:buNone/>
            </a:pPr>
            <a:r>
              <a:rPr lang="en-US" sz="3200" b="1" dirty="0" smtClean="0">
                <a:latin typeface="Arial Narrow" panose="020B0606020202030204" pitchFamily="34" charset="0"/>
                <a:cs typeface="Arial" panose="020B0604020202020204" pitchFamily="34" charset="0"/>
              </a:rPr>
              <a:t>Example of Completed Top Half of the </a:t>
            </a:r>
          </a:p>
          <a:p>
            <a:pPr marL="0" lvl="1" indent="0" algn="ctr" eaLnBrk="1" hangingPunct="1">
              <a:spcBef>
                <a:spcPts val="0"/>
              </a:spcBef>
              <a:buNone/>
            </a:pPr>
            <a:r>
              <a:rPr lang="en-US" sz="3200" b="1" dirty="0" smtClean="0">
                <a:latin typeface="Arial Narrow" panose="020B0606020202030204" pitchFamily="34" charset="0"/>
                <a:cs typeface="Arial" panose="020B0604020202020204" pitchFamily="34" charset="0"/>
              </a:rPr>
              <a:t>Field Enumeration Sheet</a:t>
            </a:r>
          </a:p>
        </p:txBody>
      </p:sp>
      <p:pic>
        <p:nvPicPr>
          <p:cNvPr id="6" name="Picture 5" descr="Close up of completed top half of Sheet A"/>
          <p:cNvPicPr>
            <a:picLocks noChangeAspect="1"/>
          </p:cNvPicPr>
          <p:nvPr/>
        </p:nvPicPr>
        <p:blipFill>
          <a:blip r:embed="rId3"/>
          <a:stretch>
            <a:fillRect/>
          </a:stretch>
        </p:blipFill>
        <p:spPr>
          <a:xfrm>
            <a:off x="685800" y="1660359"/>
            <a:ext cx="7772400" cy="4143215"/>
          </a:xfrm>
          <a:prstGeom prst="rect">
            <a:avLst/>
          </a:prstGeom>
          <a:ln w="25400">
            <a:solidFill>
              <a:schemeClr val="tx1"/>
            </a:solidFill>
          </a:ln>
        </p:spPr>
      </p:pic>
    </p:spTree>
    <p:extLst>
      <p:ext uri="{BB962C8B-B14F-4D97-AF65-F5344CB8AC3E}">
        <p14:creationId xmlns:p14="http://schemas.microsoft.com/office/powerpoint/2010/main" val="25642680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46</a:t>
            </a:fld>
            <a:endParaRPr lang="en-US" sz="1200" dirty="0">
              <a:latin typeface="Arial Narrow" panose="020B0606020202030204" pitchFamily="34" charset="0"/>
            </a:endParaRPr>
          </a:p>
        </p:txBody>
      </p:sp>
      <p:sp>
        <p:nvSpPr>
          <p:cNvPr id="5" name="Rectangle 2"/>
          <p:cNvSpPr>
            <a:spLocks noGrp="1" noChangeArrowheads="1"/>
          </p:cNvSpPr>
          <p:nvPr>
            <p:ph type="title"/>
          </p:nvPr>
        </p:nvSpPr>
        <p:spPr>
          <a:xfrm>
            <a:off x="685577" y="228600"/>
            <a:ext cx="7772251" cy="1188720"/>
          </a:xfrm>
        </p:spPr>
        <p:txBody>
          <a:bodyPr/>
          <a:lstStyle/>
          <a:p>
            <a:pPr algn="ctr"/>
            <a:r>
              <a:rPr lang="en-US" sz="3200" b="1" dirty="0" smtClean="0">
                <a:solidFill>
                  <a:schemeClr val="tx1"/>
                </a:solidFill>
                <a:latin typeface="Arial Narrow" panose="020B0606020202030204" pitchFamily="34" charset="0"/>
                <a:cs typeface="Arial" panose="020B0604020202020204" pitchFamily="34" charset="0"/>
              </a:rPr>
              <a:t>Field Enumeration Sheet</a:t>
            </a:r>
            <a:br>
              <a:rPr lang="en-US" sz="3200" b="1" dirty="0" smtClean="0">
                <a:solidFill>
                  <a:schemeClr val="tx1"/>
                </a:solidFill>
                <a:latin typeface="Arial Narrow" panose="020B0606020202030204" pitchFamily="34" charset="0"/>
                <a:cs typeface="Arial" panose="020B0604020202020204" pitchFamily="34" charset="0"/>
              </a:rPr>
            </a:br>
            <a:r>
              <a:rPr lang="en-US" sz="3200" b="1" dirty="0" smtClean="0">
                <a:solidFill>
                  <a:schemeClr val="tx1"/>
                </a:solidFill>
                <a:latin typeface="Arial Narrow" panose="020B0606020202030204" pitchFamily="34" charset="0"/>
                <a:cs typeface="Arial" panose="020B0604020202020204" pitchFamily="34" charset="0"/>
              </a:rPr>
              <a:t>Resident Names</a:t>
            </a:r>
          </a:p>
        </p:txBody>
      </p:sp>
      <p:pic>
        <p:nvPicPr>
          <p:cNvPr id="7" name="Content Placeholder 5" descr="Close up of Sheet A where names are written"/>
          <p:cNvPicPr>
            <a:picLocks noChangeAspect="1"/>
          </p:cNvPicPr>
          <p:nvPr/>
        </p:nvPicPr>
        <p:blipFill rotWithShape="1">
          <a:blip r:embed="rId3"/>
          <a:srcRect t="41473" b="36232"/>
          <a:stretch/>
        </p:blipFill>
        <p:spPr>
          <a:xfrm>
            <a:off x="685800" y="1554480"/>
            <a:ext cx="7772400" cy="2727057"/>
          </a:xfrm>
          <a:prstGeom prst="rect">
            <a:avLst/>
          </a:prstGeom>
          <a:ln w="25400">
            <a:solidFill>
              <a:schemeClr val="tx1"/>
            </a:solidFill>
          </a:ln>
        </p:spPr>
      </p:pic>
    </p:spTree>
    <p:extLst>
      <p:ext uri="{BB962C8B-B14F-4D97-AF65-F5344CB8AC3E}">
        <p14:creationId xmlns:p14="http://schemas.microsoft.com/office/powerpoint/2010/main" val="4496949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47</a:t>
            </a:fld>
            <a:endParaRPr lang="en-US" sz="1200" dirty="0">
              <a:latin typeface="Arial Narrow" panose="020B0606020202030204" pitchFamily="34" charset="0"/>
            </a:endParaRPr>
          </a:p>
        </p:txBody>
      </p:sp>
      <p:sp>
        <p:nvSpPr>
          <p:cNvPr id="5" name="Rectangle 2"/>
          <p:cNvSpPr>
            <a:spLocks noGrp="1" noChangeArrowheads="1"/>
          </p:cNvSpPr>
          <p:nvPr>
            <p:ph type="title"/>
          </p:nvPr>
        </p:nvSpPr>
        <p:spPr>
          <a:xfrm>
            <a:off x="685577" y="228600"/>
            <a:ext cx="7772251" cy="714375"/>
          </a:xfrm>
        </p:spPr>
        <p:txBody>
          <a:bodyPr/>
          <a:lstStyle/>
          <a:p>
            <a:pPr algn="ctr"/>
            <a:r>
              <a:rPr lang="en-US" sz="3200" b="1" dirty="0" smtClean="0">
                <a:solidFill>
                  <a:schemeClr val="tx1"/>
                </a:solidFill>
                <a:latin typeface="Arial" panose="020B0604020202020204" pitchFamily="34" charset="0"/>
                <a:cs typeface="Arial" panose="020B0604020202020204" pitchFamily="34" charset="0"/>
              </a:rPr>
              <a:t>Interview: Basics</a:t>
            </a:r>
          </a:p>
        </p:txBody>
      </p:sp>
      <p:sp>
        <p:nvSpPr>
          <p:cNvPr id="6" name="Rectangle 3"/>
          <p:cNvSpPr>
            <a:spLocks noGrp="1" noChangeArrowheads="1"/>
          </p:cNvSpPr>
          <p:nvPr>
            <p:ph idx="1"/>
          </p:nvPr>
        </p:nvSpPr>
        <p:spPr>
          <a:xfrm>
            <a:off x="685800" y="914400"/>
            <a:ext cx="7772251" cy="4953000"/>
          </a:xfrm>
        </p:spPr>
        <p:txBody>
          <a:bodyPr/>
          <a:lstStyle/>
          <a:p>
            <a:pPr marL="219456" lvl="1" indent="-219456" eaLnBrk="1" hangingPunct="1">
              <a:spcBef>
                <a:spcPts val="0"/>
              </a:spcBef>
              <a:spcAft>
                <a:spcPts val="600"/>
              </a:spcAft>
              <a:buFont typeface="Arial" panose="020B0604020202020204" pitchFamily="34" charset="0"/>
              <a:buChar char="•"/>
            </a:pPr>
            <a:r>
              <a:rPr lang="en-US" sz="1800" dirty="0" smtClean="0">
                <a:cs typeface="Arial" panose="020B0604020202020204" pitchFamily="34" charset="0"/>
              </a:rPr>
              <a:t>Wear a badge and identify who you are and why you are there</a:t>
            </a:r>
          </a:p>
          <a:p>
            <a:pPr marL="219456" lvl="1" indent="-219456" eaLnBrk="1" hangingPunct="1">
              <a:spcBef>
                <a:spcPts val="0"/>
              </a:spcBef>
              <a:spcAft>
                <a:spcPts val="600"/>
              </a:spcAft>
              <a:buFont typeface="Arial" panose="020B0604020202020204" pitchFamily="34" charset="0"/>
              <a:buChar char="•"/>
            </a:pPr>
            <a:r>
              <a:rPr lang="en-US" sz="1800" dirty="0" smtClean="0">
                <a:cs typeface="Arial" panose="020B0604020202020204" pitchFamily="34" charset="0"/>
              </a:rPr>
              <a:t>Show mayor’s letter and pledge of confidentiality</a:t>
            </a:r>
          </a:p>
          <a:p>
            <a:pPr marL="219456" lvl="1" indent="-219456">
              <a:spcBef>
                <a:spcPts val="0"/>
              </a:spcBef>
              <a:spcAft>
                <a:spcPts val="600"/>
              </a:spcAft>
              <a:buFont typeface="Arial" panose="020B0604020202020204" pitchFamily="34" charset="0"/>
              <a:buChar char="•"/>
            </a:pPr>
            <a:r>
              <a:rPr lang="en-US" sz="1800" dirty="0">
                <a:cs typeface="Arial" panose="020B0604020202020204" pitchFamily="34" charset="0"/>
              </a:rPr>
              <a:t>Do not go inside the </a:t>
            </a:r>
            <a:r>
              <a:rPr lang="en-US" sz="1800" dirty="0" smtClean="0">
                <a:cs typeface="Arial" panose="020B0604020202020204" pitchFamily="34" charset="0"/>
              </a:rPr>
              <a:t>housing unit even if invited</a:t>
            </a:r>
          </a:p>
          <a:p>
            <a:pPr marL="219456" lvl="1" indent="-219456" eaLnBrk="1" hangingPunct="1">
              <a:spcBef>
                <a:spcPts val="0"/>
              </a:spcBef>
              <a:spcAft>
                <a:spcPts val="600"/>
              </a:spcAft>
              <a:buFont typeface="Arial" panose="020B0604020202020204" pitchFamily="34" charset="0"/>
              <a:buChar char="•"/>
            </a:pPr>
            <a:r>
              <a:rPr lang="en-US" sz="1800" dirty="0" smtClean="0">
                <a:cs typeface="Arial" panose="020B0604020202020204" pitchFamily="34" charset="0"/>
              </a:rPr>
              <a:t>Hand out city promotion material if there is any</a:t>
            </a:r>
          </a:p>
          <a:p>
            <a:pPr marL="219456" lvl="1" indent="-219456" eaLnBrk="1" hangingPunct="1">
              <a:spcBef>
                <a:spcPts val="0"/>
              </a:spcBef>
              <a:spcAft>
                <a:spcPts val="600"/>
              </a:spcAft>
              <a:buFont typeface="Arial" panose="020B0604020202020204" pitchFamily="34" charset="0"/>
              <a:buChar char="•"/>
            </a:pPr>
            <a:r>
              <a:rPr lang="en-US" sz="1800" dirty="0" smtClean="0">
                <a:cs typeface="Arial" panose="020B0604020202020204" pitchFamily="34" charset="0"/>
              </a:rPr>
              <a:t>Ask for a competent person to gather the initial information</a:t>
            </a:r>
          </a:p>
          <a:p>
            <a:pPr marL="219456" lvl="1" indent="-219456">
              <a:spcBef>
                <a:spcPts val="0"/>
              </a:spcBef>
              <a:spcAft>
                <a:spcPts val="600"/>
              </a:spcAft>
              <a:buFont typeface="Arial" panose="020B0604020202020204" pitchFamily="34" charset="0"/>
              <a:buChar char="•"/>
            </a:pPr>
            <a:r>
              <a:rPr lang="en-US" sz="1800" dirty="0">
                <a:cs typeface="Arial" panose="020B0604020202020204" pitchFamily="34" charset="0"/>
              </a:rPr>
              <a:t>Ask for full names of persons living in this </a:t>
            </a:r>
            <a:r>
              <a:rPr lang="en-US" sz="1800" dirty="0" smtClean="0">
                <a:cs typeface="Arial" panose="020B0604020202020204" pitchFamily="34" charset="0"/>
              </a:rPr>
              <a:t>unit</a:t>
            </a:r>
          </a:p>
          <a:p>
            <a:pPr marL="505206" lvl="2" indent="-285750">
              <a:spcBef>
                <a:spcPts val="0"/>
              </a:spcBef>
              <a:spcAft>
                <a:spcPts val="600"/>
              </a:spcAft>
              <a:buSzPct val="75000"/>
              <a:buFont typeface="Courier New" panose="02070309020205020404" pitchFamily="49" charset="0"/>
              <a:buChar char="o"/>
            </a:pPr>
            <a:r>
              <a:rPr lang="en-US" sz="1800" dirty="0" smtClean="0">
                <a:cs typeface="Arial" panose="020B0604020202020204" pitchFamily="34" charset="0"/>
              </a:rPr>
              <a:t>E.g. “I </a:t>
            </a:r>
            <a:r>
              <a:rPr lang="en-US" sz="1800" dirty="0">
                <a:cs typeface="Arial" panose="020B0604020202020204" pitchFamily="34" charset="0"/>
              </a:rPr>
              <a:t>need the names of the persons usually living in this house (or apartment) starting with an adult.” </a:t>
            </a:r>
          </a:p>
          <a:p>
            <a:pPr marL="505206" lvl="1" indent="-285750">
              <a:spcBef>
                <a:spcPts val="0"/>
              </a:spcBef>
              <a:spcAft>
                <a:spcPts val="600"/>
              </a:spcAft>
              <a:buSzPct val="75000"/>
              <a:buFont typeface="Courier New" panose="02070309020205020404" pitchFamily="49" charset="0"/>
              <a:buChar char="o"/>
            </a:pPr>
            <a:r>
              <a:rPr lang="en-US" sz="1800" dirty="0">
                <a:cs typeface="Arial" panose="020B0604020202020204" pitchFamily="34" charset="0"/>
              </a:rPr>
              <a:t>Write the names in pencil</a:t>
            </a:r>
          </a:p>
          <a:p>
            <a:pPr marL="219456" lvl="1" indent="-219456">
              <a:spcBef>
                <a:spcPts val="0"/>
              </a:spcBef>
              <a:spcAft>
                <a:spcPts val="600"/>
              </a:spcAft>
              <a:buFont typeface="Arial" panose="020B0604020202020204" pitchFamily="34" charset="0"/>
              <a:buChar char="•"/>
            </a:pPr>
            <a:r>
              <a:rPr lang="en-US" sz="1800" dirty="0">
                <a:cs typeface="Arial" panose="020B0604020202020204" pitchFamily="34" charset="0"/>
              </a:rPr>
              <a:t>Erase only to correct names and </a:t>
            </a:r>
            <a:r>
              <a:rPr lang="en-US" sz="1800" dirty="0" smtClean="0">
                <a:cs typeface="Arial" panose="020B0604020202020204" pitchFamily="34" charset="0"/>
              </a:rPr>
              <a:t>addresses</a:t>
            </a:r>
          </a:p>
          <a:p>
            <a:pPr marL="219456" lvl="1" indent="-219456">
              <a:spcBef>
                <a:spcPts val="0"/>
              </a:spcBef>
              <a:spcAft>
                <a:spcPts val="600"/>
              </a:spcAft>
              <a:buFont typeface="Arial" panose="020B0604020202020204" pitchFamily="34" charset="0"/>
              <a:buChar char="•"/>
            </a:pPr>
            <a:r>
              <a:rPr lang="en-US" sz="1800" dirty="0" smtClean="0">
                <a:cs typeface="Arial" panose="020B0604020202020204" pitchFamily="34" charset="0"/>
              </a:rPr>
              <a:t>Ask about potential other housing units on the property</a:t>
            </a:r>
          </a:p>
          <a:p>
            <a:pPr marL="219456" lvl="1" indent="-219456">
              <a:spcBef>
                <a:spcPts val="0"/>
              </a:spcBef>
              <a:spcAft>
                <a:spcPts val="600"/>
              </a:spcAft>
              <a:buFont typeface="Arial" panose="020B0604020202020204" pitchFamily="34" charset="0"/>
              <a:buChar char="•"/>
            </a:pPr>
            <a:r>
              <a:rPr lang="en-US" sz="1800" dirty="0" smtClean="0">
                <a:cs typeface="Arial" panose="020B0604020202020204" pitchFamily="34" charset="0"/>
              </a:rPr>
              <a:t>Ask a business if the building contains units for people to live in permanently</a:t>
            </a:r>
          </a:p>
        </p:txBody>
      </p:sp>
    </p:spTree>
    <p:extLst>
      <p:ext uri="{BB962C8B-B14F-4D97-AF65-F5344CB8AC3E}">
        <p14:creationId xmlns:p14="http://schemas.microsoft.com/office/powerpoint/2010/main" val="21881178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828B9B9-94B1-43DA-8DD2-0172B842DED6}" type="slidenum">
              <a:rPr lang="en-US" smtClean="0"/>
              <a:pPr>
                <a:defRPr/>
              </a:pPr>
              <a:t>48</a:t>
            </a:fld>
            <a:endParaRPr lang="en-US" dirty="0"/>
          </a:p>
        </p:txBody>
      </p:sp>
      <p:sp>
        <p:nvSpPr>
          <p:cNvPr id="5" name="Rectangle 2"/>
          <p:cNvSpPr>
            <a:spLocks noGrp="1" noChangeArrowheads="1"/>
          </p:cNvSpPr>
          <p:nvPr>
            <p:ph type="title"/>
          </p:nvPr>
        </p:nvSpPr>
        <p:spPr>
          <a:xfrm>
            <a:off x="685577" y="228600"/>
            <a:ext cx="7772251" cy="714375"/>
          </a:xfrm>
        </p:spPr>
        <p:txBody>
          <a:bodyPr/>
          <a:lstStyle/>
          <a:p>
            <a:pPr algn="ctr"/>
            <a:r>
              <a:rPr lang="en-US" sz="3200" b="1" dirty="0" smtClean="0">
                <a:solidFill>
                  <a:schemeClr val="tx1"/>
                </a:solidFill>
                <a:latin typeface="Arial Narrow" panose="020B0606020202030204" pitchFamily="34" charset="0"/>
                <a:cs typeface="Arial" panose="020B0604020202020204" pitchFamily="34" charset="0"/>
              </a:rPr>
              <a:t>Interview: Basics (continued)</a:t>
            </a:r>
          </a:p>
        </p:txBody>
      </p:sp>
      <p:sp>
        <p:nvSpPr>
          <p:cNvPr id="7" name="Rectangle 3"/>
          <p:cNvSpPr txBox="1">
            <a:spLocks noChangeArrowheads="1"/>
          </p:cNvSpPr>
          <p:nvPr/>
        </p:nvSpPr>
        <p:spPr>
          <a:xfrm>
            <a:off x="671285" y="928914"/>
            <a:ext cx="7772251" cy="3280230"/>
          </a:xfrm>
          <a:prstGeom prst="rect">
            <a:avLst/>
          </a:prstGeom>
        </p:spPr>
        <p:txBody>
          <a:bodyPr/>
          <a:lstStyle>
            <a:lvl1pPr marL="228600" indent="-173038" algn="l" defTabSz="914400" rtl="0" eaLnBrk="1" latinLnBrk="0" hangingPunct="1">
              <a:spcBef>
                <a:spcPct val="20000"/>
              </a:spcBef>
              <a:buFont typeface="Arial Narrow" panose="020B0606020202030204" pitchFamily="34" charset="0"/>
              <a:buChar char="›"/>
              <a:defRPr sz="3200" kern="1200">
                <a:solidFill>
                  <a:schemeClr val="tx1"/>
                </a:solidFill>
                <a:latin typeface="Arial Narrow" panose="020B0606020202030204" pitchFamily="34" charset="0"/>
                <a:ea typeface="+mn-ea"/>
                <a:cs typeface="+mn-cs"/>
              </a:defRPr>
            </a:lvl1pPr>
            <a:lvl2pPr marL="576263" indent="-292100" algn="l" defTabSz="914400" rtl="0" eaLnBrk="1" latinLnBrk="0" hangingPunct="1">
              <a:spcBef>
                <a:spcPct val="20000"/>
              </a:spcBef>
              <a:buFont typeface="Garamond" panose="02020404030301010803" pitchFamily="18"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219456">
              <a:spcBef>
                <a:spcPts val="0"/>
              </a:spcBef>
              <a:spcAft>
                <a:spcPts val="600"/>
              </a:spcAft>
              <a:buFont typeface="Arial" panose="020B0604020202020204" pitchFamily="34" charset="0"/>
              <a:buChar char="•"/>
            </a:pPr>
            <a:r>
              <a:rPr lang="en-US" sz="1800" dirty="0" smtClean="0">
                <a:cs typeface="Arial" panose="020B0604020202020204" pitchFamily="34" charset="0"/>
              </a:rPr>
              <a:t>Inquire about neighboring housing units</a:t>
            </a:r>
          </a:p>
          <a:p>
            <a:pPr marL="438912" lvl="2" indent="-219456">
              <a:spcBef>
                <a:spcPts val="0"/>
              </a:spcBef>
              <a:spcAft>
                <a:spcPts val="600"/>
              </a:spcAft>
              <a:buSzPct val="75000"/>
              <a:buFont typeface="Courier New" panose="02070309020205020404" pitchFamily="49" charset="0"/>
              <a:buChar char="o"/>
            </a:pPr>
            <a:r>
              <a:rPr lang="en-US" sz="1800" dirty="0" smtClean="0">
                <a:cs typeface="Arial" panose="020B0604020202020204" pitchFamily="34" charset="0"/>
              </a:rPr>
              <a:t>“Could you tell me who lives next door in case they’re not home?”</a:t>
            </a:r>
          </a:p>
          <a:p>
            <a:pPr marL="438912" lvl="2" indent="-219456">
              <a:spcBef>
                <a:spcPts val="0"/>
              </a:spcBef>
              <a:spcAft>
                <a:spcPts val="600"/>
              </a:spcAft>
              <a:buSzPct val="75000"/>
              <a:buFont typeface="Courier New" panose="02070309020205020404" pitchFamily="49" charset="0"/>
              <a:buChar char="o"/>
            </a:pPr>
            <a:r>
              <a:rPr lang="en-US" sz="1800" dirty="0" smtClean="0">
                <a:cs typeface="Arial" panose="020B0604020202020204" pitchFamily="34" charset="0"/>
              </a:rPr>
              <a:t>If no contact at prior housing unit, ask if they know who lives there.</a:t>
            </a:r>
          </a:p>
          <a:p>
            <a:pPr marL="219456" lvl="1" indent="-219456">
              <a:spcBef>
                <a:spcPts val="0"/>
              </a:spcBef>
              <a:spcAft>
                <a:spcPts val="600"/>
              </a:spcAft>
              <a:buFont typeface="Arial" panose="020B0604020202020204" pitchFamily="34" charset="0"/>
              <a:buChar char="•"/>
            </a:pPr>
            <a:r>
              <a:rPr lang="en-US" sz="1800" dirty="0" smtClean="0">
                <a:cs typeface="Arial" panose="020B0604020202020204" pitchFamily="34" charset="0"/>
              </a:rPr>
              <a:t>If no one answers the door, make sure you create an OFM Census Sheet A - </a:t>
            </a:r>
            <a:r>
              <a:rPr lang="en-US" sz="1800" dirty="0" smtClean="0">
                <a:latin typeface="Arial" panose="020B0604020202020204" pitchFamily="34" charset="0"/>
                <a:cs typeface="Arial" panose="020B0604020202020204" pitchFamily="34" charset="0"/>
              </a:rPr>
              <a:t> </a:t>
            </a:r>
            <a:r>
              <a:rPr lang="en-US" sz="1800" dirty="0">
                <a:cs typeface="Arial" panose="020B0604020202020204" pitchFamily="34" charset="0"/>
              </a:rPr>
              <a:t>Field Enumeration </a:t>
            </a:r>
            <a:r>
              <a:rPr lang="en-US" sz="1800" dirty="0" smtClean="0">
                <a:cs typeface="Arial" panose="020B0604020202020204" pitchFamily="34" charset="0"/>
              </a:rPr>
              <a:t>sheet for it.</a:t>
            </a:r>
          </a:p>
          <a:p>
            <a:pPr marL="438912" lvl="2" indent="-219456">
              <a:spcBef>
                <a:spcPts val="0"/>
              </a:spcBef>
              <a:spcAft>
                <a:spcPts val="600"/>
              </a:spcAft>
              <a:buSzPct val="75000"/>
              <a:buFont typeface="Courier New" panose="02070309020205020404" pitchFamily="49" charset="0"/>
              <a:buChar char="o"/>
            </a:pPr>
            <a:r>
              <a:rPr lang="en-US" sz="1800" dirty="0" smtClean="0">
                <a:cs typeface="Arial" panose="020B0604020202020204" pitchFamily="34" charset="0"/>
              </a:rPr>
              <a:t>Note on the back the date and time you were there.</a:t>
            </a:r>
          </a:p>
          <a:p>
            <a:pPr marL="438912" lvl="2" indent="-219456">
              <a:spcBef>
                <a:spcPts val="0"/>
              </a:spcBef>
              <a:spcAft>
                <a:spcPts val="600"/>
              </a:spcAft>
              <a:buSzPct val="75000"/>
              <a:buFont typeface="Courier New" panose="02070309020205020404" pitchFamily="49" charset="0"/>
              <a:buChar char="o"/>
            </a:pPr>
            <a:r>
              <a:rPr lang="en-US" sz="1800" dirty="0" smtClean="0">
                <a:cs typeface="Arial" panose="020B0604020202020204" pitchFamily="34" charset="0"/>
              </a:rPr>
              <a:t>Put a “C” in the “Callback” box in the upper right corner</a:t>
            </a:r>
          </a:p>
          <a:p>
            <a:pPr marL="438912" lvl="1" indent="-219456">
              <a:spcBef>
                <a:spcPts val="0"/>
              </a:spcBef>
              <a:spcAft>
                <a:spcPts val="600"/>
              </a:spcAft>
              <a:buSzPct val="75000"/>
              <a:buFont typeface="Courier New" panose="02070309020205020404" pitchFamily="49" charset="0"/>
              <a:buChar char="o"/>
            </a:pPr>
            <a:r>
              <a:rPr lang="en-US" sz="1800" dirty="0" smtClean="0">
                <a:cs typeface="Arial" panose="020B0604020202020204" pitchFamily="34" charset="0"/>
              </a:rPr>
              <a:t>Leave a door hanger at the time of initial canvass. Note this action in your comments.</a:t>
            </a:r>
          </a:p>
          <a:p>
            <a:pPr lvl="1">
              <a:spcBef>
                <a:spcPts val="600"/>
              </a:spcBef>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67609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49</a:t>
            </a:fld>
            <a:endParaRPr lang="en-US" dirty="0"/>
          </a:p>
        </p:txBody>
      </p:sp>
      <p:sp>
        <p:nvSpPr>
          <p:cNvPr id="3" name="Text Placeholder 2"/>
          <p:cNvSpPr>
            <a:spLocks noGrp="1"/>
          </p:cNvSpPr>
          <p:nvPr>
            <p:ph type="body" sz="quarter" idx="13"/>
          </p:nvPr>
        </p:nvSpPr>
        <p:spPr>
          <a:xfrm>
            <a:off x="685800" y="1127234"/>
            <a:ext cx="7772400" cy="4386943"/>
          </a:xfrm>
        </p:spPr>
        <p:txBody>
          <a:bodyPr/>
          <a:lstStyle/>
          <a:p>
            <a:pPr marL="219456" indent="-219456">
              <a:spcBef>
                <a:spcPts val="0"/>
              </a:spcBef>
              <a:spcAft>
                <a:spcPts val="600"/>
              </a:spcAft>
              <a:buFont typeface="Arial" panose="020B0604020202020204" pitchFamily="34" charset="0"/>
              <a:buChar char="•"/>
            </a:pPr>
            <a:r>
              <a:rPr lang="en-US" sz="1800" dirty="0" smtClean="0">
                <a:latin typeface="Arial Narrow" panose="020B0606020202030204" pitchFamily="34" charset="0"/>
              </a:rPr>
              <a:t>Screen the information you have recorded. Ask about persons who may be away for a short time but normally live in this household</a:t>
            </a:r>
          </a:p>
          <a:p>
            <a:pPr marL="219456" indent="-219456">
              <a:spcBef>
                <a:spcPts val="0"/>
              </a:spcBef>
              <a:spcAft>
                <a:spcPts val="600"/>
              </a:spcAft>
              <a:buFont typeface="Arial" panose="020B0604020202020204" pitchFamily="34" charset="0"/>
              <a:buChar char="•"/>
            </a:pPr>
            <a:r>
              <a:rPr lang="en-US" sz="1800" dirty="0" smtClean="0">
                <a:latin typeface="Arial Narrow" panose="020B0606020202030204" pitchFamily="34" charset="0"/>
              </a:rPr>
              <a:t>Ask if there is a new baby still in the hospital. </a:t>
            </a:r>
          </a:p>
          <a:p>
            <a:pPr marL="219456" indent="-219456">
              <a:spcBef>
                <a:spcPts val="0"/>
              </a:spcBef>
              <a:spcAft>
                <a:spcPts val="600"/>
              </a:spcAft>
              <a:buFont typeface="Arial" panose="020B0604020202020204" pitchFamily="34" charset="0"/>
              <a:buChar char="•"/>
            </a:pPr>
            <a:r>
              <a:rPr lang="en-US" sz="1800" dirty="0" smtClean="0">
                <a:latin typeface="Arial Narrow" panose="020B0606020202030204" pitchFamily="34" charset="0"/>
              </a:rPr>
              <a:t>Next, using the first four screening questions at the bottom of the form to help determine residency status. </a:t>
            </a:r>
          </a:p>
          <a:p>
            <a:pPr marL="219456" indent="-219456">
              <a:spcBef>
                <a:spcPts val="0"/>
              </a:spcBef>
              <a:spcAft>
                <a:spcPts val="600"/>
              </a:spcAft>
              <a:buFont typeface="Arial" panose="020B0604020202020204" pitchFamily="34" charset="0"/>
              <a:buChar char="•"/>
            </a:pPr>
            <a:r>
              <a:rPr lang="en-US" sz="1800" dirty="0" smtClean="0">
                <a:latin typeface="Arial Narrow" panose="020B0606020202030204" pitchFamily="34" charset="0"/>
                <a:cs typeface="Arial" panose="020B0604020202020204" pitchFamily="34" charset="0"/>
              </a:rPr>
              <a:t>If </a:t>
            </a:r>
            <a:r>
              <a:rPr lang="en-US" sz="1800" dirty="0">
                <a:latin typeface="Arial Narrow" panose="020B0606020202030204" pitchFamily="34" charset="0"/>
                <a:cs typeface="Arial" panose="020B0604020202020204" pitchFamily="34" charset="0"/>
              </a:rPr>
              <a:t>needed, void wrong entries. Do not erase.</a:t>
            </a:r>
          </a:p>
          <a:p>
            <a:pPr marL="505206" lvl="1" indent="-285750">
              <a:spcBef>
                <a:spcPts val="0"/>
              </a:spcBef>
              <a:spcAft>
                <a:spcPts val="600"/>
              </a:spcAft>
              <a:buSzPct val="75000"/>
              <a:buFont typeface="Courier New" panose="02070309020205020404" pitchFamily="49" charset="0"/>
              <a:buChar char="o"/>
            </a:pPr>
            <a:r>
              <a:rPr lang="en-US" sz="1800" dirty="0">
                <a:latin typeface="Arial Narrow" panose="020B0606020202030204" pitchFamily="34" charset="0"/>
                <a:cs typeface="Arial" panose="020B0604020202020204" pitchFamily="34" charset="0"/>
              </a:rPr>
              <a:t>Void if person mistakenly gives a wrong name</a:t>
            </a:r>
          </a:p>
          <a:p>
            <a:pPr marL="505206" lvl="1" indent="-285750">
              <a:spcBef>
                <a:spcPts val="0"/>
              </a:spcBef>
              <a:spcAft>
                <a:spcPts val="600"/>
              </a:spcAft>
              <a:buSzPct val="75000"/>
              <a:buFont typeface="Courier New" panose="02070309020205020404" pitchFamily="49" charset="0"/>
              <a:buChar char="o"/>
            </a:pPr>
            <a:r>
              <a:rPr lang="en-US" sz="1800" dirty="0">
                <a:latin typeface="Arial Narrow" panose="020B0606020202030204" pitchFamily="34" charset="0"/>
                <a:cs typeface="Arial" panose="020B0604020202020204" pitchFamily="34" charset="0"/>
              </a:rPr>
              <a:t>Void if person listed is not a </a:t>
            </a:r>
            <a:r>
              <a:rPr lang="en-US" sz="1800" dirty="0" smtClean="0">
                <a:latin typeface="Arial Narrow" panose="020B0606020202030204" pitchFamily="34" charset="0"/>
                <a:cs typeface="Arial" panose="020B0604020202020204" pitchFamily="34" charset="0"/>
              </a:rPr>
              <a:t>resident.  But </a:t>
            </a:r>
            <a:r>
              <a:rPr lang="en-US" sz="1800" dirty="0">
                <a:latin typeface="Arial Narrow" panose="020B0606020202030204" pitchFamily="34" charset="0"/>
                <a:cs typeface="Arial" panose="020B0604020202020204" pitchFamily="34" charset="0"/>
              </a:rPr>
              <a:t>do not void in front of </a:t>
            </a:r>
            <a:r>
              <a:rPr lang="en-US" sz="1800" dirty="0" smtClean="0">
                <a:latin typeface="Arial Narrow" panose="020B0606020202030204" pitchFamily="34" charset="0"/>
                <a:cs typeface="Arial" panose="020B0604020202020204" pitchFamily="34" charset="0"/>
              </a:rPr>
              <a:t>respondent.  Respondent tends to object when a family member is eliminated from the census.</a:t>
            </a:r>
          </a:p>
          <a:p>
            <a:pPr marL="205549" indent="-219456">
              <a:spcBef>
                <a:spcPts val="0"/>
              </a:spcBef>
              <a:spcAft>
                <a:spcPts val="600"/>
              </a:spcAft>
              <a:buFont typeface="Arial" panose="020B0604020202020204" pitchFamily="34" charset="0"/>
              <a:buChar char="•"/>
            </a:pPr>
            <a:r>
              <a:rPr lang="en-US" sz="1800" dirty="0" smtClean="0">
                <a:latin typeface="Arial Narrow" panose="020B0606020202030204" pitchFamily="34" charset="0"/>
                <a:cs typeface="Arial" panose="020B0604020202020204" pitchFamily="34" charset="0"/>
              </a:rPr>
              <a:t>The fifth screening question is designed to find hidden housing units that may be on the property. A relative or friend may be staying in an RV or onsite apartment. The person(s) in this unit may or may not have been included with the main family. A separate form is needed for an additional housing unit.</a:t>
            </a:r>
            <a:endParaRPr lang="en-US" sz="1800" dirty="0">
              <a:latin typeface="Arial Narrow" panose="020B0606020202030204" pitchFamily="34" charset="0"/>
              <a:cs typeface="Arial" panose="020B0604020202020204" pitchFamily="34" charset="0"/>
            </a:endParaRPr>
          </a:p>
          <a:p>
            <a:pPr marL="438912" indent="-219456">
              <a:spcBef>
                <a:spcPts val="0"/>
              </a:spcBef>
              <a:spcAft>
                <a:spcPts val="600"/>
              </a:spcAft>
              <a:buFont typeface="Arial" panose="020B0604020202020204" pitchFamily="34" charset="0"/>
              <a:buChar char="•"/>
            </a:pPr>
            <a:endParaRPr lang="en-US" sz="2000" dirty="0">
              <a:latin typeface="Arial Narrow" panose="020B0606020202030204" pitchFamily="34" charset="0"/>
            </a:endParaRPr>
          </a:p>
        </p:txBody>
      </p:sp>
      <p:sp>
        <p:nvSpPr>
          <p:cNvPr id="4" name="Text Placeholder 3"/>
          <p:cNvSpPr>
            <a:spLocks noGrp="1"/>
          </p:cNvSpPr>
          <p:nvPr>
            <p:ph type="body" sz="quarter" idx="14"/>
          </p:nvPr>
        </p:nvSpPr>
        <p:spPr>
          <a:xfrm>
            <a:off x="685800" y="228600"/>
            <a:ext cx="7772400" cy="713232"/>
          </a:xfrm>
        </p:spPr>
        <p:txBody>
          <a:bodyPr/>
          <a:lstStyle/>
          <a:p>
            <a:r>
              <a:rPr lang="en-US" dirty="0">
                <a:latin typeface="Arial Narrow" panose="020B0606020202030204" pitchFamily="34" charset="0"/>
                <a:cs typeface="Arial" panose="020B0604020202020204" pitchFamily="34" charset="0"/>
              </a:rPr>
              <a:t>Interview</a:t>
            </a:r>
            <a:r>
              <a:rPr lang="en-US" dirty="0" smtClean="0">
                <a:latin typeface="Arial Narrow" panose="020B0606020202030204" pitchFamily="34" charset="0"/>
                <a:cs typeface="Arial" panose="020B0604020202020204" pitchFamily="34" charset="0"/>
              </a:rPr>
              <a:t>: Screening</a:t>
            </a:r>
            <a:endParaRPr lang="en-US" dirty="0">
              <a:latin typeface="Arial Narrow" panose="020B0606020202030204" pitchFamily="34" charset="0"/>
            </a:endParaRPr>
          </a:p>
        </p:txBody>
      </p:sp>
    </p:spTree>
    <p:extLst>
      <p:ext uri="{BB962C8B-B14F-4D97-AF65-F5344CB8AC3E}">
        <p14:creationId xmlns:p14="http://schemas.microsoft.com/office/powerpoint/2010/main" val="2747464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28600"/>
            <a:ext cx="7772400" cy="584775"/>
          </a:xfrm>
          <a:prstGeom prst="rect">
            <a:avLst/>
          </a:prstGeom>
          <a:noFill/>
          <a:ln>
            <a:noFill/>
          </a:ln>
        </p:spPr>
        <p:txBody>
          <a:bodyPr wrap="square" lIns="82296" rIns="82296" rtlCol="0">
            <a:spAutoFit/>
          </a:bodyPr>
          <a:lstStyle/>
          <a:p>
            <a:pPr marL="0" algn="ctr" defTabSz="914400" rtl="0" eaLnBrk="1" latinLnBrk="0" hangingPunct="1"/>
            <a:r>
              <a:rPr lang="en-US" sz="3200" b="1" dirty="0" smtClean="0">
                <a:latin typeface="Arial Narrow" panose="020B0606020202030204" pitchFamily="34" charset="0"/>
                <a:cs typeface="Arial" panose="020B0604020202020204" pitchFamily="34" charset="0"/>
              </a:rPr>
              <a:t>Must Keep Information Confidential</a:t>
            </a:r>
            <a:endParaRPr lang="en-US" sz="3200" b="1" kern="1200" dirty="0">
              <a:solidFill>
                <a:schemeClr val="tx1"/>
              </a:solidFill>
              <a:latin typeface="Arial Narrow" panose="020B060602020203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1D7F1ABF-CE35-4BF2-A2ED-4F50B5C41B28}" type="slidenum">
              <a:rPr lang="en-US" smtClean="0">
                <a:cs typeface="Arial" panose="020B0604020202020204" pitchFamily="34" charset="0"/>
              </a:rPr>
              <a:pPr/>
              <a:t>5</a:t>
            </a:fld>
            <a:endParaRPr lang="en-US" dirty="0">
              <a:cs typeface="Arial" panose="020B0604020202020204" pitchFamily="34" charset="0"/>
            </a:endParaRPr>
          </a:p>
        </p:txBody>
      </p:sp>
      <p:sp>
        <p:nvSpPr>
          <p:cNvPr id="5" name="Rectangle 3"/>
          <p:cNvSpPr>
            <a:spLocks noGrp="1" noChangeArrowheads="1"/>
          </p:cNvSpPr>
          <p:nvPr>
            <p:ph type="body" sz="quarter" idx="13"/>
          </p:nvPr>
        </p:nvSpPr>
        <p:spPr>
          <a:xfrm>
            <a:off x="685800" y="914399"/>
            <a:ext cx="7772400" cy="4615543"/>
          </a:xfrm>
          <a:prstGeom prst="rect">
            <a:avLst/>
          </a:prstGeom>
        </p:spPr>
        <p:txBody>
          <a:bodyPr/>
          <a:lstStyle/>
          <a:p>
            <a:pPr marL="0" lvl="1" indent="0">
              <a:spcBef>
                <a:spcPts val="0"/>
              </a:spcBef>
              <a:buNone/>
            </a:pPr>
            <a:r>
              <a:rPr lang="en-US" sz="1800" dirty="0" smtClean="0">
                <a:cs typeface="Arial" panose="020B0604020202020204" pitchFamily="34" charset="0"/>
              </a:rPr>
              <a:t>The Census information that you collect is confidential and protected by law. You can only discuss census results and questions with your supervisor.  No one else.</a:t>
            </a:r>
          </a:p>
          <a:p>
            <a:pPr marL="0" lvl="1" indent="0">
              <a:spcBef>
                <a:spcPts val="0"/>
              </a:spcBef>
              <a:buNone/>
            </a:pPr>
            <a:endParaRPr lang="en-US" sz="1800" dirty="0">
              <a:cs typeface="Arial" panose="020B0604020202020204" pitchFamily="34" charset="0"/>
            </a:endParaRPr>
          </a:p>
          <a:p>
            <a:pPr marL="0" lvl="1" indent="0">
              <a:spcBef>
                <a:spcPts val="0"/>
              </a:spcBef>
              <a:buNone/>
            </a:pPr>
            <a:r>
              <a:rPr lang="en-US" sz="1800" dirty="0" smtClean="0">
                <a:cs typeface="Arial" panose="020B0604020202020204" pitchFamily="34" charset="0"/>
              </a:rPr>
              <a:t>Copied below is RCW 42.56.615 that guarantees confidentiality.</a:t>
            </a:r>
          </a:p>
          <a:p>
            <a:pPr marL="0" lvl="1" indent="0">
              <a:spcBef>
                <a:spcPts val="0"/>
              </a:spcBef>
              <a:spcAft>
                <a:spcPts val="600"/>
              </a:spcAft>
              <a:buNone/>
            </a:pPr>
            <a:endParaRPr lang="en-US" sz="1800" dirty="0">
              <a:cs typeface="Arial" panose="020B0604020202020204" pitchFamily="34" charset="0"/>
            </a:endParaRPr>
          </a:p>
          <a:p>
            <a:pPr marL="0" algn="l">
              <a:spcBef>
                <a:spcPts val="400"/>
              </a:spcBef>
            </a:pPr>
            <a:r>
              <a:rPr lang="en-US" sz="1800" dirty="0"/>
              <a:t>RCW 42.56.615</a:t>
            </a:r>
          </a:p>
          <a:p>
            <a:pPr marL="0" algn="l">
              <a:spcBef>
                <a:spcPts val="400"/>
              </a:spcBef>
            </a:pPr>
            <a:r>
              <a:rPr lang="en-US" sz="1800" dirty="0"/>
              <a:t>Enumeration data used by the office of financial management for population estimates.</a:t>
            </a:r>
          </a:p>
          <a:p>
            <a:pPr algn="l"/>
            <a:r>
              <a:rPr lang="en-US" sz="1800" b="0" dirty="0"/>
              <a:t>Actual enumeration data collected under RCW 35.13.260, 35A.14.700, 36.13.030, and chapter 43.62 RCW shall be used and retained only by the office of financial management and only for the purposes of RCW 35.13.260, 35A.14.700, 36.13.030, and chapter </a:t>
            </a:r>
            <a:r>
              <a:rPr lang="en-US" sz="1800" b="0" dirty="0">
                <a:hlinkClick r:id="rId3"/>
              </a:rPr>
              <a:t>43.62</a:t>
            </a:r>
            <a:r>
              <a:rPr lang="en-US" sz="1800" b="0" dirty="0"/>
              <a:t> RCW. The enumeration data collected is confidential, is exempt from public inspection and copying under this chapter, and in accordance with RCW 43.41.435, must be destroyed after it is used.</a:t>
            </a:r>
          </a:p>
          <a:p>
            <a:pPr algn="l"/>
            <a:r>
              <a:rPr lang="en-US" sz="1800" b="0" dirty="0"/>
              <a:t>[ 2014 c 14 § 1.]</a:t>
            </a:r>
          </a:p>
          <a:p>
            <a:pPr marL="0" lvl="1" indent="0">
              <a:spcBef>
                <a:spcPts val="0"/>
              </a:spcBef>
              <a:spcAft>
                <a:spcPts val="600"/>
              </a:spcAft>
              <a:buNone/>
            </a:pPr>
            <a:endParaRPr lang="en-US" sz="1800" dirty="0" smtClean="0">
              <a:cs typeface="Arial" panose="020B0604020202020204" pitchFamily="34" charset="0"/>
            </a:endParaRPr>
          </a:p>
        </p:txBody>
      </p:sp>
    </p:spTree>
    <p:extLst>
      <p:ext uri="{BB962C8B-B14F-4D97-AF65-F5344CB8AC3E}">
        <p14:creationId xmlns:p14="http://schemas.microsoft.com/office/powerpoint/2010/main" val="25686734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10207"/>
          </a:xfrm>
        </p:spPr>
        <p:txBody>
          <a:bodyPr/>
          <a:lstStyle/>
          <a:p>
            <a:pPr algn="ctr"/>
            <a:r>
              <a:rPr lang="en-US" sz="3200" b="1" dirty="0" smtClean="0">
                <a:solidFill>
                  <a:schemeClr val="tx1"/>
                </a:solidFill>
                <a:latin typeface="Arial Narrow" panose="020B0606020202030204" pitchFamily="34" charset="0"/>
                <a:cs typeface="Arial" panose="020B0604020202020204" pitchFamily="34" charset="0"/>
              </a:rPr>
              <a:t>Interview: Screening Example</a:t>
            </a:r>
            <a:endParaRPr lang="en-US" sz="3200" b="1" dirty="0">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50</a:t>
            </a:fld>
            <a:endParaRPr lang="en-US" sz="1200" dirty="0">
              <a:latin typeface="Arial Narrow" panose="020B0606020202030204" pitchFamily="34" charset="0"/>
            </a:endParaRPr>
          </a:p>
        </p:txBody>
      </p:sp>
      <p:pic>
        <p:nvPicPr>
          <p:cNvPr id="4" name="Picture 3" descr="Close up of completed example of bottom half of Sheet A"/>
          <p:cNvPicPr>
            <a:picLocks noChangeAspect="1"/>
          </p:cNvPicPr>
          <p:nvPr/>
        </p:nvPicPr>
        <p:blipFill>
          <a:blip r:embed="rId3"/>
          <a:stretch>
            <a:fillRect/>
          </a:stretch>
        </p:blipFill>
        <p:spPr>
          <a:xfrm>
            <a:off x="685799" y="914400"/>
            <a:ext cx="7772400" cy="5780447"/>
          </a:xfrm>
          <a:prstGeom prst="rect">
            <a:avLst/>
          </a:prstGeom>
          <a:ln w="25400">
            <a:solidFill>
              <a:schemeClr val="tx1"/>
            </a:solidFill>
          </a:ln>
        </p:spPr>
      </p:pic>
    </p:spTree>
    <p:extLst>
      <p:ext uri="{BB962C8B-B14F-4D97-AF65-F5344CB8AC3E}">
        <p14:creationId xmlns:p14="http://schemas.microsoft.com/office/powerpoint/2010/main" val="40627891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577" y="228600"/>
            <a:ext cx="7772251" cy="714375"/>
          </a:xfrm>
        </p:spPr>
        <p:txBody>
          <a:bodyPr/>
          <a:lstStyle/>
          <a:p>
            <a:pPr algn="ctr"/>
            <a:r>
              <a:rPr lang="en-US" sz="3200" b="1" dirty="0" smtClean="0">
                <a:solidFill>
                  <a:schemeClr val="tx1"/>
                </a:solidFill>
                <a:latin typeface="Arial Narrow" panose="020B0606020202030204" pitchFamily="34" charset="0"/>
                <a:cs typeface="Arial" panose="020B0604020202020204" pitchFamily="34" charset="0"/>
              </a:rPr>
              <a:t>Callbacks</a:t>
            </a:r>
          </a:p>
        </p:txBody>
      </p:sp>
      <p:sp>
        <p:nvSpPr>
          <p:cNvPr id="92163" name="Rectangle 3"/>
          <p:cNvSpPr>
            <a:spLocks noGrp="1" noChangeArrowheads="1"/>
          </p:cNvSpPr>
          <p:nvPr>
            <p:ph idx="1"/>
          </p:nvPr>
        </p:nvSpPr>
        <p:spPr>
          <a:xfrm>
            <a:off x="685800" y="914400"/>
            <a:ext cx="7772400" cy="4168080"/>
          </a:xfrm>
        </p:spPr>
        <p:txBody>
          <a:bodyPr/>
          <a:lstStyle/>
          <a:p>
            <a:pPr marL="0" lvl="1" indent="0" eaLnBrk="1" hangingPunct="1">
              <a:spcBef>
                <a:spcPts val="0"/>
              </a:spcBef>
              <a:spcAft>
                <a:spcPts val="600"/>
              </a:spcAft>
              <a:buNone/>
            </a:pPr>
            <a:r>
              <a:rPr lang="en-US" sz="1800" dirty="0" smtClean="0">
                <a:latin typeface="Arial Narrow" panose="020B0606020202030204" pitchFamily="34" charset="0"/>
                <a:cs typeface="Arial" panose="020B0604020202020204" pitchFamily="34" charset="0"/>
              </a:rPr>
              <a:t>If nobody is home, you need to </a:t>
            </a:r>
          </a:p>
          <a:p>
            <a:pPr marL="219456" lvl="4" indent="-219456">
              <a:spcBef>
                <a:spcPts val="0"/>
              </a:spcBef>
              <a:spcAft>
                <a:spcPts val="600"/>
              </a:spcAft>
              <a:buFont typeface="Wingdings" panose="05000000000000000000" pitchFamily="2" charset="2"/>
              <a:buChar char="§"/>
            </a:pPr>
            <a:r>
              <a:rPr lang="en-US" sz="1800" dirty="0" smtClean="0">
                <a:latin typeface="Arial Narrow" panose="020B0606020202030204" pitchFamily="34" charset="0"/>
                <a:cs typeface="Arial" panose="020B0604020202020204" pitchFamily="34" charset="0"/>
              </a:rPr>
              <a:t>Complete top of Field Enumeration Sheet, put a </a:t>
            </a:r>
            <a:r>
              <a:rPr lang="en-US" sz="1800" b="1" dirty="0" smtClean="0">
                <a:latin typeface="Arial Narrow" panose="020B0606020202030204" pitchFamily="34" charset="0"/>
                <a:cs typeface="Arial" panose="020B0604020202020204" pitchFamily="34" charset="0"/>
              </a:rPr>
              <a:t>“C”</a:t>
            </a:r>
            <a:r>
              <a:rPr lang="en-US" sz="1800" dirty="0" smtClean="0">
                <a:latin typeface="Arial Narrow" panose="020B0606020202030204" pitchFamily="34" charset="0"/>
                <a:cs typeface="Arial" panose="020B0604020202020204" pitchFamily="34" charset="0"/>
              </a:rPr>
              <a:t> in the </a:t>
            </a:r>
            <a:r>
              <a:rPr lang="en-US" sz="1800" b="1" dirty="0" smtClean="0">
                <a:latin typeface="Arial Narrow" panose="020B0606020202030204" pitchFamily="34" charset="0"/>
                <a:cs typeface="Arial" panose="020B0604020202020204" pitchFamily="34" charset="0"/>
              </a:rPr>
              <a:t>Callback </a:t>
            </a:r>
            <a:r>
              <a:rPr lang="en-US" sz="1800" dirty="0" smtClean="0">
                <a:latin typeface="Arial Narrow" panose="020B0606020202030204" pitchFamily="34" charset="0"/>
                <a:cs typeface="Arial" panose="020B0604020202020204" pitchFamily="34" charset="0"/>
              </a:rPr>
              <a:t>box in the upper right corner of the form.</a:t>
            </a:r>
          </a:p>
          <a:p>
            <a:pPr marL="219456" lvl="4" indent="-219456">
              <a:spcBef>
                <a:spcPts val="0"/>
              </a:spcBef>
              <a:spcAft>
                <a:spcPts val="600"/>
              </a:spcAft>
              <a:buFont typeface="Wingdings" panose="05000000000000000000" pitchFamily="2" charset="2"/>
              <a:buChar char="§"/>
            </a:pPr>
            <a:r>
              <a:rPr lang="en-US" sz="1800" dirty="0" smtClean="0">
                <a:latin typeface="Arial Narrow" panose="020B0606020202030204" pitchFamily="34" charset="0"/>
                <a:cs typeface="Arial" panose="020B0604020202020204" pitchFamily="34" charset="0"/>
              </a:rPr>
              <a:t>Record date and time on the back of the sheet</a:t>
            </a:r>
          </a:p>
          <a:p>
            <a:pPr marL="219456" lvl="4" indent="-219456">
              <a:spcBef>
                <a:spcPts val="0"/>
              </a:spcBef>
              <a:spcAft>
                <a:spcPts val="600"/>
              </a:spcAft>
              <a:buFont typeface="Wingdings" panose="05000000000000000000" pitchFamily="2" charset="2"/>
              <a:buChar char="§"/>
            </a:pPr>
            <a:r>
              <a:rPr lang="en-US" sz="1800" dirty="0" smtClean="0">
                <a:latin typeface="Arial Narrow" panose="020B0606020202030204" pitchFamily="34" charset="0"/>
                <a:cs typeface="Arial" panose="020B0604020202020204" pitchFamily="34" charset="0"/>
              </a:rPr>
              <a:t>Put your initials at the top in the appropriate box</a:t>
            </a:r>
          </a:p>
          <a:p>
            <a:pPr marL="219456" lvl="4" indent="-219456">
              <a:spcBef>
                <a:spcPts val="0"/>
              </a:spcBef>
              <a:spcAft>
                <a:spcPts val="600"/>
              </a:spcAft>
              <a:buFont typeface="Wingdings" panose="05000000000000000000" pitchFamily="2" charset="2"/>
              <a:buChar char="§"/>
            </a:pPr>
            <a:r>
              <a:rPr lang="en-US" sz="1800" dirty="0" smtClean="0">
                <a:latin typeface="Arial Narrow" panose="020B0606020202030204" pitchFamily="34" charset="0"/>
                <a:cs typeface="Arial" panose="020B0604020202020204" pitchFamily="34" charset="0"/>
              </a:rPr>
              <a:t>Get information from neighbors</a:t>
            </a:r>
          </a:p>
          <a:p>
            <a:pPr marL="505206" lvl="5" indent="-285750">
              <a:spcBef>
                <a:spcPts val="0"/>
              </a:spcBef>
              <a:spcAft>
                <a:spcPts val="600"/>
              </a:spcAft>
              <a:buSzPct val="75000"/>
              <a:buFont typeface="Courier New" panose="02070309020205020404" pitchFamily="49" charset="0"/>
              <a:buChar char="o"/>
            </a:pPr>
            <a:r>
              <a:rPr lang="en-US" sz="1800" dirty="0" smtClean="0">
                <a:latin typeface="Arial Narrow" panose="020B0606020202030204" pitchFamily="34" charset="0"/>
                <a:cs typeface="Arial" panose="020B0604020202020204" pitchFamily="34" charset="0"/>
              </a:rPr>
              <a:t>Names of residents, places of employment, when family is home, etc.</a:t>
            </a:r>
          </a:p>
          <a:p>
            <a:pPr marL="505206" lvl="5" indent="-285750">
              <a:spcBef>
                <a:spcPts val="0"/>
              </a:spcBef>
              <a:spcAft>
                <a:spcPts val="600"/>
              </a:spcAft>
              <a:buSzPct val="75000"/>
              <a:buFont typeface="Courier New" panose="02070309020205020404" pitchFamily="49" charset="0"/>
              <a:buChar char="o"/>
            </a:pPr>
            <a:r>
              <a:rPr lang="en-US" sz="1800" dirty="0" smtClean="0">
                <a:latin typeface="Arial Narrow" panose="020B0606020202030204" pitchFamily="34" charset="0"/>
                <a:cs typeface="Arial" panose="020B0604020202020204" pitchFamily="34" charset="0"/>
              </a:rPr>
              <a:t>If you can verify the same information from </a:t>
            </a:r>
            <a:r>
              <a:rPr lang="en-US" sz="1800" b="1" i="1" dirty="0" smtClean="0">
                <a:latin typeface="Arial Narrow" panose="020B0606020202030204" pitchFamily="34" charset="0"/>
                <a:cs typeface="Arial" panose="020B0604020202020204" pitchFamily="34" charset="0"/>
              </a:rPr>
              <a:t>two</a:t>
            </a:r>
            <a:r>
              <a:rPr lang="en-US" sz="1800" dirty="0" smtClean="0">
                <a:latin typeface="Arial Narrow" panose="020B0606020202030204" pitchFamily="34" charset="0"/>
                <a:cs typeface="Arial" panose="020B0604020202020204" pitchFamily="34" charset="0"/>
              </a:rPr>
              <a:t> neighbors, you do not need to try to contact residents again.  Just complete </a:t>
            </a:r>
            <a:r>
              <a:rPr lang="en-US" sz="1800" dirty="0">
                <a:latin typeface="Arial Narrow" panose="020B0606020202030204" pitchFamily="34" charset="0"/>
                <a:cs typeface="Arial" panose="020B0604020202020204" pitchFamily="34" charset="0"/>
              </a:rPr>
              <a:t>the form with the information provided by the neighbors. </a:t>
            </a:r>
            <a:r>
              <a:rPr lang="en-US" sz="1800" dirty="0" smtClean="0">
                <a:latin typeface="Arial Narrow" panose="020B0606020202030204" pitchFamily="34" charset="0"/>
                <a:cs typeface="Arial" panose="020B0604020202020204" pitchFamily="34" charset="0"/>
              </a:rPr>
              <a:t>Clear </a:t>
            </a:r>
            <a:r>
              <a:rPr lang="en-US" sz="1800" dirty="0">
                <a:latin typeface="Arial Narrow" panose="020B0606020202030204" pitchFamily="34" charset="0"/>
                <a:cs typeface="Arial" panose="020B0604020202020204" pitchFamily="34" charset="0"/>
              </a:rPr>
              <a:t>the callback, by making a diagonal cross through the letter “C” you </a:t>
            </a:r>
            <a:r>
              <a:rPr lang="en-US" sz="1800" dirty="0" smtClean="0">
                <a:latin typeface="Arial Narrow" panose="020B0606020202030204" pitchFamily="34" charset="0"/>
                <a:cs typeface="Arial" panose="020B0604020202020204" pitchFamily="34" charset="0"/>
              </a:rPr>
              <a:t>entered </a:t>
            </a:r>
            <a:r>
              <a:rPr lang="en-US" sz="1800" dirty="0">
                <a:latin typeface="Arial Narrow" panose="020B0606020202030204" pitchFamily="34" charset="0"/>
                <a:cs typeface="Arial" panose="020B0604020202020204" pitchFamily="34" charset="0"/>
              </a:rPr>
              <a:t>in the box in the upper right corner of the form</a:t>
            </a:r>
            <a:endParaRPr lang="en-US" sz="1800" dirty="0" smtClean="0">
              <a:latin typeface="Arial Narrow" panose="020B0606020202030204" pitchFamily="34" charset="0"/>
              <a:cs typeface="Arial" panose="020B0604020202020204" pitchFamily="34" charset="0"/>
            </a:endParaRPr>
          </a:p>
          <a:p>
            <a:pPr marL="438912" indent="-219456">
              <a:spcBef>
                <a:spcPts val="0"/>
              </a:spcBef>
              <a:spcAft>
                <a:spcPts val="600"/>
              </a:spcAft>
            </a:pPr>
            <a:endParaRPr lang="en-US" dirty="0"/>
          </a:p>
          <a:p>
            <a:pPr marL="909637" lvl="2" indent="-342900">
              <a:lnSpc>
                <a:spcPct val="90000"/>
              </a:lnSpc>
              <a:spcBef>
                <a:spcPts val="600"/>
              </a:spcBef>
            </a:pPr>
            <a:endParaRPr lang="en-US" sz="2000"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51</a:t>
            </a:fld>
            <a:endParaRPr lang="en-US" sz="1200" dirty="0">
              <a:latin typeface="Arial Narrow" panose="020B0606020202030204" pitchFamily="34" charset="0"/>
            </a:endParaRPr>
          </a:p>
        </p:txBody>
      </p:sp>
    </p:spTree>
    <p:custDataLst>
      <p:tags r:id="rId1"/>
    </p:custDataLst>
    <p:extLst>
      <p:ext uri="{BB962C8B-B14F-4D97-AF65-F5344CB8AC3E}">
        <p14:creationId xmlns:p14="http://schemas.microsoft.com/office/powerpoint/2010/main" val="21377571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83680" y="6309360"/>
            <a:ext cx="2133600" cy="365125"/>
          </a:xfrm>
        </p:spPr>
        <p:txBody>
          <a:bodyPr/>
          <a:lstStyle/>
          <a:p>
            <a:fld id="{1D7F1ABF-CE35-4BF2-A2ED-4F50B5C41B28}" type="slidenum">
              <a:rPr lang="en-US" smtClean="0"/>
              <a:pPr/>
              <a:t>52</a:t>
            </a:fld>
            <a:endParaRPr lang="en-US" dirty="0"/>
          </a:p>
        </p:txBody>
      </p:sp>
      <p:sp>
        <p:nvSpPr>
          <p:cNvPr id="3" name="Text Placeholder 2"/>
          <p:cNvSpPr>
            <a:spLocks noGrp="1"/>
          </p:cNvSpPr>
          <p:nvPr>
            <p:ph type="body" sz="quarter" idx="13"/>
          </p:nvPr>
        </p:nvSpPr>
        <p:spPr>
          <a:xfrm>
            <a:off x="685800" y="914400"/>
            <a:ext cx="7772400" cy="4267200"/>
          </a:xfrm>
        </p:spPr>
        <p:txBody>
          <a:bodyPr/>
          <a:lstStyle/>
          <a:p>
            <a:pPr marL="219456" indent="-219456">
              <a:spcBef>
                <a:spcPts val="0"/>
              </a:spcBef>
              <a:spcAft>
                <a:spcPts val="600"/>
              </a:spcAft>
              <a:buFont typeface="Arial" panose="020B0604020202020204" pitchFamily="34" charset="0"/>
              <a:buChar char="•"/>
            </a:pPr>
            <a:r>
              <a:rPr lang="en-US" sz="1800" dirty="0" smtClean="0">
                <a:latin typeface="Arial Narrow" panose="020B0606020202030204" pitchFamily="34" charset="0"/>
              </a:rPr>
              <a:t>You still need to complete a Field Enumeration Sheet for a vacant housing unit.  Then in the names section just write “vacant.” </a:t>
            </a:r>
          </a:p>
          <a:p>
            <a:pPr marL="219456" indent="-219456">
              <a:spcBef>
                <a:spcPts val="0"/>
              </a:spcBef>
              <a:spcAft>
                <a:spcPts val="600"/>
              </a:spcAft>
              <a:buFont typeface="Arial" panose="020B0604020202020204" pitchFamily="34" charset="0"/>
              <a:buChar char="•"/>
            </a:pPr>
            <a:r>
              <a:rPr lang="en-US" sz="1800" dirty="0" smtClean="0">
                <a:latin typeface="Arial Narrow" panose="020B0606020202030204" pitchFamily="34" charset="0"/>
              </a:rPr>
              <a:t> </a:t>
            </a:r>
            <a:r>
              <a:rPr lang="en-US" sz="1800" dirty="0">
                <a:latin typeface="Arial Narrow" panose="020B0606020202030204" pitchFamily="34" charset="0"/>
              </a:rPr>
              <a:t>If it is a new construction that qualifies for inclusion in the census, write “VNC.” </a:t>
            </a:r>
            <a:endParaRPr lang="en-US" sz="1800" dirty="0" smtClean="0">
              <a:latin typeface="Arial Narrow" panose="020B0606020202030204" pitchFamily="34" charset="0"/>
            </a:endParaRPr>
          </a:p>
          <a:p>
            <a:pPr marL="219456" indent="-219456">
              <a:spcBef>
                <a:spcPts val="0"/>
              </a:spcBef>
              <a:spcAft>
                <a:spcPts val="600"/>
              </a:spcAft>
              <a:buFont typeface="Arial" panose="020B0604020202020204" pitchFamily="34" charset="0"/>
              <a:buChar char="•"/>
            </a:pPr>
            <a:r>
              <a:rPr lang="en-US" sz="1800" dirty="0" smtClean="0">
                <a:latin typeface="Arial Narrow" panose="020B0606020202030204" pitchFamily="34" charset="0"/>
                <a:cs typeface="Arial" panose="020B0604020202020204" pitchFamily="34" charset="0"/>
              </a:rPr>
              <a:t>No need for a </a:t>
            </a:r>
            <a:r>
              <a:rPr lang="en-US" sz="1800" dirty="0">
                <a:latin typeface="Arial Narrow" panose="020B0606020202030204" pitchFamily="34" charset="0"/>
              </a:rPr>
              <a:t>Field Enumeration Sheet </a:t>
            </a:r>
            <a:r>
              <a:rPr lang="en-US" sz="1800" dirty="0" smtClean="0">
                <a:latin typeface="Arial Narrow" panose="020B0606020202030204" pitchFamily="34" charset="0"/>
                <a:cs typeface="Arial" panose="020B0604020202020204" pitchFamily="34" charset="0"/>
              </a:rPr>
              <a:t>if the structure in front of you  is a dilapidated house or is an unoccupied special like an RV or tent.</a:t>
            </a:r>
            <a:endParaRPr lang="en-US" sz="1800" dirty="0" smtClean="0">
              <a:latin typeface="Arial Narrow" panose="020B0606020202030204" pitchFamily="34" charset="0"/>
            </a:endParaRPr>
          </a:p>
          <a:p>
            <a:pPr marL="219456" indent="-219456">
              <a:spcBef>
                <a:spcPts val="0"/>
              </a:spcBef>
              <a:spcAft>
                <a:spcPts val="600"/>
              </a:spcAft>
              <a:buFont typeface="Arial" panose="020B0604020202020204" pitchFamily="34" charset="0"/>
              <a:buChar char="•"/>
            </a:pPr>
            <a:endParaRPr lang="en-US" sz="1800" dirty="0">
              <a:latin typeface="Arial Narrow" panose="020B0606020202030204" pitchFamily="34" charset="0"/>
            </a:endParaRPr>
          </a:p>
        </p:txBody>
      </p:sp>
      <p:sp>
        <p:nvSpPr>
          <p:cNvPr id="4" name="Text Placeholder 3"/>
          <p:cNvSpPr>
            <a:spLocks noGrp="1"/>
          </p:cNvSpPr>
          <p:nvPr>
            <p:ph type="body" sz="quarter" idx="14"/>
          </p:nvPr>
        </p:nvSpPr>
        <p:spPr>
          <a:xfrm>
            <a:off x="685800" y="228600"/>
            <a:ext cx="7772400" cy="713232"/>
          </a:xfrm>
        </p:spPr>
        <p:txBody>
          <a:bodyPr/>
          <a:lstStyle/>
          <a:p>
            <a:r>
              <a:rPr lang="en-US" dirty="0" smtClean="0">
                <a:latin typeface="Arial Narrow" panose="020B0606020202030204" pitchFamily="34" charset="0"/>
              </a:rPr>
              <a:t>Vacant Housing Unit</a:t>
            </a:r>
            <a:endParaRPr lang="en-US" dirty="0">
              <a:latin typeface="Arial Narrow" panose="020B0606020202030204" pitchFamily="34" charset="0"/>
            </a:endParaRPr>
          </a:p>
        </p:txBody>
      </p:sp>
    </p:spTree>
    <p:extLst>
      <p:ext uri="{BB962C8B-B14F-4D97-AF65-F5344CB8AC3E}">
        <p14:creationId xmlns:p14="http://schemas.microsoft.com/office/powerpoint/2010/main" val="38691093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title"/>
          </p:nvPr>
        </p:nvSpPr>
        <p:spPr>
          <a:xfrm>
            <a:off x="685800" y="228600"/>
            <a:ext cx="7772251" cy="713232"/>
          </a:xfrm>
          <a:noFill/>
        </p:spPr>
        <p:txBody>
          <a:bodyPr/>
          <a:lstStyle/>
          <a:p>
            <a:pPr algn="ctr"/>
            <a:r>
              <a:rPr lang="en-US" sz="3200" b="1" dirty="0">
                <a:solidFill>
                  <a:schemeClr val="tx1"/>
                </a:solidFill>
                <a:latin typeface="Arial Narrow" panose="020B0606020202030204" pitchFamily="34" charset="0"/>
                <a:cs typeface="Arial" panose="020B0604020202020204" pitchFamily="34" charset="0"/>
              </a:rPr>
              <a:t>Field Enumeration Sheet</a:t>
            </a:r>
            <a:r>
              <a:rPr lang="en-US" sz="3200" b="1" dirty="0" smtClean="0">
                <a:solidFill>
                  <a:schemeClr val="tx1"/>
                </a:solidFill>
                <a:latin typeface="Arial Narrow" panose="020B0606020202030204" pitchFamily="34" charset="0"/>
                <a:cs typeface="Arial" panose="020B0604020202020204" pitchFamily="34" charset="0"/>
              </a:rPr>
              <a:t>: Vacant Housing</a:t>
            </a:r>
            <a:endParaRPr lang="en-US" sz="3200" b="1"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53</a:t>
            </a:fld>
            <a:endParaRPr lang="en-US" sz="1200" dirty="0">
              <a:latin typeface="Arial Narrow" panose="020B0606020202030204" pitchFamily="34" charset="0"/>
            </a:endParaRPr>
          </a:p>
        </p:txBody>
      </p:sp>
      <p:pic>
        <p:nvPicPr>
          <p:cNvPr id="2" name="Picture 1" descr="Sheet A for a vacant housing unit."/>
          <p:cNvPicPr>
            <a:picLocks noChangeAspect="1"/>
          </p:cNvPicPr>
          <p:nvPr/>
        </p:nvPicPr>
        <p:blipFill>
          <a:blip r:embed="rId3"/>
          <a:stretch>
            <a:fillRect/>
          </a:stretch>
        </p:blipFill>
        <p:spPr>
          <a:xfrm>
            <a:off x="2315993" y="914400"/>
            <a:ext cx="4502558" cy="5609744"/>
          </a:xfrm>
          <a:prstGeom prst="rect">
            <a:avLst/>
          </a:prstGeom>
          <a:ln w="25400">
            <a:solidFill>
              <a:schemeClr val="tx1"/>
            </a:solidFill>
          </a:ln>
        </p:spPr>
      </p:pic>
    </p:spTree>
    <p:extLst>
      <p:ext uri="{BB962C8B-B14F-4D97-AF65-F5344CB8AC3E}">
        <p14:creationId xmlns:p14="http://schemas.microsoft.com/office/powerpoint/2010/main" val="1754544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83680" y="6309360"/>
            <a:ext cx="1904380" cy="458391"/>
          </a:xfrm>
        </p:spPr>
        <p:txBody>
          <a:bodyPr/>
          <a:lstStyle/>
          <a:p>
            <a:pPr algn="r">
              <a:defRPr/>
            </a:pPr>
            <a:fld id="{C828B9B9-94B1-43DA-8DD2-0172B842DED6}" type="slidenum">
              <a:rPr lang="en-US" sz="1200" smtClean="0">
                <a:latin typeface="Arial Narrow" panose="020B0606020202030204" pitchFamily="34" charset="0"/>
              </a:rPr>
              <a:pPr algn="r">
                <a:defRPr/>
              </a:pPr>
              <a:t>54</a:t>
            </a:fld>
            <a:endParaRPr lang="en-US" sz="1200" dirty="0">
              <a:latin typeface="Arial Narrow" panose="020B0606020202030204" pitchFamily="34" charset="0"/>
            </a:endParaRPr>
          </a:p>
        </p:txBody>
      </p:sp>
      <p:sp>
        <p:nvSpPr>
          <p:cNvPr id="5" name="Rectangle 2"/>
          <p:cNvSpPr>
            <a:spLocks noGrp="1" noChangeArrowheads="1"/>
          </p:cNvSpPr>
          <p:nvPr>
            <p:ph type="title"/>
          </p:nvPr>
        </p:nvSpPr>
        <p:spPr>
          <a:xfrm>
            <a:off x="685577" y="228600"/>
            <a:ext cx="7772251" cy="713232"/>
          </a:xfrm>
        </p:spPr>
        <p:txBody>
          <a:bodyPr/>
          <a:lstStyle/>
          <a:p>
            <a:pPr algn="ctr" eaLnBrk="1" hangingPunct="1"/>
            <a:r>
              <a:rPr lang="en-US" sz="3200" b="1" dirty="0" smtClean="0">
                <a:solidFill>
                  <a:schemeClr val="tx1"/>
                </a:solidFill>
                <a:latin typeface="Arial Narrow" panose="020B0606020202030204" pitchFamily="34" charset="0"/>
                <a:cs typeface="Arial" panose="020B0604020202020204" pitchFamily="34" charset="0"/>
              </a:rPr>
              <a:t>Enumeration Procedure: Group Quarters</a:t>
            </a:r>
            <a:endParaRPr lang="en-US" sz="3200" b="1" dirty="0">
              <a:solidFill>
                <a:schemeClr val="tx1"/>
              </a:solidFill>
              <a:latin typeface="Arial Narrow" panose="020B0606020202030204" pitchFamily="34" charset="0"/>
              <a:cs typeface="Arial" panose="020B0604020202020204" pitchFamily="34" charset="0"/>
            </a:endParaRPr>
          </a:p>
        </p:txBody>
      </p:sp>
      <p:sp>
        <p:nvSpPr>
          <p:cNvPr id="2" name="TextBox 1"/>
          <p:cNvSpPr txBox="1"/>
          <p:nvPr/>
        </p:nvSpPr>
        <p:spPr>
          <a:xfrm>
            <a:off x="685800" y="997267"/>
            <a:ext cx="7772400" cy="6050887"/>
          </a:xfrm>
          <a:prstGeom prst="rect">
            <a:avLst/>
          </a:prstGeom>
          <a:noFill/>
        </p:spPr>
        <p:txBody>
          <a:bodyPr wrap="square" rtlCol="0">
            <a:spAutoFit/>
          </a:bodyPr>
          <a:lstStyle/>
          <a:p>
            <a:pPr marL="219456" indent="-219456">
              <a:spcBef>
                <a:spcPts val="0"/>
              </a:spcBef>
              <a:spcAft>
                <a:spcPts val="600"/>
              </a:spcAft>
              <a:buFont typeface="Arial" panose="020B0604020202020204" pitchFamily="34" charset="0"/>
              <a:buChar char="•"/>
            </a:pPr>
            <a:r>
              <a:rPr lang="en-US" dirty="0">
                <a:latin typeface="Arial Narrow" panose="020B0606020202030204" pitchFamily="34" charset="0"/>
              </a:rPr>
              <a:t>Contact your supervisor before attempting to enumerate any group quarters in your area. He/she may already have contacted it.</a:t>
            </a:r>
          </a:p>
          <a:p>
            <a:pPr marL="219456" indent="-219456">
              <a:spcBef>
                <a:spcPts val="0"/>
              </a:spcBef>
              <a:spcAft>
                <a:spcPts val="600"/>
              </a:spcAft>
              <a:buFont typeface="Arial" panose="020B0604020202020204" pitchFamily="34" charset="0"/>
              <a:buChar char="•"/>
            </a:pPr>
            <a:r>
              <a:rPr lang="en-US" dirty="0">
                <a:latin typeface="Arial Narrow" panose="020B0606020202030204" pitchFamily="34" charset="0"/>
              </a:rPr>
              <a:t>Contact the </a:t>
            </a:r>
            <a:r>
              <a:rPr lang="en-US" dirty="0" smtClean="0">
                <a:latin typeface="Arial Narrow" panose="020B0606020202030204" pitchFamily="34" charset="0"/>
              </a:rPr>
              <a:t>manager </a:t>
            </a:r>
            <a:r>
              <a:rPr lang="en-US" dirty="0">
                <a:latin typeface="Arial Narrow" panose="020B0606020202030204" pitchFamily="34" charset="0"/>
              </a:rPr>
              <a:t>of the facility</a:t>
            </a:r>
          </a:p>
          <a:p>
            <a:pPr marL="438912" indent="-219456">
              <a:spcBef>
                <a:spcPts val="0"/>
              </a:spcBef>
              <a:spcAft>
                <a:spcPts val="600"/>
              </a:spcAft>
              <a:buSzPct val="75000"/>
              <a:buFont typeface="Courier New" panose="02070309020205020404" pitchFamily="49" charset="0"/>
              <a:buChar char="o"/>
            </a:pPr>
            <a:r>
              <a:rPr lang="en-US" dirty="0">
                <a:latin typeface="Arial Narrow" panose="020B0606020202030204" pitchFamily="34" charset="0"/>
              </a:rPr>
              <a:t>Record the </a:t>
            </a:r>
            <a:r>
              <a:rPr lang="en-US" dirty="0" smtClean="0">
                <a:latin typeface="Arial Narrow" panose="020B0606020202030204" pitchFamily="34" charset="0"/>
              </a:rPr>
              <a:t>manager’s </a:t>
            </a:r>
            <a:r>
              <a:rPr lang="en-US" dirty="0">
                <a:latin typeface="Arial Narrow" panose="020B0606020202030204" pitchFamily="34" charset="0"/>
              </a:rPr>
              <a:t>name and contact information.</a:t>
            </a:r>
          </a:p>
          <a:p>
            <a:pPr marL="438912" indent="-219456">
              <a:spcBef>
                <a:spcPts val="0"/>
              </a:spcBef>
              <a:spcAft>
                <a:spcPts val="600"/>
              </a:spcAft>
              <a:buSzPct val="75000"/>
              <a:buFont typeface="Courier New" panose="02070309020205020404" pitchFamily="49" charset="0"/>
              <a:buChar char="o"/>
            </a:pPr>
            <a:r>
              <a:rPr lang="en-US" dirty="0">
                <a:latin typeface="Arial Narrow" panose="020B0606020202030204" pitchFamily="34" charset="0"/>
              </a:rPr>
              <a:t>Explain the need for a census </a:t>
            </a:r>
          </a:p>
          <a:p>
            <a:pPr marL="438912" indent="-219456">
              <a:spcBef>
                <a:spcPts val="0"/>
              </a:spcBef>
              <a:spcAft>
                <a:spcPts val="600"/>
              </a:spcAft>
              <a:buSzPct val="75000"/>
              <a:buFont typeface="Courier New" panose="02070309020205020404" pitchFamily="49" charset="0"/>
              <a:buChar char="o"/>
            </a:pPr>
            <a:r>
              <a:rPr lang="en-US" dirty="0">
                <a:latin typeface="Arial Narrow" panose="020B0606020202030204" pitchFamily="34" charset="0"/>
              </a:rPr>
              <a:t>Explain the residence requirements </a:t>
            </a:r>
          </a:p>
          <a:p>
            <a:pPr marL="438912" indent="-219456">
              <a:spcBef>
                <a:spcPts val="0"/>
              </a:spcBef>
              <a:spcAft>
                <a:spcPts val="600"/>
              </a:spcAft>
              <a:buSzPct val="75000"/>
              <a:buFont typeface="Courier New" panose="02070309020205020404" pitchFamily="49" charset="0"/>
              <a:buChar char="o"/>
            </a:pPr>
            <a:r>
              <a:rPr lang="en-US" dirty="0">
                <a:latin typeface="Arial Narrow" panose="020B0606020202030204" pitchFamily="34" charset="0"/>
              </a:rPr>
              <a:t>Request a list of resident’s names. </a:t>
            </a:r>
          </a:p>
          <a:p>
            <a:pPr marL="438912" indent="-219456">
              <a:spcBef>
                <a:spcPts val="0"/>
              </a:spcBef>
              <a:spcAft>
                <a:spcPts val="600"/>
              </a:spcAft>
              <a:buSzPct val="75000"/>
              <a:buFont typeface="Courier New" panose="02070309020205020404" pitchFamily="49" charset="0"/>
              <a:buChar char="o"/>
            </a:pPr>
            <a:r>
              <a:rPr lang="en-US" dirty="0">
                <a:latin typeface="Arial Narrow" panose="020B0606020202030204" pitchFamily="34" charset="0"/>
              </a:rPr>
              <a:t>Work with the </a:t>
            </a:r>
            <a:r>
              <a:rPr lang="en-US" dirty="0" smtClean="0">
                <a:latin typeface="Arial Narrow" panose="020B0606020202030204" pitchFamily="34" charset="0"/>
              </a:rPr>
              <a:t>manager </a:t>
            </a:r>
            <a:r>
              <a:rPr lang="en-US" dirty="0">
                <a:latin typeface="Arial Narrow" panose="020B0606020202030204" pitchFamily="34" charset="0"/>
              </a:rPr>
              <a:t>to eliminate the names of people who do not meet residence requirements like people living in the facility for rehabilitation.</a:t>
            </a:r>
          </a:p>
          <a:p>
            <a:pPr marL="438912" indent="-219456">
              <a:spcBef>
                <a:spcPts val="0"/>
              </a:spcBef>
              <a:spcAft>
                <a:spcPts val="600"/>
              </a:spcAft>
              <a:buSzPct val="75000"/>
              <a:buFont typeface="Courier New" panose="02070309020205020404" pitchFamily="49" charset="0"/>
              <a:buChar char="o"/>
            </a:pPr>
            <a:r>
              <a:rPr lang="en-US" dirty="0">
                <a:latin typeface="Arial Narrow" panose="020B0606020202030204" pitchFamily="34" charset="0"/>
              </a:rPr>
              <a:t>Ask the </a:t>
            </a:r>
            <a:r>
              <a:rPr lang="en-US" dirty="0" smtClean="0">
                <a:latin typeface="Arial Narrow" panose="020B0606020202030204" pitchFamily="34" charset="0"/>
              </a:rPr>
              <a:t>manager </a:t>
            </a:r>
            <a:r>
              <a:rPr lang="en-US" dirty="0">
                <a:latin typeface="Arial Narrow" panose="020B0606020202030204" pitchFamily="34" charset="0"/>
              </a:rPr>
              <a:t>if any staff live on site.</a:t>
            </a:r>
          </a:p>
          <a:p>
            <a:pPr marL="438912" indent="-219456">
              <a:spcBef>
                <a:spcPts val="0"/>
              </a:spcBef>
              <a:spcAft>
                <a:spcPts val="600"/>
              </a:spcAft>
              <a:buSzPct val="75000"/>
              <a:buFont typeface="Courier New" panose="02070309020205020404" pitchFamily="49" charset="0"/>
              <a:buChar char="o"/>
            </a:pPr>
            <a:r>
              <a:rPr lang="en-US" dirty="0">
                <a:latin typeface="Arial Narrow" panose="020B0606020202030204" pitchFamily="34" charset="0"/>
              </a:rPr>
              <a:t>Enumerate resident staff on a separate sheet(s) if they meet resident criteria. </a:t>
            </a:r>
          </a:p>
          <a:p>
            <a:pPr marL="438912" indent="-219456">
              <a:spcBef>
                <a:spcPts val="0"/>
              </a:spcBef>
              <a:spcAft>
                <a:spcPts val="600"/>
              </a:spcAft>
              <a:buSzPct val="75000"/>
              <a:buFont typeface="Courier New" panose="02070309020205020404" pitchFamily="49" charset="0"/>
              <a:buChar char="o"/>
            </a:pPr>
            <a:r>
              <a:rPr lang="en-US" dirty="0">
                <a:latin typeface="Arial Narrow" panose="020B0606020202030204" pitchFamily="34" charset="0"/>
              </a:rPr>
              <a:t>Staff living quarters are not group quarters. Be sure to assign structure type and a housing unit sequence number.</a:t>
            </a:r>
          </a:p>
          <a:p>
            <a:pPr marL="219456" indent="-219456">
              <a:spcBef>
                <a:spcPts val="0"/>
              </a:spcBef>
              <a:spcAft>
                <a:spcPts val="600"/>
              </a:spcAft>
              <a:buFont typeface="Arial" panose="020B0604020202020204" pitchFamily="34" charset="0"/>
              <a:buChar char="•"/>
            </a:pPr>
            <a:r>
              <a:rPr lang="en-US" dirty="0">
                <a:latin typeface="Arial Narrow" panose="020B0606020202030204" pitchFamily="34" charset="0"/>
              </a:rPr>
              <a:t>If there is no list, obtain the names of residents from the </a:t>
            </a:r>
            <a:r>
              <a:rPr lang="en-US" dirty="0" smtClean="0">
                <a:latin typeface="Arial Narrow" panose="020B0606020202030204" pitchFamily="34" charset="0"/>
              </a:rPr>
              <a:t>manager, </a:t>
            </a:r>
            <a:r>
              <a:rPr lang="en-US" dirty="0">
                <a:latin typeface="Arial Narrow" panose="020B0606020202030204" pitchFamily="34" charset="0"/>
              </a:rPr>
              <a:t>but do not interview the residents.</a:t>
            </a:r>
          </a:p>
          <a:p>
            <a:pPr marL="219456" indent="-219456">
              <a:spcBef>
                <a:spcPts val="0"/>
              </a:spcBef>
              <a:spcAft>
                <a:spcPts val="600"/>
              </a:spcAft>
              <a:buFont typeface="Arial" panose="020B0604020202020204" pitchFamily="34" charset="0"/>
              <a:buChar char="•"/>
            </a:pPr>
            <a:r>
              <a:rPr lang="en-US" dirty="0">
                <a:latin typeface="Arial Narrow" panose="020B0606020202030204" pitchFamily="34" charset="0"/>
              </a:rPr>
              <a:t>Do not assign a housing unit sequence number to the facility.</a:t>
            </a:r>
          </a:p>
          <a:p>
            <a:pPr lvl="2">
              <a:lnSpc>
                <a:spcPct val="90000"/>
              </a:lnSpc>
              <a:spcBef>
                <a:spcPts val="600"/>
              </a:spcBef>
            </a:pPr>
            <a:endParaRPr lang="en-US" dirty="0">
              <a:latin typeface="Arial Narrow" panose="020B0606020202030204" pitchFamily="34" charset="0"/>
              <a:cs typeface="Arial" panose="020B0604020202020204" pitchFamily="34" charset="0"/>
            </a:endParaRPr>
          </a:p>
          <a:p>
            <a:endParaRPr lang="en-US" dirty="0">
              <a:latin typeface="Arial Narrow" panose="020B0606020202030204" pitchFamily="34" charset="0"/>
            </a:endParaRPr>
          </a:p>
        </p:txBody>
      </p:sp>
    </p:spTree>
    <p:extLst>
      <p:ext uri="{BB962C8B-B14F-4D97-AF65-F5344CB8AC3E}">
        <p14:creationId xmlns:p14="http://schemas.microsoft.com/office/powerpoint/2010/main" val="36552919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228600"/>
            <a:ext cx="7772400" cy="713232"/>
          </a:xfrm>
          <a:prstGeom prst="rect">
            <a:avLst/>
          </a:prstGeom>
        </p:spPr>
        <p:txBody>
          <a:bodyPr wrap="square">
            <a:spAutoFit/>
          </a:bodyPr>
          <a:lstStyle/>
          <a:p>
            <a:pPr algn="ctr"/>
            <a:r>
              <a:rPr lang="en-US" sz="3200" b="1" dirty="0">
                <a:latin typeface="Arial Narrow" panose="020B0606020202030204" pitchFamily="34" charset="0"/>
                <a:cs typeface="Arial" panose="020B0604020202020204" pitchFamily="34" charset="0"/>
              </a:rPr>
              <a:t>Field Enumeration Sheet</a:t>
            </a:r>
            <a:r>
              <a:rPr lang="en-US" sz="3200" b="1" dirty="0" smtClean="0">
                <a:latin typeface="Arial Narrow" panose="020B0606020202030204" pitchFamily="34" charset="0"/>
                <a:cs typeface="Arial" panose="020B0604020202020204" pitchFamily="34" charset="0"/>
              </a:rPr>
              <a:t>: </a:t>
            </a:r>
            <a:r>
              <a:rPr lang="en-US" sz="3200" b="1" dirty="0">
                <a:latin typeface="Arial Narrow" panose="020B0606020202030204" pitchFamily="34" charset="0"/>
                <a:cs typeface="Arial" panose="020B0604020202020204" pitchFamily="34" charset="0"/>
              </a:rPr>
              <a:t>Group Quarters</a:t>
            </a:r>
          </a:p>
        </p:txBody>
      </p:sp>
      <p:sp>
        <p:nvSpPr>
          <p:cNvPr id="2" name="Slide Number Placeholder 1"/>
          <p:cNvSpPr>
            <a:spLocks noGrp="1"/>
          </p:cNvSpPr>
          <p:nvPr>
            <p:ph type="sldNum" sz="quarter" idx="12"/>
          </p:nvPr>
        </p:nvSpPr>
        <p:spPr/>
        <p:txBody>
          <a:bodyPr/>
          <a:lstStyle/>
          <a:p>
            <a:pPr algn="r">
              <a:defRPr/>
            </a:pPr>
            <a:fld id="{033EC31C-8CFA-4A5F-B983-D80BEFE10802}" type="slidenum">
              <a:rPr lang="en-US" sz="1200" smtClean="0">
                <a:latin typeface="Arial Narrow" panose="020B0606020202030204" pitchFamily="34" charset="0"/>
              </a:rPr>
              <a:pPr algn="r">
                <a:defRPr/>
              </a:pPr>
              <a:t>55</a:t>
            </a:fld>
            <a:endParaRPr lang="en-US" sz="1200" dirty="0">
              <a:latin typeface="Arial Narrow" panose="020B0606020202030204" pitchFamily="34" charset="0"/>
            </a:endParaRPr>
          </a:p>
        </p:txBody>
      </p:sp>
      <p:pic>
        <p:nvPicPr>
          <p:cNvPr id="4" name="Picture 3" descr="Completed sheet for group quarters"/>
          <p:cNvPicPr>
            <a:picLocks noChangeAspect="1"/>
          </p:cNvPicPr>
          <p:nvPr/>
        </p:nvPicPr>
        <p:blipFill>
          <a:blip r:embed="rId3"/>
          <a:stretch>
            <a:fillRect/>
          </a:stretch>
        </p:blipFill>
        <p:spPr>
          <a:xfrm>
            <a:off x="2390853" y="914400"/>
            <a:ext cx="4342810" cy="5381308"/>
          </a:xfrm>
          <a:prstGeom prst="rect">
            <a:avLst/>
          </a:prstGeom>
          <a:ln w="25400">
            <a:solidFill>
              <a:schemeClr val="tx1"/>
            </a:solidFill>
          </a:ln>
        </p:spPr>
      </p:pic>
    </p:spTree>
    <p:extLst>
      <p:ext uri="{BB962C8B-B14F-4D97-AF65-F5344CB8AC3E}">
        <p14:creationId xmlns:p14="http://schemas.microsoft.com/office/powerpoint/2010/main" val="38828452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defRPr/>
            </a:pPr>
            <a:fld id="{033EC31C-8CFA-4A5F-B983-D80BEFE10802}" type="slidenum">
              <a:rPr lang="en-US" sz="1200" smtClean="0">
                <a:latin typeface="Arial Narrow" panose="020B0606020202030204" pitchFamily="34" charset="0"/>
              </a:rPr>
              <a:pPr algn="r">
                <a:defRPr/>
              </a:pPr>
              <a:t>56</a:t>
            </a:fld>
            <a:endParaRPr lang="en-US" sz="1200" dirty="0">
              <a:latin typeface="Arial Narrow" panose="020B0606020202030204" pitchFamily="34" charset="0"/>
            </a:endParaRPr>
          </a:p>
        </p:txBody>
      </p:sp>
      <p:sp>
        <p:nvSpPr>
          <p:cNvPr id="3" name="Rectangle 2"/>
          <p:cNvSpPr txBox="1">
            <a:spLocks noChangeArrowheads="1"/>
          </p:cNvSpPr>
          <p:nvPr/>
        </p:nvSpPr>
        <p:spPr>
          <a:xfrm>
            <a:off x="685577" y="228600"/>
            <a:ext cx="7772251" cy="962025"/>
          </a:xfrm>
          <a:prstGeom prst="rect">
            <a:avLst/>
          </a:prstGeom>
        </p:spPr>
        <p:txBody>
          <a:bodyPr/>
          <a:lstStyle>
            <a:lvl1pPr algn="l" defTabSz="914400" rtl="0" eaLnBrk="1" latinLnBrk="0" hangingPunct="1">
              <a:spcBef>
                <a:spcPct val="0"/>
              </a:spcBef>
              <a:buNone/>
              <a:defRPr sz="3600" kern="1200" baseline="0">
                <a:solidFill>
                  <a:srgbClr val="00B050"/>
                </a:solidFill>
                <a:latin typeface="Britannic Bold" panose="020B0903060703020204" pitchFamily="34" charset="0"/>
                <a:ea typeface="+mj-ea"/>
                <a:cs typeface="Tahoma" panose="020B0604030504040204" pitchFamily="34" charset="0"/>
              </a:defRPr>
            </a:lvl1pPr>
          </a:lstStyle>
          <a:p>
            <a:pPr algn="ctr">
              <a:buSzPct val="75000"/>
            </a:pPr>
            <a:r>
              <a:rPr lang="en-US" sz="3200" b="1" dirty="0" smtClean="0">
                <a:solidFill>
                  <a:schemeClr val="tx1"/>
                </a:solidFill>
                <a:latin typeface="Arial Narrow" panose="020B0606020202030204" pitchFamily="34" charset="0"/>
                <a:cs typeface="Arial" panose="020B0604020202020204" pitchFamily="34" charset="0"/>
              </a:rPr>
              <a:t>Enumeration Procedure: Safe Houses,</a:t>
            </a:r>
            <a:br>
              <a:rPr lang="en-US" sz="3200" b="1" dirty="0" smtClean="0">
                <a:solidFill>
                  <a:schemeClr val="tx1"/>
                </a:solidFill>
                <a:latin typeface="Arial Narrow" panose="020B0606020202030204" pitchFamily="34" charset="0"/>
                <a:cs typeface="Arial" panose="020B0604020202020204" pitchFamily="34" charset="0"/>
              </a:rPr>
            </a:br>
            <a:r>
              <a:rPr lang="en-US" sz="3200" b="1" dirty="0" smtClean="0">
                <a:solidFill>
                  <a:schemeClr val="tx1"/>
                </a:solidFill>
                <a:latin typeface="Arial Narrow" panose="020B0606020202030204" pitchFamily="34" charset="0"/>
                <a:cs typeface="Arial" panose="020B0604020202020204" pitchFamily="34" charset="0"/>
              </a:rPr>
              <a:t>Youth Homes</a:t>
            </a:r>
            <a:endParaRPr lang="en-US" sz="3200" b="1" dirty="0">
              <a:solidFill>
                <a:schemeClr val="tx1"/>
              </a:solidFill>
              <a:latin typeface="Arial Narrow" panose="020B0606020202030204" pitchFamily="34" charset="0"/>
              <a:cs typeface="Arial" panose="020B0604020202020204" pitchFamily="34" charset="0"/>
            </a:endParaRPr>
          </a:p>
        </p:txBody>
      </p:sp>
      <p:sp>
        <p:nvSpPr>
          <p:cNvPr id="4" name="Rectangle 3"/>
          <p:cNvSpPr txBox="1">
            <a:spLocks noChangeArrowheads="1"/>
          </p:cNvSpPr>
          <p:nvPr/>
        </p:nvSpPr>
        <p:spPr>
          <a:xfrm>
            <a:off x="685800" y="1371600"/>
            <a:ext cx="7772251" cy="2959100"/>
          </a:xfrm>
          <a:prstGeom prst="rect">
            <a:avLst/>
          </a:prstGeom>
        </p:spPr>
        <p:txBody>
          <a:bodyPr/>
          <a:lstStyle>
            <a:lvl1pPr marL="228600" indent="-173038" algn="l" defTabSz="914400" rtl="0" eaLnBrk="1" latinLnBrk="0" hangingPunct="1">
              <a:spcBef>
                <a:spcPct val="20000"/>
              </a:spcBef>
              <a:buFont typeface="Arial Narrow" panose="020B0606020202030204" pitchFamily="34" charset="0"/>
              <a:buChar char="›"/>
              <a:defRPr sz="3200" kern="1200">
                <a:solidFill>
                  <a:schemeClr val="tx1"/>
                </a:solidFill>
                <a:latin typeface="Arial Narrow" panose="020B0606020202030204" pitchFamily="34" charset="0"/>
                <a:ea typeface="+mn-ea"/>
                <a:cs typeface="+mn-cs"/>
              </a:defRPr>
            </a:lvl1pPr>
            <a:lvl2pPr marL="576263" indent="-292100" algn="l" defTabSz="914400" rtl="0" eaLnBrk="1" latinLnBrk="0" hangingPunct="1">
              <a:spcBef>
                <a:spcPct val="20000"/>
              </a:spcBef>
              <a:buFont typeface="Garamond" panose="02020404030301010803" pitchFamily="18"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600"/>
              </a:spcAft>
              <a:buFont typeface="Arial Narrow" panose="020B0606020202030204" pitchFamily="34" charset="0"/>
              <a:buNone/>
            </a:pPr>
            <a:r>
              <a:rPr lang="en-US" sz="1800" dirty="0" smtClean="0">
                <a:cs typeface="Arial" panose="020B0604020202020204" pitchFamily="34" charset="0"/>
              </a:rPr>
              <a:t>Enumerate Safe Houses and Youth Homes by contacting the staff or counselor</a:t>
            </a:r>
          </a:p>
          <a:p>
            <a:pPr marL="219456" lvl="2" indent="-219456">
              <a:spcBef>
                <a:spcPts val="0"/>
              </a:spcBef>
              <a:spcAft>
                <a:spcPts val="600"/>
              </a:spcAft>
            </a:pPr>
            <a:r>
              <a:rPr lang="en-US" sz="1800" dirty="0" smtClean="0">
                <a:cs typeface="Arial" panose="020B0604020202020204" pitchFamily="34" charset="0"/>
              </a:rPr>
              <a:t>For safe houses, verify numbers of persons who do not have any place else to live. Document as refusals.</a:t>
            </a:r>
          </a:p>
          <a:p>
            <a:pPr marL="505206" lvl="2" indent="-285750">
              <a:spcBef>
                <a:spcPts val="0"/>
              </a:spcBef>
              <a:spcAft>
                <a:spcPts val="600"/>
              </a:spcAft>
              <a:buSzPct val="75000"/>
              <a:buFont typeface="Courier New" panose="02070309020205020404" pitchFamily="49" charset="0"/>
              <a:buChar char="o"/>
            </a:pPr>
            <a:r>
              <a:rPr lang="en-US" sz="1800" dirty="0" smtClean="0">
                <a:cs typeface="Arial" panose="020B0604020202020204" pitchFamily="34" charset="0"/>
              </a:rPr>
              <a:t>Do not identify it as safe house on the form</a:t>
            </a:r>
          </a:p>
          <a:p>
            <a:pPr marL="219456" lvl="1" indent="-219456">
              <a:spcBef>
                <a:spcPts val="0"/>
              </a:spcBef>
              <a:spcAft>
                <a:spcPts val="600"/>
              </a:spcAft>
              <a:buFont typeface="Arial" panose="020B0604020202020204" pitchFamily="34" charset="0"/>
              <a:buChar char="•"/>
            </a:pPr>
            <a:r>
              <a:rPr lang="en-US" sz="1800" dirty="0" smtClean="0">
                <a:cs typeface="Arial" panose="020B0604020202020204" pitchFamily="34" charset="0"/>
              </a:rPr>
              <a:t>For a youth home, verify numbers of persons that are there long-term or expected to be</a:t>
            </a:r>
          </a:p>
          <a:p>
            <a:pPr marL="505206" lvl="2" indent="-285750">
              <a:spcBef>
                <a:spcPts val="0"/>
              </a:spcBef>
              <a:spcAft>
                <a:spcPts val="600"/>
              </a:spcAft>
              <a:buSzPct val="75000"/>
              <a:buFont typeface="Courier New" panose="02070309020205020404" pitchFamily="49" charset="0"/>
              <a:buChar char="o"/>
            </a:pPr>
            <a:r>
              <a:rPr lang="en-US" sz="1800" dirty="0" smtClean="0">
                <a:cs typeface="Arial" panose="020B0604020202020204" pitchFamily="34" charset="0"/>
              </a:rPr>
              <a:t>Do not list names - State law protects residents’ confidentiality.  List as refusal.</a:t>
            </a:r>
          </a:p>
          <a:p>
            <a:pPr marL="505206" lvl="2" indent="-285750">
              <a:spcBef>
                <a:spcPts val="0"/>
              </a:spcBef>
              <a:spcAft>
                <a:spcPts val="600"/>
              </a:spcAft>
              <a:buSzPct val="75000"/>
              <a:buFont typeface="Courier New" panose="02070309020205020404" pitchFamily="49" charset="0"/>
              <a:buChar char="o"/>
            </a:pPr>
            <a:r>
              <a:rPr lang="en-US" sz="1800" dirty="0" smtClean="0">
                <a:cs typeface="Arial" panose="020B0604020202020204" pitchFamily="34" charset="0"/>
              </a:rPr>
              <a:t>Do not identify this unit as a youth home on the form</a:t>
            </a:r>
          </a:p>
          <a:p>
            <a:pPr marL="219456" lvl="2" indent="-219456">
              <a:spcBef>
                <a:spcPts val="0"/>
              </a:spcBef>
              <a:spcAft>
                <a:spcPts val="600"/>
              </a:spcAft>
            </a:pPr>
            <a:r>
              <a:rPr lang="en-US" sz="1800" dirty="0" smtClean="0">
                <a:cs typeface="Arial" panose="020B0604020202020204" pitchFamily="34" charset="0"/>
              </a:rPr>
              <a:t>If staff and counselor live onsite, it is OK to obtain their names.  And their living quarters should be counted as a housing unit.</a:t>
            </a:r>
            <a:endParaRPr lang="en-US" sz="1800" dirty="0">
              <a:cs typeface="Arial" panose="020B0604020202020204" pitchFamily="34" charset="0"/>
            </a:endParaRPr>
          </a:p>
        </p:txBody>
      </p:sp>
    </p:spTree>
    <p:extLst>
      <p:ext uri="{BB962C8B-B14F-4D97-AF65-F5344CB8AC3E}">
        <p14:creationId xmlns:p14="http://schemas.microsoft.com/office/powerpoint/2010/main" val="24082226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83680" y="6309360"/>
            <a:ext cx="2133600" cy="365125"/>
          </a:xfrm>
        </p:spPr>
        <p:txBody>
          <a:bodyPr/>
          <a:lstStyle/>
          <a:p>
            <a:pPr>
              <a:defRPr/>
            </a:pPr>
            <a:fld id="{C828B9B9-94B1-43DA-8DD2-0172B842DED6}" type="slidenum">
              <a:rPr lang="en-US" smtClean="0"/>
              <a:pPr>
                <a:defRPr/>
              </a:pPr>
              <a:t>57</a:t>
            </a:fld>
            <a:endParaRPr lang="en-US" dirty="0"/>
          </a:p>
        </p:txBody>
      </p:sp>
      <p:sp>
        <p:nvSpPr>
          <p:cNvPr id="5" name="Text Placeholder 4"/>
          <p:cNvSpPr>
            <a:spLocks noGrp="1"/>
          </p:cNvSpPr>
          <p:nvPr>
            <p:ph type="body" sz="quarter" idx="13"/>
          </p:nvPr>
        </p:nvSpPr>
        <p:spPr>
          <a:xfrm>
            <a:off x="685800" y="228600"/>
            <a:ext cx="7772400" cy="713232"/>
          </a:xfrm>
        </p:spPr>
        <p:txBody>
          <a:bodyPr/>
          <a:lstStyle/>
          <a:p>
            <a:r>
              <a:rPr lang="en-US" dirty="0" smtClean="0">
                <a:latin typeface="Arial Narrow" panose="020B0606020202030204" pitchFamily="34" charset="0"/>
              </a:rPr>
              <a:t>Field Enumeration Procedure: Homeless</a:t>
            </a:r>
            <a:endParaRPr lang="en-US" dirty="0">
              <a:latin typeface="Arial Narrow" panose="020B0606020202030204" pitchFamily="34" charset="0"/>
            </a:endParaRPr>
          </a:p>
        </p:txBody>
      </p:sp>
      <p:pic>
        <p:nvPicPr>
          <p:cNvPr id="3" name="Picture 2"/>
          <p:cNvPicPr>
            <a:picLocks noChangeAspect="1"/>
          </p:cNvPicPr>
          <p:nvPr/>
        </p:nvPicPr>
        <p:blipFill>
          <a:blip r:embed="rId3"/>
          <a:stretch>
            <a:fillRect/>
          </a:stretch>
        </p:blipFill>
        <p:spPr>
          <a:xfrm>
            <a:off x="2430888" y="911602"/>
            <a:ext cx="4357970" cy="5542127"/>
          </a:xfrm>
          <a:prstGeom prst="rect">
            <a:avLst/>
          </a:prstGeom>
          <a:ln w="25400">
            <a:solidFill>
              <a:schemeClr val="tx1"/>
            </a:solidFill>
          </a:ln>
        </p:spPr>
      </p:pic>
    </p:spTree>
    <p:extLst>
      <p:ext uri="{BB962C8B-B14F-4D97-AF65-F5344CB8AC3E}">
        <p14:creationId xmlns:p14="http://schemas.microsoft.com/office/powerpoint/2010/main" val="156171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577" y="228600"/>
            <a:ext cx="7772251" cy="714375"/>
          </a:xfrm>
          <a:noFill/>
        </p:spPr>
        <p:txBody>
          <a:bodyPr>
            <a:normAutofit fontScale="90000"/>
          </a:bodyPr>
          <a:lstStyle/>
          <a:p>
            <a:pPr lvl="2" algn="ctr" rtl="0">
              <a:spcBef>
                <a:spcPct val="0"/>
              </a:spcBef>
            </a:pPr>
            <a:r>
              <a:rPr lang="en-US" sz="3200" b="1" dirty="0" smtClean="0">
                <a:latin typeface="Arial Narrow" panose="020B0606020202030204" pitchFamily="34" charset="0"/>
                <a:cs typeface="Arial" panose="020B0604020202020204" pitchFamily="34" charset="0"/>
              </a:rPr>
              <a:t>Supplies Needed in the Field</a:t>
            </a:r>
            <a:r>
              <a:rPr lang="en-US" sz="3200" b="1" dirty="0" smtClean="0">
                <a:latin typeface="Arial" panose="020B0604020202020204" pitchFamily="34" charset="0"/>
                <a:cs typeface="Arial" panose="020B0604020202020204" pitchFamily="34" charset="0"/>
              </a:rPr>
              <a:t/>
            </a:r>
            <a:br>
              <a:rPr lang="en-US" sz="3200" b="1" dirty="0" smtClean="0">
                <a:latin typeface="Arial" panose="020B0604020202020204" pitchFamily="34" charset="0"/>
                <a:cs typeface="Arial" panose="020B0604020202020204" pitchFamily="34" charset="0"/>
              </a:rPr>
            </a:br>
            <a:endParaRPr lang="en-US" sz="3200" b="1" dirty="0" smtClean="0">
              <a:solidFill>
                <a:schemeClr val="tx1"/>
              </a:solidFill>
              <a:latin typeface="Arial" panose="020B0604020202020204" pitchFamily="34" charset="0"/>
            </a:endParaRPr>
          </a:p>
        </p:txBody>
      </p:sp>
      <p:sp>
        <p:nvSpPr>
          <p:cNvPr id="41987" name="Rectangle 3"/>
          <p:cNvSpPr>
            <a:spLocks noGrp="1" noChangeArrowheads="1"/>
          </p:cNvSpPr>
          <p:nvPr>
            <p:ph idx="1"/>
          </p:nvPr>
        </p:nvSpPr>
        <p:spPr>
          <a:xfrm>
            <a:off x="685800" y="914400"/>
            <a:ext cx="7772400" cy="4191000"/>
          </a:xfrm>
        </p:spPr>
        <p:txBody>
          <a:bodyPr/>
          <a:lstStyle/>
          <a:p>
            <a:pPr marL="219456" lvl="2" indent="-219456" eaLnBrk="1" hangingPunct="1">
              <a:spcBef>
                <a:spcPts val="0"/>
              </a:spcBef>
              <a:spcAft>
                <a:spcPts val="600"/>
              </a:spcAft>
            </a:pPr>
            <a:r>
              <a:rPr lang="en-US" sz="1800" dirty="0" smtClean="0">
                <a:latin typeface="Arial Narrow" panose="020B0606020202030204" pitchFamily="34" charset="0"/>
                <a:cs typeface="Arial" panose="020B0604020202020204" pitchFamily="34" charset="0"/>
              </a:rPr>
              <a:t>Cell phone</a:t>
            </a:r>
          </a:p>
          <a:p>
            <a:pPr marL="219456" lvl="2" indent="-219456" eaLnBrk="1" hangingPunct="1">
              <a:spcBef>
                <a:spcPts val="0"/>
              </a:spcBef>
              <a:spcAft>
                <a:spcPts val="600"/>
              </a:spcAft>
            </a:pPr>
            <a:r>
              <a:rPr lang="en-US" sz="1800" dirty="0" smtClean="0">
                <a:latin typeface="Arial Narrow" panose="020B0606020202030204" pitchFamily="34" charset="0"/>
                <a:cs typeface="Arial" panose="020B0604020202020204" pitchFamily="34" charset="0"/>
              </a:rPr>
              <a:t>Enough Field Enumeration Sheets to last for a day</a:t>
            </a:r>
          </a:p>
          <a:p>
            <a:pPr marL="219456" lvl="2" indent="-219456" eaLnBrk="1" hangingPunct="1">
              <a:spcBef>
                <a:spcPts val="0"/>
              </a:spcBef>
              <a:spcAft>
                <a:spcPts val="600"/>
              </a:spcAft>
            </a:pPr>
            <a:r>
              <a:rPr lang="en-US" sz="1800" dirty="0" smtClean="0">
                <a:latin typeface="Arial Narrow" panose="020B0606020202030204" pitchFamily="34" charset="0"/>
                <a:cs typeface="Arial" panose="020B0604020202020204" pitchFamily="34" charset="0"/>
              </a:rPr>
              <a:t>Enumeration map of assigned area (s)</a:t>
            </a:r>
          </a:p>
          <a:p>
            <a:pPr marL="219456" lvl="2" indent="-219456">
              <a:spcBef>
                <a:spcPts val="0"/>
              </a:spcBef>
              <a:spcAft>
                <a:spcPts val="600"/>
              </a:spcAft>
            </a:pPr>
            <a:r>
              <a:rPr lang="en-US" sz="1800" dirty="0" smtClean="0">
                <a:latin typeface="Arial Narrow" panose="020B0606020202030204" pitchFamily="34" charset="0"/>
                <a:cs typeface="Arial" panose="020B0604020202020204" pitchFamily="34" charset="0"/>
              </a:rPr>
              <a:t>Enumerator manual</a:t>
            </a:r>
          </a:p>
          <a:p>
            <a:pPr marL="219456" lvl="2" indent="-219456">
              <a:spcBef>
                <a:spcPts val="0"/>
              </a:spcBef>
              <a:spcAft>
                <a:spcPts val="600"/>
              </a:spcAft>
            </a:pPr>
            <a:r>
              <a:rPr lang="en-US" sz="1800" dirty="0">
                <a:latin typeface="Arial Narrow" panose="020B0606020202030204" pitchFamily="34" charset="0"/>
                <a:cs typeface="Arial" panose="020B0604020202020204" pitchFamily="34" charset="0"/>
              </a:rPr>
              <a:t>3-ring </a:t>
            </a:r>
            <a:r>
              <a:rPr lang="en-US" sz="1800" dirty="0" smtClean="0">
                <a:latin typeface="Arial Narrow" panose="020B0606020202030204" pitchFamily="34" charset="0"/>
                <a:cs typeface="Arial" panose="020B0604020202020204" pitchFamily="34" charset="0"/>
              </a:rPr>
              <a:t>binder</a:t>
            </a:r>
          </a:p>
          <a:p>
            <a:pPr marL="219456" lvl="2" indent="-219456">
              <a:spcBef>
                <a:spcPts val="0"/>
              </a:spcBef>
              <a:spcAft>
                <a:spcPts val="600"/>
              </a:spcAft>
            </a:pPr>
            <a:r>
              <a:rPr lang="en-US" sz="1800" dirty="0">
                <a:latin typeface="Arial Narrow" panose="020B0606020202030204" pitchFamily="34" charset="0"/>
                <a:cs typeface="Arial" panose="020B0604020202020204" pitchFamily="34" charset="0"/>
              </a:rPr>
              <a:t>No. 2 pencils and pencil </a:t>
            </a:r>
            <a:r>
              <a:rPr lang="en-US" sz="1800" dirty="0" smtClean="0">
                <a:latin typeface="Arial Narrow" panose="020B0606020202030204" pitchFamily="34" charset="0"/>
                <a:cs typeface="Arial" panose="020B0604020202020204" pitchFamily="34" charset="0"/>
              </a:rPr>
              <a:t>pouch</a:t>
            </a:r>
          </a:p>
          <a:p>
            <a:pPr marL="219456" lvl="2" indent="-219456">
              <a:spcBef>
                <a:spcPts val="0"/>
              </a:spcBef>
              <a:spcAft>
                <a:spcPts val="600"/>
              </a:spcAft>
            </a:pPr>
            <a:r>
              <a:rPr lang="en-US" sz="1800" dirty="0" smtClean="0">
                <a:latin typeface="Arial Narrow" panose="020B0606020202030204" pitchFamily="34" charset="0"/>
                <a:cs typeface="Arial" panose="020B0604020202020204" pitchFamily="34" charset="0"/>
              </a:rPr>
              <a:t>Map of your assigned area </a:t>
            </a:r>
          </a:p>
          <a:p>
            <a:pPr marL="219456" lvl="2" indent="-219456">
              <a:spcBef>
                <a:spcPts val="0"/>
              </a:spcBef>
              <a:spcAft>
                <a:spcPts val="600"/>
              </a:spcAft>
            </a:pPr>
            <a:r>
              <a:rPr lang="en-US" sz="1800" dirty="0" smtClean="0">
                <a:latin typeface="Arial Narrow" panose="020B0606020202030204" pitchFamily="34" charset="0"/>
                <a:cs typeface="Arial" panose="020B0604020202020204" pitchFamily="34" charset="0"/>
              </a:rPr>
              <a:t>Extra paper to note questions, items of interest</a:t>
            </a:r>
          </a:p>
          <a:p>
            <a:pPr marL="219456" lvl="2" indent="-219456">
              <a:spcBef>
                <a:spcPts val="0"/>
              </a:spcBef>
              <a:spcAft>
                <a:spcPts val="600"/>
              </a:spcAft>
            </a:pPr>
            <a:r>
              <a:rPr lang="en-US" sz="1800" dirty="0" smtClean="0">
                <a:latin typeface="Arial Narrow" panose="020B0606020202030204" pitchFamily="34" charset="0"/>
                <a:cs typeface="Arial" panose="020B0604020202020204" pitchFamily="34" charset="0"/>
              </a:rPr>
              <a:t>City promotion materials if any</a:t>
            </a:r>
          </a:p>
          <a:p>
            <a:pPr marL="219456" lvl="2" indent="-219456">
              <a:spcBef>
                <a:spcPts val="0"/>
              </a:spcBef>
              <a:spcAft>
                <a:spcPts val="600"/>
              </a:spcAft>
            </a:pPr>
            <a:r>
              <a:rPr lang="en-US" sz="1800" dirty="0" smtClean="0">
                <a:latin typeface="Arial Narrow" panose="020B0606020202030204" pitchFamily="34" charset="0"/>
                <a:cs typeface="Arial" panose="020B0604020202020204" pitchFamily="34" charset="0"/>
              </a:rPr>
              <a:t>Door hanger for callback</a:t>
            </a:r>
          </a:p>
          <a:p>
            <a:pPr eaLnBrk="1" hangingPunct="1">
              <a:buFontTx/>
              <a:buNone/>
            </a:pPr>
            <a:endParaRPr lang="en-US" sz="2000" dirty="0" smtClean="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cs typeface="Arial" panose="020B0604020202020204" pitchFamily="34" charset="0"/>
              </a:rPr>
              <a:pPr algn="r">
                <a:defRPr/>
              </a:pPr>
              <a:t>58</a:t>
            </a:fld>
            <a:endParaRPr lang="en-US" sz="12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5082964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59</a:t>
            </a:fld>
            <a:endParaRPr lang="en-US" sz="1200" dirty="0">
              <a:latin typeface="Arial Narrow" panose="020B0606020202030204" pitchFamily="34" charset="0"/>
            </a:endParaRPr>
          </a:p>
        </p:txBody>
      </p:sp>
      <p:sp>
        <p:nvSpPr>
          <p:cNvPr id="5" name="Rectangle 2"/>
          <p:cNvSpPr>
            <a:spLocks noGrp="1" noChangeArrowheads="1"/>
          </p:cNvSpPr>
          <p:nvPr>
            <p:ph type="title"/>
          </p:nvPr>
        </p:nvSpPr>
        <p:spPr>
          <a:xfrm>
            <a:off x="685577" y="228600"/>
            <a:ext cx="7772251" cy="714375"/>
          </a:xfrm>
        </p:spPr>
        <p:txBody>
          <a:bodyPr/>
          <a:lstStyle/>
          <a:p>
            <a:pPr algn="ctr" eaLnBrk="1" hangingPunct="1"/>
            <a:r>
              <a:rPr lang="en-US" sz="3200" b="1" dirty="0" smtClean="0">
                <a:solidFill>
                  <a:schemeClr val="tx1"/>
                </a:solidFill>
                <a:latin typeface="Arial Narrow" panose="020B0606020202030204" pitchFamily="34" charset="0"/>
                <a:cs typeface="Arial" panose="020B0604020202020204" pitchFamily="34" charset="0"/>
              </a:rPr>
              <a:t>Problem Situations</a:t>
            </a:r>
          </a:p>
        </p:txBody>
      </p:sp>
      <p:sp>
        <p:nvSpPr>
          <p:cNvPr id="6" name="Rectangle 3"/>
          <p:cNvSpPr>
            <a:spLocks noGrp="1" noChangeArrowheads="1"/>
          </p:cNvSpPr>
          <p:nvPr>
            <p:ph idx="1"/>
          </p:nvPr>
        </p:nvSpPr>
        <p:spPr>
          <a:xfrm>
            <a:off x="685801" y="1143000"/>
            <a:ext cx="7772028" cy="4178508"/>
          </a:xfrm>
        </p:spPr>
        <p:txBody>
          <a:bodyPr/>
          <a:lstStyle/>
          <a:p>
            <a:pPr marL="219456" lvl="1" indent="-219456">
              <a:spcBef>
                <a:spcPts val="0"/>
              </a:spcBef>
              <a:spcAft>
                <a:spcPts val="600"/>
              </a:spcAft>
              <a:buFont typeface="Arial" panose="020B0604020202020204" pitchFamily="34" charset="0"/>
              <a:buChar char="•"/>
            </a:pPr>
            <a:r>
              <a:rPr lang="en-US" sz="1800" dirty="0" smtClean="0">
                <a:latin typeface="Arial Narrow" panose="020B0606020202030204" pitchFamily="34" charset="0"/>
                <a:cs typeface="Arial" panose="020B0604020202020204" pitchFamily="34" charset="0"/>
              </a:rPr>
              <a:t>If you encounter people who appear to be resistant and angry, politely </a:t>
            </a:r>
            <a:r>
              <a:rPr lang="en-US" sz="1800" dirty="0">
                <a:latin typeface="Arial Narrow" panose="020B0606020202030204" pitchFamily="34" charset="0"/>
                <a:cs typeface="Arial" panose="020B0604020202020204" pitchFamily="34" charset="0"/>
              </a:rPr>
              <a:t>excuse </a:t>
            </a:r>
            <a:r>
              <a:rPr lang="en-US" sz="1800" dirty="0" smtClean="0">
                <a:latin typeface="Arial Narrow" panose="020B0606020202030204" pitchFamily="34" charset="0"/>
                <a:cs typeface="Arial" panose="020B0604020202020204" pitchFamily="34" charset="0"/>
              </a:rPr>
              <a:t>yourself.</a:t>
            </a:r>
            <a:endParaRPr lang="en-US" sz="1800" dirty="0">
              <a:latin typeface="Arial Narrow" panose="020B0606020202030204" pitchFamily="34" charset="0"/>
              <a:cs typeface="Arial" panose="020B0604020202020204" pitchFamily="34" charset="0"/>
            </a:endParaRPr>
          </a:p>
          <a:p>
            <a:pPr marL="505206" lvl="2" indent="-285750">
              <a:spcBef>
                <a:spcPts val="0"/>
              </a:spcBef>
              <a:spcAft>
                <a:spcPts val="600"/>
              </a:spcAft>
              <a:buSzPct val="75000"/>
              <a:buFont typeface="Courier New" panose="02070309020205020404" pitchFamily="49" charset="0"/>
              <a:buChar char="o"/>
            </a:pPr>
            <a:r>
              <a:rPr lang="en-US" sz="1800" dirty="0">
                <a:latin typeface="Arial Narrow" panose="020B0606020202030204" pitchFamily="34" charset="0"/>
                <a:cs typeface="Arial" panose="020B0604020202020204" pitchFamily="34" charset="0"/>
              </a:rPr>
              <a:t>Report these cases to your </a:t>
            </a:r>
            <a:r>
              <a:rPr lang="en-US" sz="1800" dirty="0" smtClean="0">
                <a:latin typeface="Arial Narrow" panose="020B0606020202030204" pitchFamily="34" charset="0"/>
                <a:cs typeface="Arial" panose="020B0604020202020204" pitchFamily="34" charset="0"/>
              </a:rPr>
              <a:t>supervisor.</a:t>
            </a:r>
          </a:p>
          <a:p>
            <a:pPr marL="505206" lvl="2" indent="-285750">
              <a:spcBef>
                <a:spcPts val="0"/>
              </a:spcBef>
              <a:spcAft>
                <a:spcPts val="600"/>
              </a:spcAft>
              <a:buSzPct val="75000"/>
              <a:buFont typeface="Courier New" panose="02070309020205020404" pitchFamily="49" charset="0"/>
              <a:buChar char="o"/>
            </a:pPr>
            <a:r>
              <a:rPr lang="en-US" sz="1800" dirty="0" smtClean="0">
                <a:latin typeface="Arial Narrow" panose="020B0606020202030204" pitchFamily="34" charset="0"/>
                <a:cs typeface="Arial" panose="020B0604020202020204" pitchFamily="34" charset="0"/>
              </a:rPr>
              <a:t>Supervisor should attempt to enumerate this unit.</a:t>
            </a:r>
          </a:p>
          <a:p>
            <a:pPr marL="219456" lvl="1" indent="-219456">
              <a:spcBef>
                <a:spcPts val="0"/>
              </a:spcBef>
              <a:spcAft>
                <a:spcPts val="600"/>
              </a:spcAft>
              <a:buFont typeface="Arial" panose="020B0604020202020204" pitchFamily="34" charset="0"/>
              <a:buChar char="•"/>
            </a:pPr>
            <a:r>
              <a:rPr lang="en-US" sz="1800" dirty="0">
                <a:latin typeface="Arial Narrow" panose="020B0606020202030204" pitchFamily="34" charset="0"/>
                <a:cs typeface="Arial" panose="020B0604020202020204" pitchFamily="34" charset="0"/>
              </a:rPr>
              <a:t>Try to get information from </a:t>
            </a:r>
            <a:r>
              <a:rPr lang="en-US" sz="1800" dirty="0" smtClean="0">
                <a:latin typeface="Arial Narrow" panose="020B0606020202030204" pitchFamily="34" charset="0"/>
                <a:cs typeface="Arial" panose="020B0604020202020204" pitchFamily="34" charset="0"/>
              </a:rPr>
              <a:t>neighbors.</a:t>
            </a:r>
            <a:endParaRPr lang="en-US" sz="1800" dirty="0">
              <a:latin typeface="Arial Narrow" panose="020B0606020202030204" pitchFamily="34" charset="0"/>
              <a:cs typeface="Arial" panose="020B0604020202020204" pitchFamily="34" charset="0"/>
            </a:endParaRPr>
          </a:p>
          <a:p>
            <a:pPr marL="505206" lvl="2" indent="-285750">
              <a:spcBef>
                <a:spcPts val="0"/>
              </a:spcBef>
              <a:spcAft>
                <a:spcPts val="600"/>
              </a:spcAft>
              <a:buSzPct val="75000"/>
              <a:buFont typeface="Courier New" panose="02070309020205020404" pitchFamily="49" charset="0"/>
              <a:buChar char="o"/>
            </a:pPr>
            <a:r>
              <a:rPr lang="en-US" sz="1800" dirty="0">
                <a:latin typeface="Arial Narrow" panose="020B0606020202030204" pitchFamily="34" charset="0"/>
                <a:cs typeface="Arial" panose="020B0604020202020204" pitchFamily="34" charset="0"/>
              </a:rPr>
              <a:t>Names are preferred, but descriptions such as: </a:t>
            </a:r>
            <a:r>
              <a:rPr lang="en-US" sz="1800" dirty="0" smtClean="0">
                <a:latin typeface="Arial Narrow" panose="020B0606020202030204" pitchFamily="34" charset="0"/>
                <a:cs typeface="Arial" panose="020B0604020202020204" pitchFamily="34" charset="0"/>
              </a:rPr>
              <a:t>“adult </a:t>
            </a:r>
            <a:r>
              <a:rPr lang="en-US" sz="1800" dirty="0">
                <a:latin typeface="Arial Narrow" panose="020B0606020202030204" pitchFamily="34" charset="0"/>
                <a:cs typeface="Arial" panose="020B0604020202020204" pitchFamily="34" charset="0"/>
              </a:rPr>
              <a:t>m</a:t>
            </a:r>
            <a:r>
              <a:rPr lang="en-US" sz="1800" dirty="0" smtClean="0">
                <a:latin typeface="Arial Narrow" panose="020B0606020202030204" pitchFamily="34" charset="0"/>
                <a:cs typeface="Arial" panose="020B0604020202020204" pitchFamily="34" charset="0"/>
              </a:rPr>
              <a:t>ale</a:t>
            </a:r>
            <a:r>
              <a:rPr lang="en-US" sz="1800" dirty="0">
                <a:latin typeface="Arial Narrow" panose="020B0606020202030204" pitchFamily="34" charset="0"/>
                <a:cs typeface="Arial" panose="020B0604020202020204" pitchFamily="34" charset="0"/>
              </a:rPr>
              <a:t>, f</a:t>
            </a:r>
            <a:r>
              <a:rPr lang="en-US" sz="1800" dirty="0" smtClean="0">
                <a:latin typeface="Arial Narrow" panose="020B0606020202030204" pitchFamily="34" charset="0"/>
                <a:cs typeface="Arial" panose="020B0604020202020204" pitchFamily="34" charset="0"/>
              </a:rPr>
              <a:t>emale child, etc.” </a:t>
            </a:r>
            <a:r>
              <a:rPr lang="en-US" sz="1800" dirty="0">
                <a:latin typeface="Arial Narrow" panose="020B0606020202030204" pitchFamily="34" charset="0"/>
                <a:cs typeface="Arial" panose="020B0604020202020204" pitchFamily="34" charset="0"/>
              </a:rPr>
              <a:t>are </a:t>
            </a:r>
            <a:r>
              <a:rPr lang="en-US" sz="1800" dirty="0" smtClean="0">
                <a:latin typeface="Arial Narrow" panose="020B0606020202030204" pitchFamily="34" charset="0"/>
                <a:cs typeface="Arial" panose="020B0604020202020204" pitchFamily="34" charset="0"/>
              </a:rPr>
              <a:t>acceptable as long as the number of instances are few in number overall in the census. </a:t>
            </a:r>
          </a:p>
          <a:p>
            <a:pPr marL="505206" lvl="2" indent="-285750">
              <a:spcBef>
                <a:spcPts val="0"/>
              </a:spcBef>
              <a:spcAft>
                <a:spcPts val="600"/>
              </a:spcAft>
              <a:buSzPct val="75000"/>
              <a:buFont typeface="Courier New" panose="02070309020205020404" pitchFamily="49" charset="0"/>
              <a:buChar char="o"/>
            </a:pPr>
            <a:r>
              <a:rPr lang="en-US" sz="1800" dirty="0" smtClean="0">
                <a:latin typeface="Arial Narrow" panose="020B0606020202030204" pitchFamily="34" charset="0"/>
                <a:cs typeface="Arial" panose="020B0604020202020204" pitchFamily="34" charset="0"/>
              </a:rPr>
              <a:t>Document </a:t>
            </a:r>
            <a:r>
              <a:rPr lang="en-US" sz="1800" dirty="0">
                <a:latin typeface="Arial Narrow" panose="020B0606020202030204" pitchFamily="34" charset="0"/>
                <a:cs typeface="Arial" panose="020B0604020202020204" pitchFamily="34" charset="0"/>
              </a:rPr>
              <a:t>situation – use the back of the form </a:t>
            </a:r>
            <a:r>
              <a:rPr lang="en-US" sz="1800" dirty="0" smtClean="0">
                <a:latin typeface="Arial Narrow" panose="020B0606020202030204" pitchFamily="34" charset="0"/>
                <a:cs typeface="Arial" panose="020B0604020202020204" pitchFamily="34" charset="0"/>
              </a:rPr>
              <a:t>as needed.</a:t>
            </a:r>
          </a:p>
          <a:p>
            <a:pPr marL="219456" lvl="1" indent="-219456">
              <a:spcBef>
                <a:spcPts val="0"/>
              </a:spcBef>
              <a:spcAft>
                <a:spcPts val="600"/>
              </a:spcAft>
              <a:buFont typeface="Arial" panose="020B0604020202020204" pitchFamily="34" charset="0"/>
              <a:buChar char="•"/>
            </a:pPr>
            <a:r>
              <a:rPr lang="en-US" sz="1800" dirty="0" smtClean="0">
                <a:latin typeface="Arial Narrow" panose="020B0606020202030204" pitchFamily="34" charset="0"/>
                <a:cs typeface="Arial" panose="020B0604020202020204" pitchFamily="34" charset="0"/>
              </a:rPr>
              <a:t>When you see “No </a:t>
            </a:r>
            <a:r>
              <a:rPr lang="en-US" sz="1800" dirty="0">
                <a:latin typeface="Arial Narrow" panose="020B0606020202030204" pitchFamily="34" charset="0"/>
                <a:cs typeface="Arial" panose="020B0604020202020204" pitchFamily="34" charset="0"/>
              </a:rPr>
              <a:t>Trespassing” </a:t>
            </a:r>
            <a:r>
              <a:rPr lang="en-US" sz="1800" dirty="0" smtClean="0">
                <a:latin typeface="Arial Narrow" panose="020B0606020202030204" pitchFamily="34" charset="0"/>
                <a:cs typeface="Arial" panose="020B0604020202020204" pitchFamily="34" charset="0"/>
              </a:rPr>
              <a:t>signs, do not walk to the door.  Create a census form for the housing unit. Write comments describing the situation. Report to your supervisor.</a:t>
            </a:r>
          </a:p>
          <a:p>
            <a:pPr marL="219456" lvl="1" indent="-219456">
              <a:spcBef>
                <a:spcPts val="0"/>
              </a:spcBef>
              <a:spcAft>
                <a:spcPts val="600"/>
              </a:spcAft>
              <a:buFont typeface="Arial" panose="020B0604020202020204" pitchFamily="34" charset="0"/>
              <a:buChar char="•"/>
            </a:pPr>
            <a:r>
              <a:rPr lang="en-US" sz="1800" dirty="0">
                <a:latin typeface="Arial Narrow" panose="020B0606020202030204" pitchFamily="34" charset="0"/>
                <a:cs typeface="Arial" panose="020B0604020202020204" pitchFamily="34" charset="0"/>
              </a:rPr>
              <a:t>Feel free to give our phone number to people who would like to verify the </a:t>
            </a:r>
            <a:r>
              <a:rPr lang="en-US" sz="1800" dirty="0" smtClean="0">
                <a:latin typeface="Arial Narrow" panose="020B0606020202030204" pitchFamily="34" charset="0"/>
                <a:cs typeface="Arial" panose="020B0604020202020204" pitchFamily="34" charset="0"/>
              </a:rPr>
              <a:t>census: 360-902-0599 </a:t>
            </a:r>
            <a:endParaRPr lang="en-US" sz="1800" dirty="0">
              <a:latin typeface="Arial Narrow" panose="020B0606020202030204" pitchFamily="34" charset="0"/>
            </a:endParaRPr>
          </a:p>
          <a:p>
            <a:pPr marL="342900" lvl="1" indent="-342900">
              <a:spcBef>
                <a:spcPts val="500"/>
              </a:spcBef>
              <a:buFont typeface="Arial" panose="020B0604020202020204" pitchFamily="34" charset="0"/>
              <a:buChar char="•"/>
            </a:pPr>
            <a:endParaRPr lang="en-US" sz="1800" dirty="0" smtClean="0">
              <a:cs typeface="Arial" panose="020B0604020202020204" pitchFamily="34" charset="0"/>
            </a:endParaRPr>
          </a:p>
          <a:p>
            <a:pPr marL="457200" lvl="1" indent="-457200">
              <a:spcBef>
                <a:spcPts val="500"/>
              </a:spcBef>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685800" lvl="2" eaLnBrk="1" hangingPunct="1">
              <a:spcBef>
                <a:spcPts val="500"/>
              </a:spcBef>
            </a:pP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2566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6</a:t>
            </a:fld>
            <a:endParaRPr lang="en-US" dirty="0"/>
          </a:p>
        </p:txBody>
      </p:sp>
      <p:sp>
        <p:nvSpPr>
          <p:cNvPr id="4" name="Rectangle 2"/>
          <p:cNvSpPr txBox="1">
            <a:spLocks noChangeArrowheads="1"/>
          </p:cNvSpPr>
          <p:nvPr/>
        </p:nvSpPr>
        <p:spPr>
          <a:xfrm>
            <a:off x="685577" y="228600"/>
            <a:ext cx="7772251" cy="714375"/>
          </a:xfrm>
          <a:prstGeom prst="rect">
            <a:avLst/>
          </a:prstGeom>
        </p:spPr>
        <p:txBody>
          <a:bodyPr/>
          <a:lstStyle>
            <a:lvl1pPr algn="l" defTabSz="914400" rtl="0" eaLnBrk="1" latinLnBrk="0" hangingPunct="1">
              <a:spcBef>
                <a:spcPct val="0"/>
              </a:spcBef>
              <a:buNone/>
              <a:defRPr sz="3600" kern="1200" baseline="0">
                <a:solidFill>
                  <a:srgbClr val="00B050"/>
                </a:solidFill>
                <a:latin typeface="Britannic Bold" panose="020B0903060703020204" pitchFamily="34" charset="0"/>
                <a:ea typeface="+mj-ea"/>
                <a:cs typeface="Tahoma" panose="020B0604030504040204" pitchFamily="34" charset="0"/>
              </a:defRPr>
            </a:lvl1pPr>
          </a:lstStyle>
          <a:p>
            <a:pPr algn="ctr"/>
            <a:r>
              <a:rPr lang="en-US" sz="3200" b="1" dirty="0" smtClean="0">
                <a:solidFill>
                  <a:schemeClr val="tx1"/>
                </a:solidFill>
                <a:latin typeface="Arial Narrow" panose="020B0606020202030204" pitchFamily="34" charset="0"/>
              </a:rPr>
              <a:t>Safety</a:t>
            </a:r>
          </a:p>
        </p:txBody>
      </p:sp>
      <p:sp>
        <p:nvSpPr>
          <p:cNvPr id="5" name="Rectangle 3"/>
          <p:cNvSpPr txBox="1">
            <a:spLocks noChangeArrowheads="1"/>
          </p:cNvSpPr>
          <p:nvPr/>
        </p:nvSpPr>
        <p:spPr>
          <a:xfrm>
            <a:off x="685800" y="914400"/>
            <a:ext cx="7772400" cy="4244009"/>
          </a:xfrm>
          <a:prstGeom prst="rect">
            <a:avLst/>
          </a:prstGeom>
        </p:spPr>
        <p:txBody>
          <a:bodyPr/>
          <a:lstStyle>
            <a:lvl1pPr marL="228600" indent="-173038" algn="l" defTabSz="914400" rtl="0" eaLnBrk="1" latinLnBrk="0" hangingPunct="1">
              <a:spcBef>
                <a:spcPct val="20000"/>
              </a:spcBef>
              <a:buFont typeface="Arial Narrow" panose="020B0606020202030204" pitchFamily="34" charset="0"/>
              <a:buChar char="›"/>
              <a:defRPr sz="3200" kern="1200">
                <a:solidFill>
                  <a:schemeClr val="tx1"/>
                </a:solidFill>
                <a:latin typeface="Arial Narrow" panose="020B0606020202030204" pitchFamily="34" charset="0"/>
                <a:ea typeface="+mn-ea"/>
                <a:cs typeface="+mn-cs"/>
              </a:defRPr>
            </a:lvl1pPr>
            <a:lvl2pPr marL="576263" indent="-292100" algn="l" defTabSz="914400" rtl="0" eaLnBrk="1" latinLnBrk="0" hangingPunct="1">
              <a:spcBef>
                <a:spcPct val="20000"/>
              </a:spcBef>
              <a:buFont typeface="Garamond" panose="02020404030301010803" pitchFamily="18"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Bef>
                <a:spcPts val="0"/>
              </a:spcBef>
              <a:spcAft>
                <a:spcPts val="600"/>
              </a:spcAft>
              <a:buFont typeface="Garamond" panose="02020404030301010803" pitchFamily="18" charset="0"/>
              <a:buNone/>
            </a:pPr>
            <a:r>
              <a:rPr lang="en-US" sz="1800" smtClean="0">
                <a:cs typeface="Arial" panose="020B0604020202020204" pitchFamily="34" charset="0"/>
              </a:rPr>
              <a:t>Your safety is very important</a:t>
            </a:r>
          </a:p>
          <a:p>
            <a:pPr marL="219456" lvl="2" indent="-219456">
              <a:spcBef>
                <a:spcPts val="0"/>
              </a:spcBef>
              <a:spcAft>
                <a:spcPts val="600"/>
              </a:spcAft>
            </a:pPr>
            <a:r>
              <a:rPr lang="en-US" sz="1800" smtClean="0">
                <a:cs typeface="Arial" panose="020B0604020202020204" pitchFamily="34" charset="0"/>
              </a:rPr>
              <a:t>Work in pairs when needed, especially in the evening and in areas with potential problems.</a:t>
            </a:r>
          </a:p>
          <a:p>
            <a:pPr marL="219456" lvl="2" indent="-219456">
              <a:spcBef>
                <a:spcPts val="0"/>
              </a:spcBef>
              <a:spcAft>
                <a:spcPts val="600"/>
              </a:spcAft>
            </a:pPr>
            <a:r>
              <a:rPr lang="en-US" sz="1800" smtClean="0">
                <a:cs typeface="Arial" panose="020B0604020202020204" pitchFamily="34" charset="0"/>
              </a:rPr>
              <a:t>Do not enter anyone’s home.  </a:t>
            </a:r>
          </a:p>
          <a:p>
            <a:pPr marL="505206" lvl="4" indent="-285750">
              <a:spcBef>
                <a:spcPts val="0"/>
              </a:spcBef>
              <a:spcAft>
                <a:spcPts val="600"/>
              </a:spcAft>
              <a:buSzPct val="75000"/>
              <a:buFont typeface="Courier New" panose="02070309020205020404" pitchFamily="49" charset="0"/>
              <a:buChar char="o"/>
            </a:pPr>
            <a:r>
              <a:rPr lang="en-US" sz="1800" smtClean="0">
                <a:cs typeface="Arial" panose="020B0604020202020204" pitchFamily="34" charset="0"/>
              </a:rPr>
              <a:t>You could be attacked </a:t>
            </a:r>
          </a:p>
          <a:p>
            <a:pPr marL="505206" lvl="4" indent="-285750">
              <a:spcBef>
                <a:spcPts val="0"/>
              </a:spcBef>
              <a:spcAft>
                <a:spcPts val="600"/>
              </a:spcAft>
              <a:buSzPct val="75000"/>
              <a:buFont typeface="Courier New" panose="02070309020205020404" pitchFamily="49" charset="0"/>
              <a:buChar char="o"/>
            </a:pPr>
            <a:r>
              <a:rPr lang="en-US" sz="1800" smtClean="0">
                <a:cs typeface="Arial" panose="020B0604020202020204" pitchFamily="34" charset="0"/>
              </a:rPr>
              <a:t>You could be accused of assault/theft</a:t>
            </a:r>
          </a:p>
          <a:p>
            <a:pPr marL="505206" lvl="4" indent="-285750">
              <a:spcBef>
                <a:spcPts val="0"/>
              </a:spcBef>
              <a:spcAft>
                <a:spcPts val="600"/>
              </a:spcAft>
              <a:buSzPct val="75000"/>
              <a:buFont typeface="Courier New" panose="02070309020205020404" pitchFamily="49" charset="0"/>
              <a:buChar char="o"/>
            </a:pPr>
            <a:r>
              <a:rPr lang="en-US" sz="1800" smtClean="0">
                <a:cs typeface="Arial" panose="020B0604020202020204" pitchFamily="34" charset="0"/>
              </a:rPr>
              <a:t>This would also lengthen the interview</a:t>
            </a:r>
          </a:p>
          <a:p>
            <a:pPr marL="219456" lvl="2" indent="-219456">
              <a:spcBef>
                <a:spcPts val="0"/>
              </a:spcBef>
              <a:spcAft>
                <a:spcPts val="600"/>
              </a:spcAft>
            </a:pPr>
            <a:r>
              <a:rPr lang="en-US" sz="1800" smtClean="0">
                <a:cs typeface="Arial" panose="020B0604020202020204" pitchFamily="34" charset="0"/>
              </a:rPr>
              <a:t>Bring a cell phone for emergencies.</a:t>
            </a:r>
          </a:p>
          <a:p>
            <a:pPr marL="219456" lvl="2" indent="-219456">
              <a:spcBef>
                <a:spcPts val="0"/>
              </a:spcBef>
              <a:spcAft>
                <a:spcPts val="600"/>
              </a:spcAft>
            </a:pPr>
            <a:r>
              <a:rPr lang="en-US" sz="1800" smtClean="0">
                <a:cs typeface="Arial" panose="020B0604020202020204" pitchFamily="34" charset="0"/>
              </a:rPr>
              <a:t>Wear bright colored clothing.</a:t>
            </a:r>
          </a:p>
          <a:p>
            <a:pPr marL="219456" lvl="2" indent="-219456">
              <a:spcBef>
                <a:spcPts val="0"/>
              </a:spcBef>
              <a:spcAft>
                <a:spcPts val="600"/>
              </a:spcAft>
            </a:pPr>
            <a:r>
              <a:rPr lang="en-US" sz="1800" smtClean="0">
                <a:cs typeface="Arial" panose="020B0604020202020204" pitchFamily="34" charset="0"/>
              </a:rPr>
              <a:t>Use a personal safety light when appropriate.</a:t>
            </a:r>
          </a:p>
          <a:p>
            <a:pPr marL="219456" lvl="2" indent="-219456">
              <a:spcBef>
                <a:spcPts val="0"/>
              </a:spcBef>
              <a:spcAft>
                <a:spcPts val="600"/>
              </a:spcAft>
            </a:pPr>
            <a:r>
              <a:rPr lang="en-US" sz="1800" smtClean="0">
                <a:cs typeface="Arial" panose="020B0604020202020204" pitchFamily="34" charset="0"/>
              </a:rPr>
              <a:t>Find out if you are provided with injury insurance.</a:t>
            </a:r>
            <a:endParaRPr lang="en-US" sz="1800" dirty="0" smtClean="0">
              <a:cs typeface="Arial" panose="020B0604020202020204" pitchFamily="34" charset="0"/>
            </a:endParaRPr>
          </a:p>
        </p:txBody>
      </p:sp>
    </p:spTree>
    <p:extLst>
      <p:ext uri="{BB962C8B-B14F-4D97-AF65-F5344CB8AC3E}">
        <p14:creationId xmlns:p14="http://schemas.microsoft.com/office/powerpoint/2010/main" val="18752305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60</a:t>
            </a:fld>
            <a:endParaRPr lang="en-US" sz="1200" dirty="0">
              <a:latin typeface="Arial Narrow" panose="020B0606020202030204" pitchFamily="34" charset="0"/>
            </a:endParaRPr>
          </a:p>
        </p:txBody>
      </p:sp>
      <p:sp>
        <p:nvSpPr>
          <p:cNvPr id="5" name="Rectangle 3"/>
          <p:cNvSpPr txBox="1">
            <a:spLocks noChangeArrowheads="1"/>
          </p:cNvSpPr>
          <p:nvPr/>
        </p:nvSpPr>
        <p:spPr>
          <a:xfrm>
            <a:off x="685800" y="914400"/>
            <a:ext cx="7772400" cy="4267200"/>
          </a:xfrm>
          <a:prstGeom prst="rect">
            <a:avLst/>
          </a:prstGeom>
        </p:spPr>
        <p:txBody>
          <a:bodyPr/>
          <a:lstStyle>
            <a:lvl1pPr marL="228600" indent="-173038" algn="l" defTabSz="914400" rtl="0" eaLnBrk="1" latinLnBrk="0" hangingPunct="1">
              <a:spcBef>
                <a:spcPct val="20000"/>
              </a:spcBef>
              <a:buFont typeface="Arial Narrow" panose="020B0606020202030204" pitchFamily="34" charset="0"/>
              <a:buChar char="›"/>
              <a:defRPr sz="3200" kern="1200">
                <a:solidFill>
                  <a:schemeClr val="tx1"/>
                </a:solidFill>
                <a:latin typeface="Arial Narrow" panose="020B0606020202030204" pitchFamily="34" charset="0"/>
                <a:ea typeface="+mn-ea"/>
                <a:cs typeface="+mn-cs"/>
              </a:defRPr>
            </a:lvl1pPr>
            <a:lvl2pPr marL="576263" indent="-292100" algn="l" defTabSz="914400" rtl="0" eaLnBrk="1" latinLnBrk="0" hangingPunct="1">
              <a:spcBef>
                <a:spcPct val="20000"/>
              </a:spcBef>
              <a:buFont typeface="Garamond" panose="02020404030301010803" pitchFamily="18"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spcBef>
                <a:spcPts val="0"/>
              </a:spcBef>
              <a:spcAft>
                <a:spcPts val="600"/>
              </a:spcAft>
              <a:buFont typeface="Arial" panose="020B0604020202020204" pitchFamily="34" charset="0"/>
              <a:buNone/>
            </a:pPr>
            <a:r>
              <a:rPr lang="en-US" sz="1800" dirty="0" smtClean="0"/>
              <a:t>If you come across people that speak a different language than you:</a:t>
            </a:r>
          </a:p>
          <a:p>
            <a:pPr marL="219456" lvl="3" indent="-219456">
              <a:spcBef>
                <a:spcPts val="0"/>
              </a:spcBef>
              <a:spcAft>
                <a:spcPts val="600"/>
              </a:spcAft>
              <a:buFont typeface="Arial" panose="020B0604020202020204" pitchFamily="34" charset="0"/>
              <a:buChar char="•"/>
            </a:pPr>
            <a:r>
              <a:rPr lang="en-US" sz="1800" dirty="0" smtClean="0"/>
              <a:t>Try and identify the language</a:t>
            </a:r>
          </a:p>
          <a:p>
            <a:pPr marL="219456" lvl="3" indent="-219456">
              <a:spcBef>
                <a:spcPts val="0"/>
              </a:spcBef>
              <a:spcAft>
                <a:spcPts val="600"/>
              </a:spcAft>
              <a:buFont typeface="Arial" panose="020B0604020202020204" pitchFamily="34" charset="0"/>
              <a:buChar char="•"/>
            </a:pPr>
            <a:r>
              <a:rPr lang="en-US" sz="1800" dirty="0" smtClean="0"/>
              <a:t>If you have materials in your binder prepared in that language, show respondent those materials.</a:t>
            </a:r>
          </a:p>
          <a:p>
            <a:pPr marL="219456" lvl="3" indent="-219456">
              <a:spcBef>
                <a:spcPts val="0"/>
              </a:spcBef>
              <a:spcAft>
                <a:spcPts val="600"/>
              </a:spcAft>
              <a:buFont typeface="Arial" panose="020B0604020202020204" pitchFamily="34" charset="0"/>
              <a:buChar char="•"/>
            </a:pPr>
            <a:r>
              <a:rPr lang="en-US" sz="1800" dirty="0" smtClean="0"/>
              <a:t>If the respondent is not able to answer the census at that time, flag the enumeration form for that household for the supervisor/ administrator to handle later. </a:t>
            </a:r>
          </a:p>
          <a:p>
            <a:pPr marL="219456" lvl="3" indent="-219456">
              <a:spcBef>
                <a:spcPts val="0"/>
              </a:spcBef>
              <a:spcAft>
                <a:spcPts val="600"/>
              </a:spcAft>
              <a:buFont typeface="Arial" panose="020B0604020202020204" pitchFamily="34" charset="0"/>
              <a:buChar char="•"/>
            </a:pPr>
            <a:r>
              <a:rPr lang="en-US" sz="1800" dirty="0" smtClean="0"/>
              <a:t>Be sure to document the situation.</a:t>
            </a:r>
          </a:p>
        </p:txBody>
      </p:sp>
      <p:sp>
        <p:nvSpPr>
          <p:cNvPr id="7" name="Text Placeholder 2"/>
          <p:cNvSpPr txBox="1">
            <a:spLocks/>
          </p:cNvSpPr>
          <p:nvPr/>
        </p:nvSpPr>
        <p:spPr>
          <a:xfrm>
            <a:off x="685800" y="228600"/>
            <a:ext cx="7772400" cy="713232"/>
          </a:xfrm>
          <a:prstGeom prst="rect">
            <a:avLst/>
          </a:prstGeom>
        </p:spPr>
        <p:txBody>
          <a:bodyPr/>
          <a:lstStyle>
            <a:lvl1pPr marL="228600" indent="-173038" algn="l" defTabSz="914400" rtl="0" eaLnBrk="1" latinLnBrk="0" hangingPunct="1">
              <a:spcBef>
                <a:spcPct val="20000"/>
              </a:spcBef>
              <a:buFont typeface="Arial Narrow" panose="020B0606020202030204" pitchFamily="34" charset="0"/>
              <a:buChar char="›"/>
              <a:defRPr sz="3200" kern="1200">
                <a:solidFill>
                  <a:schemeClr val="tx1"/>
                </a:solidFill>
                <a:latin typeface="Arial Narrow" panose="020B0606020202030204" pitchFamily="34" charset="0"/>
                <a:ea typeface="+mn-ea"/>
                <a:cs typeface="+mn-cs"/>
              </a:defRPr>
            </a:lvl1pPr>
            <a:lvl2pPr marL="576263" indent="-292100" algn="l" defTabSz="914400" rtl="0" eaLnBrk="1" latinLnBrk="0" hangingPunct="1">
              <a:spcBef>
                <a:spcPct val="20000"/>
              </a:spcBef>
              <a:buFont typeface="Garamond" panose="02020404030301010803" pitchFamily="18"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5562" indent="0" algn="ctr">
              <a:buNone/>
            </a:pPr>
            <a:r>
              <a:rPr lang="en-US" b="1" dirty="0" smtClean="0"/>
              <a:t>Language Barrier</a:t>
            </a:r>
            <a:endParaRPr lang="en-US" b="1" dirty="0"/>
          </a:p>
        </p:txBody>
      </p:sp>
    </p:spTree>
    <p:extLst>
      <p:ext uri="{BB962C8B-B14F-4D97-AF65-F5344CB8AC3E}">
        <p14:creationId xmlns:p14="http://schemas.microsoft.com/office/powerpoint/2010/main" val="10970327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61</a:t>
            </a:fld>
            <a:endParaRPr lang="en-US" sz="1200" dirty="0">
              <a:latin typeface="Arial Narrow" panose="020B0606020202030204" pitchFamily="34" charset="0"/>
            </a:endParaRPr>
          </a:p>
        </p:txBody>
      </p:sp>
      <p:sp>
        <p:nvSpPr>
          <p:cNvPr id="5" name="Text Placeholder 2"/>
          <p:cNvSpPr txBox="1">
            <a:spLocks/>
          </p:cNvSpPr>
          <p:nvPr/>
        </p:nvSpPr>
        <p:spPr>
          <a:xfrm>
            <a:off x="685800" y="1371600"/>
            <a:ext cx="7772400" cy="713232"/>
          </a:xfrm>
          <a:prstGeom prst="rect">
            <a:avLst/>
          </a:prstGeom>
        </p:spPr>
        <p:txBody>
          <a:bodyPr/>
          <a:lstStyle>
            <a:lvl1pPr marL="228600" indent="-173038" algn="l" defTabSz="914400" rtl="0" eaLnBrk="1" latinLnBrk="0" hangingPunct="1">
              <a:spcBef>
                <a:spcPct val="20000"/>
              </a:spcBef>
              <a:buFont typeface="Arial Narrow" panose="020B0606020202030204" pitchFamily="34" charset="0"/>
              <a:buChar char="›"/>
              <a:defRPr sz="3200" kern="1200">
                <a:solidFill>
                  <a:schemeClr val="tx1"/>
                </a:solidFill>
                <a:latin typeface="Arial Narrow" panose="020B0606020202030204" pitchFamily="34" charset="0"/>
                <a:ea typeface="+mn-ea"/>
                <a:cs typeface="+mn-cs"/>
              </a:defRPr>
            </a:lvl1pPr>
            <a:lvl2pPr marL="576263" indent="-292100" algn="l" defTabSz="914400" rtl="0" eaLnBrk="1" latinLnBrk="0" hangingPunct="1">
              <a:spcBef>
                <a:spcPct val="20000"/>
              </a:spcBef>
              <a:buFont typeface="Garamond" panose="02020404030301010803" pitchFamily="18"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5562" indent="0" algn="ctr">
              <a:buFont typeface="Arial Narrow" panose="020B0606020202030204" pitchFamily="34" charset="0"/>
              <a:buNone/>
            </a:pPr>
            <a:r>
              <a:rPr lang="en-US" b="1" dirty="0" smtClean="0">
                <a:cs typeface="Arial" panose="020B0604020202020204" pitchFamily="34" charset="0"/>
              </a:rPr>
              <a:t>Frequently Asked Questions</a:t>
            </a:r>
            <a:endParaRPr lang="en-US" dirty="0"/>
          </a:p>
        </p:txBody>
      </p:sp>
    </p:spTree>
    <p:extLst>
      <p:ext uri="{BB962C8B-B14F-4D97-AF65-F5344CB8AC3E}">
        <p14:creationId xmlns:p14="http://schemas.microsoft.com/office/powerpoint/2010/main" val="20836119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577" y="228600"/>
            <a:ext cx="7772251" cy="714375"/>
          </a:xfrm>
        </p:spPr>
        <p:txBody>
          <a:bodyPr/>
          <a:lstStyle/>
          <a:p>
            <a:pPr algn="ctr" eaLnBrk="1" hangingPunct="1"/>
            <a:r>
              <a:rPr lang="en-US" sz="3200" b="1" dirty="0" smtClean="0">
                <a:solidFill>
                  <a:schemeClr val="tx1"/>
                </a:solidFill>
                <a:latin typeface="Arial Narrow" panose="020B0606020202030204" pitchFamily="34" charset="0"/>
                <a:cs typeface="Arial" panose="020B0604020202020204" pitchFamily="34" charset="0"/>
              </a:rPr>
              <a:t>Frequently Asked Questions</a:t>
            </a:r>
          </a:p>
        </p:txBody>
      </p:sp>
      <p:sp>
        <p:nvSpPr>
          <p:cNvPr id="4" name="Slide Number Placeholder 3"/>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62</a:t>
            </a:fld>
            <a:endParaRPr lang="en-US" sz="1200" dirty="0">
              <a:latin typeface="Arial Narrow" panose="020B0606020202030204" pitchFamily="34" charset="0"/>
            </a:endParaRPr>
          </a:p>
        </p:txBody>
      </p:sp>
      <p:sp>
        <p:nvSpPr>
          <p:cNvPr id="6" name="Rectangle 3"/>
          <p:cNvSpPr txBox="1">
            <a:spLocks noChangeArrowheads="1"/>
          </p:cNvSpPr>
          <p:nvPr/>
        </p:nvSpPr>
        <p:spPr>
          <a:xfrm>
            <a:off x="682529" y="914400"/>
            <a:ext cx="7772400" cy="3744516"/>
          </a:xfrm>
          <a:prstGeom prst="rect">
            <a:avLst/>
          </a:prstGeom>
        </p:spPr>
        <p:txBody>
          <a:bodyPr lIns="85707" tIns="42853" rIns="85707" bIns="42853"/>
          <a:lstStyle>
            <a:lvl1pPr marL="228600" indent="-173038" algn="l" defTabSz="914400" rtl="0" eaLnBrk="1" latinLnBrk="0" hangingPunct="1">
              <a:spcBef>
                <a:spcPct val="20000"/>
              </a:spcBef>
              <a:buFont typeface="Arial Narrow" panose="020B0606020202030204" pitchFamily="34" charset="0"/>
              <a:buChar char="›"/>
              <a:defRPr sz="3200" kern="1200">
                <a:solidFill>
                  <a:schemeClr val="tx1"/>
                </a:solidFill>
                <a:latin typeface="Arial Narrow" panose="020B0606020202030204" pitchFamily="34" charset="0"/>
                <a:ea typeface="+mn-ea"/>
                <a:cs typeface="+mn-cs"/>
              </a:defRPr>
            </a:lvl1pPr>
            <a:lvl2pPr marL="576263" indent="-292100" algn="l" defTabSz="914400" rtl="0" eaLnBrk="1" latinLnBrk="0" hangingPunct="1">
              <a:spcBef>
                <a:spcPct val="20000"/>
              </a:spcBef>
              <a:buFont typeface="Garamond" panose="02020404030301010803" pitchFamily="18"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Bef>
                <a:spcPts val="0"/>
              </a:spcBef>
              <a:spcAft>
                <a:spcPts val="600"/>
              </a:spcAft>
              <a:buNone/>
            </a:pPr>
            <a:r>
              <a:rPr lang="en-US" sz="1800" dirty="0" smtClean="0">
                <a:cs typeface="Arial" panose="020B0604020202020204" pitchFamily="34" charset="0"/>
              </a:rPr>
              <a:t>Who receives this information?  Is it protected?</a:t>
            </a:r>
          </a:p>
          <a:p>
            <a:pPr marL="219456" lvl="2" indent="-219456">
              <a:spcBef>
                <a:spcPts val="0"/>
              </a:spcBef>
              <a:spcAft>
                <a:spcPts val="600"/>
              </a:spcAft>
              <a:buSzPct val="100000"/>
            </a:pPr>
            <a:r>
              <a:rPr lang="en-US" sz="1800" dirty="0" smtClean="0">
                <a:cs typeface="Arial" panose="020B0604020202020204" pitchFamily="34" charset="0"/>
              </a:rPr>
              <a:t>This information is confidential and is protected by state law.</a:t>
            </a:r>
          </a:p>
          <a:p>
            <a:pPr marL="219456" lvl="2" indent="-219456">
              <a:spcBef>
                <a:spcPts val="0"/>
              </a:spcBef>
              <a:spcAft>
                <a:spcPts val="600"/>
              </a:spcAft>
              <a:buSzPct val="100000"/>
            </a:pPr>
            <a:r>
              <a:rPr lang="en-US" sz="1800" dirty="0" smtClean="0">
                <a:cs typeface="Arial" panose="020B0604020202020204" pitchFamily="34" charset="0"/>
              </a:rPr>
              <a:t>The enumerator is not allowed to give the census sheets to anyone but his/her supervisor</a:t>
            </a:r>
          </a:p>
          <a:p>
            <a:pPr marL="219456" lvl="2" indent="-219456">
              <a:spcBef>
                <a:spcPts val="0"/>
              </a:spcBef>
              <a:spcAft>
                <a:spcPts val="600"/>
              </a:spcAft>
              <a:buSzPct val="100000"/>
            </a:pPr>
            <a:r>
              <a:rPr lang="en-US" sz="1800" dirty="0" smtClean="0">
                <a:cs typeface="Arial" panose="020B0604020202020204" pitchFamily="34" charset="0"/>
              </a:rPr>
              <a:t>The city is not allowed to make copies of any field enumeration sheet except blank forms</a:t>
            </a:r>
          </a:p>
          <a:p>
            <a:pPr marL="219456" lvl="2" indent="-219456">
              <a:spcBef>
                <a:spcPts val="0"/>
              </a:spcBef>
              <a:spcAft>
                <a:spcPts val="600"/>
              </a:spcAft>
              <a:buSzPct val="100000"/>
            </a:pPr>
            <a:r>
              <a:rPr lang="en-US" sz="1800" dirty="0" smtClean="0">
                <a:cs typeface="Arial" panose="020B0604020202020204" pitchFamily="34" charset="0"/>
              </a:rPr>
              <a:t>After tallying, all sheets are sent to the state. The state destroys the paperwork after verifying numbers</a:t>
            </a:r>
          </a:p>
          <a:p>
            <a:pPr marL="219456" lvl="2" indent="-219456">
              <a:spcBef>
                <a:spcPts val="0"/>
              </a:spcBef>
              <a:spcAft>
                <a:spcPts val="600"/>
              </a:spcAft>
              <a:buSzPct val="100000"/>
            </a:pPr>
            <a:r>
              <a:rPr lang="en-US" sz="1800" dirty="0" smtClean="0">
                <a:cs typeface="Arial" panose="020B0604020202020204" pitchFamily="34" charset="0"/>
              </a:rPr>
              <a:t>Reassure resident by showing letter signed by the mayor and the enumerator that shows agreement to keep information confidential</a:t>
            </a:r>
          </a:p>
        </p:txBody>
      </p:sp>
    </p:spTree>
    <p:extLst>
      <p:ext uri="{BB962C8B-B14F-4D97-AF65-F5344CB8AC3E}">
        <p14:creationId xmlns:p14="http://schemas.microsoft.com/office/powerpoint/2010/main" val="6530923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63</a:t>
            </a:fld>
            <a:endParaRPr lang="en-US" sz="1200" dirty="0">
              <a:latin typeface="Arial Narrow" panose="020B0606020202030204" pitchFamily="34" charset="0"/>
            </a:endParaRPr>
          </a:p>
        </p:txBody>
      </p:sp>
      <p:sp>
        <p:nvSpPr>
          <p:cNvPr id="5" name="Rectangle 2"/>
          <p:cNvSpPr>
            <a:spLocks noGrp="1" noChangeArrowheads="1"/>
          </p:cNvSpPr>
          <p:nvPr>
            <p:ph type="title"/>
          </p:nvPr>
        </p:nvSpPr>
        <p:spPr>
          <a:xfrm>
            <a:off x="685577" y="228600"/>
            <a:ext cx="7772251" cy="714375"/>
          </a:xfrm>
        </p:spPr>
        <p:txBody>
          <a:bodyPr/>
          <a:lstStyle/>
          <a:p>
            <a:pPr algn="ctr"/>
            <a:r>
              <a:rPr lang="en-US" sz="3200" b="1" dirty="0">
                <a:solidFill>
                  <a:schemeClr val="tx1"/>
                </a:solidFill>
                <a:latin typeface="Arial Narrow" panose="020B0606020202030204" pitchFamily="34" charset="0"/>
                <a:cs typeface="Arial" panose="020B0604020202020204" pitchFamily="34" charset="0"/>
              </a:rPr>
              <a:t>Frequently Asked Questions</a:t>
            </a:r>
            <a:endParaRPr lang="en-US" sz="3200" b="1" dirty="0" smtClean="0">
              <a:solidFill>
                <a:schemeClr val="tx1"/>
              </a:solidFill>
              <a:latin typeface="Arial Narrow" panose="020B0606020202030204" pitchFamily="34" charset="0"/>
              <a:cs typeface="Arial" panose="020B0604020202020204" pitchFamily="34" charset="0"/>
            </a:endParaRPr>
          </a:p>
        </p:txBody>
      </p:sp>
      <p:sp>
        <p:nvSpPr>
          <p:cNvPr id="6" name="Rectangle 3"/>
          <p:cNvSpPr>
            <a:spLocks noGrp="1" noChangeArrowheads="1"/>
          </p:cNvSpPr>
          <p:nvPr>
            <p:ph idx="1"/>
          </p:nvPr>
        </p:nvSpPr>
        <p:spPr>
          <a:xfrm>
            <a:off x="685800" y="1097280"/>
            <a:ext cx="7772400" cy="2743200"/>
          </a:xfrm>
        </p:spPr>
        <p:txBody>
          <a:bodyPr/>
          <a:lstStyle/>
          <a:p>
            <a:pPr marL="0" lvl="1" indent="0" eaLnBrk="1" hangingPunct="1">
              <a:spcBef>
                <a:spcPts val="0"/>
              </a:spcBef>
              <a:spcAft>
                <a:spcPts val="600"/>
              </a:spcAft>
              <a:buNone/>
            </a:pPr>
            <a:r>
              <a:rPr lang="en-US" sz="1800" dirty="0" smtClean="0">
                <a:latin typeface="Arial Narrow" panose="020B0606020202030204" pitchFamily="34" charset="0"/>
                <a:cs typeface="Arial" panose="020B0604020202020204" pitchFamily="34" charset="0"/>
              </a:rPr>
              <a:t>What’s the purpose of this census?</a:t>
            </a:r>
          </a:p>
          <a:p>
            <a:pPr marL="219456" lvl="2" indent="-219456" eaLnBrk="1" hangingPunct="1">
              <a:spcBef>
                <a:spcPts val="0"/>
              </a:spcBef>
              <a:spcAft>
                <a:spcPts val="600"/>
              </a:spcAft>
              <a:buSzPct val="100000"/>
            </a:pPr>
            <a:r>
              <a:rPr lang="en-US" sz="1800" dirty="0" smtClean="0">
                <a:latin typeface="Arial Narrow" panose="020B0606020202030204" pitchFamily="34" charset="0"/>
                <a:cs typeface="Arial" panose="020B0604020202020204" pitchFamily="34" charset="0"/>
              </a:rPr>
              <a:t>The population number will be used to allocate state government funds for public services.</a:t>
            </a:r>
          </a:p>
          <a:p>
            <a:pPr marL="219456" lvl="2" indent="-219456" eaLnBrk="1" hangingPunct="1">
              <a:spcBef>
                <a:spcPts val="0"/>
              </a:spcBef>
              <a:spcAft>
                <a:spcPts val="600"/>
              </a:spcAft>
              <a:buSzPct val="100000"/>
            </a:pPr>
            <a:r>
              <a:rPr lang="en-US" sz="1800" dirty="0" smtClean="0">
                <a:latin typeface="Arial Narrow" panose="020B0606020202030204" pitchFamily="34" charset="0"/>
                <a:cs typeface="Arial" panose="020B0604020202020204" pitchFamily="34" charset="0"/>
              </a:rPr>
              <a:t>The population numbers will be used in health, transportation and public school planning</a:t>
            </a:r>
          </a:p>
        </p:txBody>
      </p:sp>
    </p:spTree>
    <p:extLst>
      <p:ext uri="{BB962C8B-B14F-4D97-AF65-F5344CB8AC3E}">
        <p14:creationId xmlns:p14="http://schemas.microsoft.com/office/powerpoint/2010/main" val="27709618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64</a:t>
            </a:fld>
            <a:endParaRPr lang="en-US" sz="1200" dirty="0">
              <a:latin typeface="Arial Narrow" panose="020B0606020202030204" pitchFamily="34" charset="0"/>
            </a:endParaRPr>
          </a:p>
        </p:txBody>
      </p:sp>
      <p:sp>
        <p:nvSpPr>
          <p:cNvPr id="5" name="Rectangle 2"/>
          <p:cNvSpPr>
            <a:spLocks noGrp="1" noChangeArrowheads="1"/>
          </p:cNvSpPr>
          <p:nvPr>
            <p:ph type="title"/>
          </p:nvPr>
        </p:nvSpPr>
        <p:spPr>
          <a:xfrm>
            <a:off x="685577" y="228600"/>
            <a:ext cx="7772251" cy="714375"/>
          </a:xfrm>
        </p:spPr>
        <p:txBody>
          <a:bodyPr/>
          <a:lstStyle/>
          <a:p>
            <a:pPr algn="ctr"/>
            <a:r>
              <a:rPr lang="en-US" sz="3200" b="1" dirty="0">
                <a:solidFill>
                  <a:schemeClr val="tx1"/>
                </a:solidFill>
                <a:latin typeface="Arial Narrow" panose="020B0606020202030204" pitchFamily="34" charset="0"/>
                <a:cs typeface="Arial" panose="020B0604020202020204" pitchFamily="34" charset="0"/>
              </a:rPr>
              <a:t>Frequently Asked Questions</a:t>
            </a:r>
            <a:endParaRPr lang="en-US" sz="3200" b="1" dirty="0" smtClean="0">
              <a:solidFill>
                <a:schemeClr val="tx1"/>
              </a:solidFill>
              <a:latin typeface="Arial Narrow" panose="020B0606020202030204" pitchFamily="34" charset="0"/>
              <a:cs typeface="Arial" panose="020B0604020202020204" pitchFamily="34" charset="0"/>
            </a:endParaRPr>
          </a:p>
        </p:txBody>
      </p:sp>
      <p:sp>
        <p:nvSpPr>
          <p:cNvPr id="6" name="Rectangle 3"/>
          <p:cNvSpPr>
            <a:spLocks noGrp="1" noChangeArrowheads="1"/>
          </p:cNvSpPr>
          <p:nvPr>
            <p:ph idx="1"/>
          </p:nvPr>
        </p:nvSpPr>
        <p:spPr>
          <a:xfrm>
            <a:off x="685576" y="1097280"/>
            <a:ext cx="7772251" cy="4786313"/>
          </a:xfrm>
        </p:spPr>
        <p:txBody>
          <a:bodyPr/>
          <a:lstStyle/>
          <a:p>
            <a:pPr marL="0" lvl="1" indent="0" eaLnBrk="1" hangingPunct="1">
              <a:spcBef>
                <a:spcPts val="0"/>
              </a:spcBef>
              <a:spcAft>
                <a:spcPts val="600"/>
              </a:spcAft>
              <a:buNone/>
            </a:pPr>
            <a:r>
              <a:rPr lang="en-US" sz="1800" dirty="0" smtClean="0">
                <a:latin typeface="Arial Narrow" panose="020B0606020202030204" pitchFamily="34" charset="0"/>
                <a:cs typeface="Arial" panose="020B0604020202020204" pitchFamily="34" charset="0"/>
              </a:rPr>
              <a:t>Why are the full names required?</a:t>
            </a:r>
          </a:p>
          <a:p>
            <a:pPr marL="219456" lvl="2" indent="-219456" eaLnBrk="1" hangingPunct="1">
              <a:spcBef>
                <a:spcPts val="0"/>
              </a:spcBef>
              <a:spcAft>
                <a:spcPts val="600"/>
              </a:spcAft>
              <a:buSzPct val="100000"/>
            </a:pPr>
            <a:r>
              <a:rPr lang="en-US" sz="1800" dirty="0" smtClean="0">
                <a:latin typeface="Arial Narrow" panose="020B0606020202030204" pitchFamily="34" charset="0"/>
                <a:cs typeface="Arial" panose="020B0604020202020204" pitchFamily="34" charset="0"/>
              </a:rPr>
              <a:t>The names are used to verify that people are not missed or double counted in the census.</a:t>
            </a:r>
          </a:p>
          <a:p>
            <a:pPr marL="219456" lvl="2" indent="-219456" eaLnBrk="1" hangingPunct="1">
              <a:spcBef>
                <a:spcPts val="0"/>
              </a:spcBef>
              <a:spcAft>
                <a:spcPts val="600"/>
              </a:spcAft>
              <a:buSzPct val="100000"/>
            </a:pPr>
            <a:r>
              <a:rPr lang="en-US" sz="1800" dirty="0" smtClean="0">
                <a:latin typeface="Arial Narrow" panose="020B0606020202030204" pitchFamily="34" charset="0"/>
                <a:cs typeface="Arial" panose="020B0604020202020204" pitchFamily="34" charset="0"/>
              </a:rPr>
              <a:t>Names are used for supervisor field checking </a:t>
            </a:r>
          </a:p>
          <a:p>
            <a:pPr marL="219456" lvl="2" indent="-219456" eaLnBrk="1" hangingPunct="1">
              <a:spcBef>
                <a:spcPts val="0"/>
              </a:spcBef>
              <a:spcAft>
                <a:spcPts val="600"/>
              </a:spcAft>
              <a:buSzPct val="100000"/>
            </a:pPr>
            <a:r>
              <a:rPr lang="en-US" sz="1800" dirty="0" smtClean="0">
                <a:latin typeface="Arial Narrow" panose="020B0606020202030204" pitchFamily="34" charset="0"/>
                <a:cs typeface="Arial" panose="020B0604020202020204" pitchFamily="34" charset="0"/>
              </a:rPr>
              <a:t>Names are also used for OFM office and field checking. </a:t>
            </a:r>
          </a:p>
          <a:p>
            <a:pPr marL="219456" lvl="2" indent="-219456" eaLnBrk="1" hangingPunct="1">
              <a:spcBef>
                <a:spcPts val="0"/>
              </a:spcBef>
              <a:spcAft>
                <a:spcPts val="600"/>
              </a:spcAft>
              <a:buSzPct val="100000"/>
            </a:pPr>
            <a:r>
              <a:rPr lang="en-US" sz="1800" dirty="0" smtClean="0">
                <a:latin typeface="Arial Narrow" panose="020B0606020202030204" pitchFamily="34" charset="0"/>
                <a:cs typeface="Arial" panose="020B0604020202020204" pitchFamily="34" charset="0"/>
              </a:rPr>
              <a:t>If census is tabulated with &gt; 5% no-names, enumerators may be required to re-canvass the area</a:t>
            </a:r>
          </a:p>
        </p:txBody>
      </p:sp>
    </p:spTree>
    <p:extLst>
      <p:ext uri="{BB962C8B-B14F-4D97-AF65-F5344CB8AC3E}">
        <p14:creationId xmlns:p14="http://schemas.microsoft.com/office/powerpoint/2010/main" val="29309500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defRPr/>
            </a:pPr>
            <a:fld id="{C828B9B9-94B1-43DA-8DD2-0172B842DED6}" type="slidenum">
              <a:rPr lang="en-US" sz="1200" smtClean="0">
                <a:latin typeface="Arial Narrow" panose="020B0606020202030204" pitchFamily="34" charset="0"/>
              </a:rPr>
              <a:pPr algn="r">
                <a:defRPr/>
              </a:pPr>
              <a:t>65</a:t>
            </a:fld>
            <a:endParaRPr lang="en-US" sz="1200" dirty="0">
              <a:latin typeface="Arial Narrow" panose="020B0606020202030204" pitchFamily="34" charset="0"/>
            </a:endParaRPr>
          </a:p>
        </p:txBody>
      </p:sp>
      <p:sp>
        <p:nvSpPr>
          <p:cNvPr id="5" name="Rectangle 2"/>
          <p:cNvSpPr>
            <a:spLocks noGrp="1" noChangeArrowheads="1"/>
          </p:cNvSpPr>
          <p:nvPr>
            <p:ph type="title"/>
          </p:nvPr>
        </p:nvSpPr>
        <p:spPr>
          <a:xfrm>
            <a:off x="685577" y="228600"/>
            <a:ext cx="7772251" cy="714375"/>
          </a:xfrm>
        </p:spPr>
        <p:txBody>
          <a:bodyPr/>
          <a:lstStyle/>
          <a:p>
            <a:pPr algn="ctr"/>
            <a:r>
              <a:rPr lang="en-US" sz="3200" b="1" dirty="0" smtClean="0">
                <a:solidFill>
                  <a:schemeClr val="tx1"/>
                </a:solidFill>
                <a:latin typeface="Arial Narrow" panose="020B0606020202030204" pitchFamily="34" charset="0"/>
                <a:cs typeface="Arial" panose="020B0604020202020204" pitchFamily="34" charset="0"/>
              </a:rPr>
              <a:t>End of this Training Session</a:t>
            </a:r>
          </a:p>
        </p:txBody>
      </p:sp>
      <p:sp>
        <p:nvSpPr>
          <p:cNvPr id="6" name="Rectangle 3"/>
          <p:cNvSpPr>
            <a:spLocks noGrp="1" noChangeArrowheads="1"/>
          </p:cNvSpPr>
          <p:nvPr>
            <p:ph idx="1"/>
          </p:nvPr>
        </p:nvSpPr>
        <p:spPr>
          <a:xfrm>
            <a:off x="685576" y="914400"/>
            <a:ext cx="7772251" cy="2425700"/>
          </a:xfrm>
        </p:spPr>
        <p:txBody>
          <a:bodyPr/>
          <a:lstStyle/>
          <a:p>
            <a:pPr marL="0" lvl="1" indent="0" eaLnBrk="1" hangingPunct="1">
              <a:spcBef>
                <a:spcPts val="0"/>
              </a:spcBef>
              <a:spcAft>
                <a:spcPts val="600"/>
              </a:spcAft>
              <a:buNone/>
            </a:pPr>
            <a:r>
              <a:rPr lang="en-US" sz="1800" dirty="0" smtClean="0">
                <a:latin typeface="Arial Narrow" panose="020B0606020202030204" pitchFamily="34" charset="0"/>
                <a:cs typeface="Arial" panose="020B0604020202020204" pitchFamily="34" charset="0"/>
              </a:rPr>
              <a:t>Start your enumeration of your assigned area per your supervisor’s instructions.</a:t>
            </a:r>
          </a:p>
          <a:p>
            <a:pPr marL="0" lvl="1" indent="0" eaLnBrk="1" hangingPunct="1">
              <a:spcBef>
                <a:spcPts val="0"/>
              </a:spcBef>
              <a:spcAft>
                <a:spcPts val="600"/>
              </a:spcAft>
              <a:buNone/>
            </a:pPr>
            <a:endParaRPr lang="en-US" sz="1800" dirty="0">
              <a:latin typeface="Arial Narrow" panose="020B0606020202030204" pitchFamily="34" charset="0"/>
              <a:cs typeface="Arial" panose="020B0604020202020204" pitchFamily="34" charset="0"/>
            </a:endParaRPr>
          </a:p>
          <a:p>
            <a:pPr marL="0" lvl="1" indent="0" eaLnBrk="1" hangingPunct="1">
              <a:spcBef>
                <a:spcPts val="0"/>
              </a:spcBef>
              <a:spcAft>
                <a:spcPts val="600"/>
              </a:spcAft>
              <a:buNone/>
            </a:pPr>
            <a:r>
              <a:rPr lang="en-US" sz="1800" dirty="0" smtClean="0">
                <a:latin typeface="Arial Narrow" panose="020B0606020202030204" pitchFamily="34" charset="0"/>
                <a:cs typeface="Arial" panose="020B0604020202020204" pitchFamily="34" charset="0"/>
              </a:rPr>
              <a:t>Be professional.</a:t>
            </a:r>
          </a:p>
          <a:p>
            <a:pPr marL="0" lvl="1" indent="0" eaLnBrk="1" hangingPunct="1">
              <a:spcBef>
                <a:spcPts val="0"/>
              </a:spcBef>
              <a:spcAft>
                <a:spcPts val="600"/>
              </a:spcAft>
              <a:buNone/>
            </a:pPr>
            <a:endParaRPr lang="en-US" sz="1800" dirty="0">
              <a:latin typeface="Arial Narrow" panose="020B0606020202030204" pitchFamily="34" charset="0"/>
              <a:cs typeface="Arial" panose="020B0604020202020204" pitchFamily="34" charset="0"/>
            </a:endParaRPr>
          </a:p>
          <a:p>
            <a:pPr marL="0" lvl="1" indent="0" eaLnBrk="1" hangingPunct="1">
              <a:spcBef>
                <a:spcPts val="0"/>
              </a:spcBef>
              <a:spcAft>
                <a:spcPts val="600"/>
              </a:spcAft>
              <a:buNone/>
            </a:pPr>
            <a:r>
              <a:rPr lang="en-US" sz="1800" dirty="0" smtClean="0">
                <a:latin typeface="Arial Narrow" panose="020B0606020202030204" pitchFamily="34" charset="0"/>
                <a:cs typeface="Arial" panose="020B0604020202020204" pitchFamily="34" charset="0"/>
              </a:rPr>
              <a:t>If you have questions, ask your supervisor.</a:t>
            </a:r>
          </a:p>
        </p:txBody>
      </p:sp>
    </p:spTree>
    <p:extLst>
      <p:ext uri="{BB962C8B-B14F-4D97-AF65-F5344CB8AC3E}">
        <p14:creationId xmlns:p14="http://schemas.microsoft.com/office/powerpoint/2010/main" val="3964137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7</a:t>
            </a:fld>
            <a:endParaRPr lang="en-US" dirty="0"/>
          </a:p>
        </p:txBody>
      </p:sp>
      <p:sp>
        <p:nvSpPr>
          <p:cNvPr id="4" name="Rectangle 1026"/>
          <p:cNvSpPr txBox="1">
            <a:spLocks noChangeArrowheads="1"/>
          </p:cNvSpPr>
          <p:nvPr/>
        </p:nvSpPr>
        <p:spPr>
          <a:xfrm>
            <a:off x="685577" y="228600"/>
            <a:ext cx="7772251" cy="713232"/>
          </a:xfrm>
          <a:prstGeom prst="rect">
            <a:avLst/>
          </a:prstGeom>
        </p:spPr>
        <p:txBody>
          <a:bodyPr/>
          <a:lstStyle>
            <a:lvl1pPr algn="l" defTabSz="914400" rtl="0" eaLnBrk="1" latinLnBrk="0" hangingPunct="1">
              <a:spcBef>
                <a:spcPct val="0"/>
              </a:spcBef>
              <a:buNone/>
              <a:defRPr sz="3600" kern="1200" baseline="0">
                <a:solidFill>
                  <a:srgbClr val="00B050"/>
                </a:solidFill>
                <a:latin typeface="Britannic Bold" panose="020B0903060703020204" pitchFamily="34" charset="0"/>
                <a:ea typeface="+mj-ea"/>
                <a:cs typeface="Tahoma" panose="020B0604030504040204" pitchFamily="34" charset="0"/>
              </a:defRPr>
            </a:lvl1pPr>
          </a:lstStyle>
          <a:p>
            <a:pPr algn="ctr"/>
            <a:r>
              <a:rPr lang="en-US" sz="3200" b="1" dirty="0" smtClean="0">
                <a:solidFill>
                  <a:schemeClr val="tx1"/>
                </a:solidFill>
                <a:latin typeface="Arial Narrow" panose="020B0606020202030204" pitchFamily="34" charset="0"/>
                <a:cs typeface="Arial" panose="020B0604020202020204" pitchFamily="34" charset="0"/>
              </a:rPr>
              <a:t>Enumerator Requirements</a:t>
            </a:r>
            <a:endParaRPr lang="en-US" sz="3200" b="1" dirty="0">
              <a:solidFill>
                <a:schemeClr val="tx1"/>
              </a:solidFill>
              <a:latin typeface="Arial Narrow" panose="020B0606020202030204" pitchFamily="34" charset="0"/>
              <a:cs typeface="Arial" panose="020B0604020202020204" pitchFamily="34" charset="0"/>
            </a:endParaRPr>
          </a:p>
        </p:txBody>
      </p:sp>
      <p:sp>
        <p:nvSpPr>
          <p:cNvPr id="5" name="Rectangle 1027"/>
          <p:cNvSpPr txBox="1">
            <a:spLocks noChangeArrowheads="1"/>
          </p:cNvSpPr>
          <p:nvPr/>
        </p:nvSpPr>
        <p:spPr>
          <a:xfrm>
            <a:off x="685800" y="914400"/>
            <a:ext cx="7772400" cy="5628680"/>
          </a:xfrm>
          <a:prstGeom prst="rect">
            <a:avLst/>
          </a:prstGeom>
          <a:ln>
            <a:noFill/>
          </a:ln>
        </p:spPr>
        <p:txBody>
          <a:bodyPr/>
          <a:lstStyle>
            <a:lvl1pPr marL="228600" indent="-173038" algn="l" defTabSz="914400" rtl="0" eaLnBrk="1" latinLnBrk="0" hangingPunct="1">
              <a:spcBef>
                <a:spcPct val="20000"/>
              </a:spcBef>
              <a:buFont typeface="Arial Narrow" panose="020B0606020202030204" pitchFamily="34" charset="0"/>
              <a:buChar char="›"/>
              <a:defRPr sz="3200" kern="1200">
                <a:solidFill>
                  <a:schemeClr val="tx1"/>
                </a:solidFill>
                <a:latin typeface="Arial Narrow" panose="020B0606020202030204" pitchFamily="34" charset="0"/>
                <a:ea typeface="+mn-ea"/>
                <a:cs typeface="+mn-cs"/>
              </a:defRPr>
            </a:lvl1pPr>
            <a:lvl2pPr marL="576263" indent="-292100" algn="l" defTabSz="914400" rtl="0" eaLnBrk="1" latinLnBrk="0" hangingPunct="1">
              <a:spcBef>
                <a:spcPct val="20000"/>
              </a:spcBef>
              <a:buFont typeface="Garamond" panose="02020404030301010803" pitchFamily="18"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19456" lvl="1" indent="-219456">
              <a:spcBef>
                <a:spcPts val="0"/>
              </a:spcBef>
              <a:spcAft>
                <a:spcPts val="600"/>
              </a:spcAft>
              <a:buFont typeface="Arial" panose="020B0604020202020204" pitchFamily="34" charset="0"/>
              <a:buChar char="•"/>
            </a:pPr>
            <a:r>
              <a:rPr lang="en-US" sz="1800" dirty="0" smtClean="0">
                <a:cs typeface="Arial" panose="020B0604020202020204" pitchFamily="34" charset="0"/>
              </a:rPr>
              <a:t>You must know your responsibilities as an enumerator:</a:t>
            </a:r>
          </a:p>
          <a:p>
            <a:pPr marL="438912" lvl="2" indent="-219456">
              <a:spcBef>
                <a:spcPts val="0"/>
              </a:spcBef>
              <a:spcAft>
                <a:spcPts val="600"/>
              </a:spcAft>
              <a:buSzPct val="75000"/>
              <a:buFont typeface="Courier New" panose="02070309020205020404" pitchFamily="49" charset="0"/>
              <a:buChar char="o"/>
            </a:pPr>
            <a:r>
              <a:rPr lang="en-US" sz="1800" dirty="0" smtClean="0">
                <a:cs typeface="Arial" panose="020B0604020202020204" pitchFamily="34" charset="0"/>
              </a:rPr>
              <a:t>Read the manual ahead of time and refer to it as needed.</a:t>
            </a:r>
          </a:p>
          <a:p>
            <a:pPr marL="438912" lvl="2" indent="-219456">
              <a:spcBef>
                <a:spcPts val="0"/>
              </a:spcBef>
              <a:spcAft>
                <a:spcPts val="600"/>
              </a:spcAft>
              <a:buSzPct val="75000"/>
              <a:buFont typeface="Courier New" panose="02070309020205020404" pitchFamily="49" charset="0"/>
              <a:buChar char="o"/>
            </a:pPr>
            <a:r>
              <a:rPr lang="en-US" sz="1800" dirty="0" smtClean="0">
                <a:cs typeface="Arial" panose="020B0604020202020204" pitchFamily="34" charset="0"/>
              </a:rPr>
              <a:t>Know how to read maps.</a:t>
            </a:r>
          </a:p>
          <a:p>
            <a:pPr marL="438912" lvl="2" indent="-219456">
              <a:spcBef>
                <a:spcPts val="0"/>
              </a:spcBef>
              <a:spcAft>
                <a:spcPts val="600"/>
              </a:spcAft>
              <a:buSzPct val="75000"/>
              <a:buFont typeface="Courier New" panose="02070309020205020404" pitchFamily="49" charset="0"/>
              <a:buChar char="o"/>
            </a:pPr>
            <a:r>
              <a:rPr lang="en-US" sz="1800" dirty="0" smtClean="0">
                <a:cs typeface="Arial" panose="020B0604020202020204" pitchFamily="34" charset="0"/>
              </a:rPr>
              <a:t>Know your assigned area and stay in it.</a:t>
            </a:r>
          </a:p>
          <a:p>
            <a:pPr marL="438912" lvl="2" indent="-219456">
              <a:spcBef>
                <a:spcPts val="0"/>
              </a:spcBef>
              <a:spcAft>
                <a:spcPts val="600"/>
              </a:spcAft>
              <a:buSzPct val="75000"/>
              <a:buFont typeface="Courier New" panose="02070309020205020404" pitchFamily="49" charset="0"/>
              <a:buChar char="o"/>
            </a:pPr>
            <a:r>
              <a:rPr lang="en-US" sz="1800" dirty="0" smtClean="0">
                <a:cs typeface="Arial" panose="020B0604020202020204" pitchFamily="34" charset="0"/>
              </a:rPr>
              <a:t>Know how to count housing units and residents.</a:t>
            </a:r>
          </a:p>
          <a:p>
            <a:pPr marL="438912" lvl="2" indent="-219456">
              <a:spcBef>
                <a:spcPts val="0"/>
              </a:spcBef>
              <a:spcAft>
                <a:spcPts val="600"/>
              </a:spcAft>
              <a:buSzPct val="75000"/>
              <a:buFont typeface="Courier New" panose="02070309020205020404" pitchFamily="49" charset="0"/>
              <a:buChar char="o"/>
            </a:pPr>
            <a:r>
              <a:rPr lang="en-US" sz="1800" dirty="0" smtClean="0">
                <a:cs typeface="Arial" panose="020B0604020202020204" pitchFamily="34" charset="0"/>
              </a:rPr>
              <a:t>Know how to complete the Field Enumeration Sheet.</a:t>
            </a:r>
          </a:p>
          <a:p>
            <a:pPr marL="219456" lvl="1" indent="-219456">
              <a:spcBef>
                <a:spcPts val="0"/>
              </a:spcBef>
              <a:spcAft>
                <a:spcPts val="600"/>
              </a:spcAft>
              <a:buFont typeface="Arial" panose="020B0604020202020204" pitchFamily="34" charset="0"/>
              <a:buChar char="•"/>
            </a:pPr>
            <a:r>
              <a:rPr lang="en-US" sz="1800" dirty="0" smtClean="0">
                <a:cs typeface="Arial" panose="020B0604020202020204" pitchFamily="34" charset="0"/>
              </a:rPr>
              <a:t>Must follow census procedures exactly and efficiently.</a:t>
            </a:r>
          </a:p>
          <a:p>
            <a:pPr marL="219456" lvl="1" indent="-219456">
              <a:spcBef>
                <a:spcPts val="0"/>
              </a:spcBef>
              <a:spcAft>
                <a:spcPts val="600"/>
              </a:spcAft>
              <a:buFont typeface="Arial" panose="020B0604020202020204" pitchFamily="34" charset="0"/>
              <a:buChar char="•"/>
            </a:pPr>
            <a:r>
              <a:rPr lang="en-US" sz="1800" dirty="0" smtClean="0">
                <a:cs typeface="Arial" panose="020B0604020202020204" pitchFamily="34" charset="0"/>
              </a:rPr>
              <a:t>Must be able to work evenings and weekends.</a:t>
            </a:r>
          </a:p>
          <a:p>
            <a:pPr marL="219456" lvl="1" indent="-219456">
              <a:spcBef>
                <a:spcPts val="0"/>
              </a:spcBef>
              <a:spcAft>
                <a:spcPts val="600"/>
              </a:spcAft>
              <a:buFont typeface="Arial" panose="020B0604020202020204" pitchFamily="34" charset="0"/>
              <a:buChar char="•"/>
            </a:pPr>
            <a:r>
              <a:rPr lang="en-US" sz="1800" dirty="0" smtClean="0">
                <a:cs typeface="Arial" panose="020B0604020202020204" pitchFamily="34" charset="0"/>
              </a:rPr>
              <a:t>Be meticulous, careful, and courteous.</a:t>
            </a:r>
          </a:p>
          <a:p>
            <a:pPr marL="219456" lvl="1" indent="-219456">
              <a:spcBef>
                <a:spcPts val="0"/>
              </a:spcBef>
              <a:spcAft>
                <a:spcPts val="600"/>
              </a:spcAft>
              <a:buFont typeface="Arial" panose="020B0604020202020204" pitchFamily="34" charset="0"/>
              <a:buChar char="•"/>
            </a:pPr>
            <a:r>
              <a:rPr lang="en-US" sz="1800" dirty="0" smtClean="0">
                <a:cs typeface="Arial" panose="020B0604020202020204" pitchFamily="34" charset="0"/>
              </a:rPr>
              <a:t>Must be able to keep all information confidential.</a:t>
            </a:r>
          </a:p>
          <a:p>
            <a:pPr marL="0" lvl="2" indent="0">
              <a:spcBef>
                <a:spcPts val="800"/>
              </a:spcBef>
              <a:buFont typeface="Arial" panose="020B0604020202020204" pitchFamily="34" charset="0"/>
              <a:buNone/>
            </a:pPr>
            <a:r>
              <a:rPr lang="en-US" sz="1800" b="1" i="1" dirty="0" smtClean="0">
                <a:cs typeface="Arial" panose="020B0604020202020204" pitchFamily="34" charset="0"/>
              </a:rPr>
              <a:t>If you can not adhere to these requirements, this job is not for you.</a:t>
            </a:r>
            <a:endParaRPr lang="en-US" sz="1800" b="1" i="1" dirty="0">
              <a:cs typeface="Arial" panose="020B0604020202020204" pitchFamily="34" charset="0"/>
            </a:endParaRPr>
          </a:p>
        </p:txBody>
      </p:sp>
    </p:spTree>
    <p:extLst>
      <p:ext uri="{BB962C8B-B14F-4D97-AF65-F5344CB8AC3E}">
        <p14:creationId xmlns:p14="http://schemas.microsoft.com/office/powerpoint/2010/main" val="3741933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8</a:t>
            </a:fld>
            <a:endParaRPr lang="en-US" dirty="0"/>
          </a:p>
        </p:txBody>
      </p:sp>
      <p:sp>
        <p:nvSpPr>
          <p:cNvPr id="3" name="Text Placeholder 2"/>
          <p:cNvSpPr>
            <a:spLocks noGrp="1"/>
          </p:cNvSpPr>
          <p:nvPr>
            <p:ph type="body" sz="quarter" idx="13"/>
          </p:nvPr>
        </p:nvSpPr>
        <p:spPr>
          <a:xfrm>
            <a:off x="1295400" y="1774824"/>
            <a:ext cx="6477000" cy="4016375"/>
          </a:xfrm>
        </p:spPr>
        <p:txBody>
          <a:bodyPr/>
          <a:lstStyle/>
          <a:p>
            <a:pPr>
              <a:buFont typeface="Arial" panose="020B0604020202020204" pitchFamily="34" charset="0"/>
              <a:buChar char="•"/>
            </a:pPr>
            <a:endParaRPr lang="en-US" dirty="0" smtClean="0"/>
          </a:p>
          <a:p>
            <a:endParaRPr lang="en-US" dirty="0" smtClean="0"/>
          </a:p>
          <a:p>
            <a:endParaRPr lang="en-US" dirty="0"/>
          </a:p>
        </p:txBody>
      </p:sp>
      <p:sp>
        <p:nvSpPr>
          <p:cNvPr id="4" name="Text Placeholder 3"/>
          <p:cNvSpPr>
            <a:spLocks noGrp="1"/>
          </p:cNvSpPr>
          <p:nvPr>
            <p:ph type="body" sz="quarter" idx="14"/>
          </p:nvPr>
        </p:nvSpPr>
        <p:spPr>
          <a:xfrm>
            <a:off x="685800" y="1371600"/>
            <a:ext cx="7772400" cy="713232"/>
          </a:xfrm>
        </p:spPr>
        <p:txBody>
          <a:bodyPr/>
          <a:lstStyle/>
          <a:p>
            <a:r>
              <a:rPr lang="en-US" dirty="0" smtClean="0">
                <a:latin typeface="Arial Narrow" panose="020B0606020202030204" pitchFamily="34" charset="0"/>
              </a:rPr>
              <a:t>Housing Unit Definitions</a:t>
            </a:r>
            <a:endParaRPr lang="en-US" dirty="0">
              <a:latin typeface="Arial Narrow" panose="020B0606020202030204" pitchFamily="34" charset="0"/>
            </a:endParaRPr>
          </a:p>
        </p:txBody>
      </p:sp>
    </p:spTree>
    <p:extLst>
      <p:ext uri="{BB962C8B-B14F-4D97-AF65-F5344CB8AC3E}">
        <p14:creationId xmlns:p14="http://schemas.microsoft.com/office/powerpoint/2010/main" val="3595211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7F1ABF-CE35-4BF2-A2ED-4F50B5C41B28}" type="slidenum">
              <a:rPr lang="en-US" smtClean="0"/>
              <a:pPr/>
              <a:t>9</a:t>
            </a:fld>
            <a:endParaRPr lang="en-US" dirty="0"/>
          </a:p>
        </p:txBody>
      </p:sp>
      <p:sp>
        <p:nvSpPr>
          <p:cNvPr id="5" name="Rectangle 2"/>
          <p:cNvSpPr txBox="1">
            <a:spLocks noChangeArrowheads="1"/>
          </p:cNvSpPr>
          <p:nvPr/>
        </p:nvSpPr>
        <p:spPr>
          <a:xfrm>
            <a:off x="685577" y="228600"/>
            <a:ext cx="7772251" cy="714375"/>
          </a:xfrm>
          <a:prstGeom prst="rect">
            <a:avLst/>
          </a:prstGeom>
        </p:spPr>
        <p:txBody>
          <a:bodyPr/>
          <a:lstStyle>
            <a:lvl1pPr algn="l" defTabSz="914400" rtl="0" eaLnBrk="1" latinLnBrk="0" hangingPunct="1">
              <a:spcBef>
                <a:spcPct val="0"/>
              </a:spcBef>
              <a:buNone/>
              <a:defRPr sz="3600" kern="1200" baseline="0">
                <a:solidFill>
                  <a:srgbClr val="00B050"/>
                </a:solidFill>
                <a:latin typeface="Britannic Bold" panose="020B0903060703020204" pitchFamily="34" charset="0"/>
                <a:ea typeface="+mj-ea"/>
                <a:cs typeface="Tahoma" panose="020B0604030504040204" pitchFamily="34" charset="0"/>
              </a:defRPr>
            </a:lvl1pPr>
          </a:lstStyle>
          <a:p>
            <a:pPr algn="ctr"/>
            <a:r>
              <a:rPr lang="en-US" sz="3200" b="1" dirty="0" smtClean="0">
                <a:solidFill>
                  <a:schemeClr val="tx1"/>
                </a:solidFill>
                <a:latin typeface="Arial Narrow" panose="020B0606020202030204" pitchFamily="34" charset="0"/>
                <a:cs typeface="Arial" panose="020B0604020202020204" pitchFamily="34" charset="0"/>
              </a:rPr>
              <a:t>What Is A Housing Unit?</a:t>
            </a:r>
          </a:p>
        </p:txBody>
      </p:sp>
      <p:sp>
        <p:nvSpPr>
          <p:cNvPr id="7" name="Rectangle 6"/>
          <p:cNvSpPr/>
          <p:nvPr/>
        </p:nvSpPr>
        <p:spPr>
          <a:xfrm>
            <a:off x="685800" y="988423"/>
            <a:ext cx="7772400" cy="2062103"/>
          </a:xfrm>
          <a:prstGeom prst="rect">
            <a:avLst/>
          </a:prstGeom>
        </p:spPr>
        <p:txBody>
          <a:bodyPr>
            <a:spAutoFit/>
          </a:bodyPr>
          <a:lstStyle/>
          <a:p>
            <a:pPr lvl="0">
              <a:spcAft>
                <a:spcPts val="600"/>
              </a:spcAft>
            </a:pPr>
            <a:r>
              <a:rPr lang="en-US" dirty="0">
                <a:latin typeface="Arial Narrow" panose="020B0606020202030204" pitchFamily="34" charset="0"/>
              </a:rPr>
              <a:t>A housing unit is one or more rooms intended for permanent occupancy with direct access from outside the building or through a common hall. </a:t>
            </a:r>
            <a:endParaRPr lang="en-US" dirty="0" smtClean="0">
              <a:latin typeface="Arial Narrow" panose="020B0606020202030204" pitchFamily="34" charset="0"/>
            </a:endParaRPr>
          </a:p>
          <a:p>
            <a:pPr lvl="0">
              <a:spcAft>
                <a:spcPts val="600"/>
              </a:spcAft>
            </a:pPr>
            <a:r>
              <a:rPr lang="en-US" dirty="0" smtClean="0">
                <a:latin typeface="Arial Narrow" panose="020B0606020202030204" pitchFamily="34" charset="0"/>
              </a:rPr>
              <a:t>A building is not a housing unit, no matter what it looks like, if</a:t>
            </a:r>
            <a:endParaRPr lang="en-US" dirty="0">
              <a:latin typeface="Arial Narrow" panose="020B0606020202030204" pitchFamily="34" charset="0"/>
            </a:endParaRPr>
          </a:p>
          <a:p>
            <a:pPr marL="219456" lvl="0" indent="-219456">
              <a:spcAft>
                <a:spcPts val="600"/>
              </a:spcAft>
              <a:buFont typeface="Arial" panose="020B0604020202020204" pitchFamily="34" charset="0"/>
              <a:buChar char="•"/>
            </a:pPr>
            <a:r>
              <a:rPr lang="en-US" dirty="0" smtClean="0">
                <a:latin typeface="Arial Narrow" panose="020B0606020202030204" pitchFamily="34" charset="0"/>
              </a:rPr>
              <a:t>It </a:t>
            </a:r>
            <a:r>
              <a:rPr lang="en-US" dirty="0">
                <a:latin typeface="Arial Narrow" panose="020B0606020202030204" pitchFamily="34" charset="0"/>
              </a:rPr>
              <a:t>is dilapidated/ unlivable, and no one lives in there.</a:t>
            </a:r>
          </a:p>
          <a:p>
            <a:pPr marL="219456" lvl="0" indent="-219456">
              <a:spcAft>
                <a:spcPts val="600"/>
              </a:spcAft>
              <a:buFont typeface="Arial" panose="020B0604020202020204" pitchFamily="34" charset="0"/>
              <a:buChar char="•"/>
            </a:pPr>
            <a:r>
              <a:rPr lang="en-US" dirty="0" smtClean="0">
                <a:latin typeface="Arial Narrow" panose="020B0606020202030204" pitchFamily="34" charset="0"/>
              </a:rPr>
              <a:t>It </a:t>
            </a:r>
            <a:r>
              <a:rPr lang="en-US" dirty="0">
                <a:latin typeface="Arial Narrow" panose="020B0606020202030204" pitchFamily="34" charset="0"/>
              </a:rPr>
              <a:t>is a new construction with no exterior in </a:t>
            </a:r>
            <a:r>
              <a:rPr lang="en-US" dirty="0" smtClean="0">
                <a:latin typeface="Arial Narrow" panose="020B0606020202030204" pitchFamily="34" charset="0"/>
              </a:rPr>
              <a:t>place (not weather tight).</a:t>
            </a:r>
            <a:endParaRPr lang="en-US" dirty="0">
              <a:latin typeface="Arial Narrow" panose="020B0606020202030204" pitchFamily="34" charset="0"/>
            </a:endParaRPr>
          </a:p>
          <a:p>
            <a:pPr marL="219456" lvl="0" indent="-219456">
              <a:spcAft>
                <a:spcPts val="600"/>
              </a:spcAft>
              <a:buFont typeface="Arial" panose="020B0604020202020204" pitchFamily="34" charset="0"/>
              <a:buChar char="•"/>
            </a:pPr>
            <a:r>
              <a:rPr lang="en-US" dirty="0" smtClean="0">
                <a:latin typeface="Arial Narrow" panose="020B0606020202030204" pitchFamily="34" charset="0"/>
              </a:rPr>
              <a:t>It </a:t>
            </a:r>
            <a:r>
              <a:rPr lang="en-US" dirty="0">
                <a:latin typeface="Arial Narrow" panose="020B0606020202030204" pitchFamily="34" charset="0"/>
              </a:rPr>
              <a:t>is used entirely for </a:t>
            </a:r>
            <a:r>
              <a:rPr lang="en-US" dirty="0" smtClean="0">
                <a:latin typeface="Arial Narrow" panose="020B0606020202030204" pitchFamily="34" charset="0"/>
              </a:rPr>
              <a:t>storage or commercial </a:t>
            </a:r>
            <a:r>
              <a:rPr lang="en-US" dirty="0">
                <a:latin typeface="Arial Narrow" panose="020B0606020202030204" pitchFamily="34" charset="0"/>
              </a:rPr>
              <a:t>purposes. </a:t>
            </a:r>
          </a:p>
        </p:txBody>
      </p:sp>
    </p:spTree>
    <p:extLst>
      <p:ext uri="{BB962C8B-B14F-4D97-AF65-F5344CB8AC3E}">
        <p14:creationId xmlns:p14="http://schemas.microsoft.com/office/powerpoint/2010/main" val="32932193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39deb419-0c55-4c9a-8389-c78728cfa787"/>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14054</TotalTime>
  <Words>11243</Words>
  <Application>Microsoft Office PowerPoint</Application>
  <PresentationFormat>On-screen Show (4:3)</PresentationFormat>
  <Paragraphs>795</Paragraphs>
  <Slides>65</Slides>
  <Notes>65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Arial Narrow</vt:lpstr>
      <vt:lpstr>Calibri</vt:lpstr>
      <vt:lpstr>Calibri Light</vt:lpstr>
      <vt:lpstr>Courier New</vt:lpstr>
      <vt:lpstr>Garamond</vt:lpstr>
      <vt:lpstr>Symbol</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Structure Type: Accessory Dwelling Unit (ADU)</vt:lpstr>
      <vt:lpstr>Looking for Concealed Living Units</vt:lpstr>
      <vt:lpstr>Structure Type: Specials</vt:lpstr>
      <vt:lpstr>Hotels, Motels, YMCA, YWCA</vt:lpstr>
      <vt:lpstr>Group Quarters (GQ)</vt:lpstr>
      <vt:lpstr>PowerPoint Presentation</vt:lpstr>
      <vt:lpstr>Vacant Housing</vt:lpstr>
      <vt:lpstr>Vacant New Construction (VNC)</vt:lpstr>
      <vt:lpstr>PowerPoint Presentation</vt:lpstr>
      <vt:lpstr>New Construction  But Not a Housing Unit</vt:lpstr>
      <vt:lpstr>PowerPoint Presentation</vt:lpstr>
      <vt:lpstr>PowerPoint Presentation</vt:lpstr>
      <vt:lpstr>Canvassing Regular Enclosed Block</vt:lpstr>
      <vt:lpstr>Canvassing Irregular Enclosed Block</vt:lpstr>
      <vt:lpstr>Canvassing Unenclosed Block</vt:lpstr>
      <vt:lpstr>Amend the Map If Necessary</vt:lpstr>
      <vt:lpstr>Empty Block</vt:lpstr>
      <vt:lpstr>PowerPoint Presentation</vt:lpstr>
      <vt:lpstr>PowerPoint Presentation</vt:lpstr>
      <vt:lpstr>PowerPoint Presentation</vt:lpstr>
      <vt:lpstr>Canvassing-Summary</vt:lpstr>
      <vt:lpstr>PowerPoint Presentation</vt:lpstr>
      <vt:lpstr>PowerPoint Presentation</vt:lpstr>
      <vt:lpstr>Residence Rules</vt:lpstr>
      <vt:lpstr>Residence Rules (continued)</vt:lpstr>
      <vt:lpstr>How to Fill Out the Field Enumeration Sheet</vt:lpstr>
      <vt:lpstr>Field Enumeration Sheet</vt:lpstr>
      <vt:lpstr>Prepare Field Enumeration Sheet</vt:lpstr>
      <vt:lpstr>Prepare Field Enumeration Sheet</vt:lpstr>
      <vt:lpstr>PowerPoint Presentation</vt:lpstr>
      <vt:lpstr>Field Enumeration Sheet Resident Names</vt:lpstr>
      <vt:lpstr>Interview: Basics</vt:lpstr>
      <vt:lpstr>Interview: Basics (continued)</vt:lpstr>
      <vt:lpstr>PowerPoint Presentation</vt:lpstr>
      <vt:lpstr>Interview: Screening Example</vt:lpstr>
      <vt:lpstr>Callbacks</vt:lpstr>
      <vt:lpstr>PowerPoint Presentation</vt:lpstr>
      <vt:lpstr>Field Enumeration Sheet: Vacant Housing</vt:lpstr>
      <vt:lpstr>Enumeration Procedure: Group Quarters</vt:lpstr>
      <vt:lpstr>PowerPoint Presentation</vt:lpstr>
      <vt:lpstr>PowerPoint Presentation</vt:lpstr>
      <vt:lpstr>PowerPoint Presentation</vt:lpstr>
      <vt:lpstr>Supplies Needed in the Field </vt:lpstr>
      <vt:lpstr>Problem Situations</vt:lpstr>
      <vt:lpstr>PowerPoint Presentation</vt:lpstr>
      <vt:lpstr>PowerPoint Presentation</vt:lpstr>
      <vt:lpstr>Frequently Asked Questions</vt:lpstr>
      <vt:lpstr>Frequently Asked Questions</vt:lpstr>
      <vt:lpstr>Frequently Asked Questions</vt:lpstr>
      <vt:lpstr>End of this Training Session</vt:lpstr>
    </vt:vector>
  </TitlesOfParts>
  <Company>Enterprise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Census Enumerator Training</dc:title>
  <dc:creator>OFM - Forecasting and Research</dc:creator>
  <cp:lastModifiedBy>Gardner, Erica (OFM)</cp:lastModifiedBy>
  <cp:revision>451</cp:revision>
  <cp:lastPrinted>2016-11-21T23:29:22Z</cp:lastPrinted>
  <dcterms:created xsi:type="dcterms:W3CDTF">2016-02-18T00:11:24Z</dcterms:created>
  <dcterms:modified xsi:type="dcterms:W3CDTF">2017-06-28T18:51:18Z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441D2B0C-874E-4D54-A844-DBEA74006D74</vt:lpwstr>
  </property>
  <property fmtid="{D5CDD505-2E9C-101B-9397-08002B2CF9AE}" pid="3" name="ArticulatePath">
    <vt:lpwstr>enumerator</vt:lpwstr>
  </property>
</Properties>
</file>